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71" r:id="rId4"/>
    <p:sldId id="276" r:id="rId5"/>
    <p:sldId id="258" r:id="rId6"/>
    <p:sldId id="263" r:id="rId7"/>
    <p:sldId id="269" r:id="rId8"/>
    <p:sldId id="257" r:id="rId9"/>
    <p:sldId id="266" r:id="rId10"/>
    <p:sldId id="267" r:id="rId11"/>
    <p:sldId id="268" r:id="rId12"/>
    <p:sldId id="273" r:id="rId13"/>
    <p:sldId id="260" r:id="rId14"/>
    <p:sldId id="274" r:id="rId15"/>
    <p:sldId id="275" r:id="rId16"/>
    <p:sldId id="262" r:id="rId17"/>
    <p:sldId id="265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444" autoAdjust="0"/>
  </p:normalViewPr>
  <p:slideViewPr>
    <p:cSldViewPr snapToGrid="0">
      <p:cViewPr>
        <p:scale>
          <a:sx n="78" d="100"/>
          <a:sy n="78" d="100"/>
        </p:scale>
        <p:origin x="-25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CBFC6-5712-4363-9572-15B928D56070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D9A14-B13E-41B6-80E3-087A5B03554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941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D9A14-B13E-41B6-80E3-087A5B035544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57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349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038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937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238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663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627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4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854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028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9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448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8DB1-86D5-4B61-82E7-22C0ABCE7BD8}" type="datetimeFigureOut">
              <a:rPr lang="uk-UA" smtClean="0"/>
              <a:t>05.07.2022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44435-A3FC-4002-BF8C-121BAB3940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783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facebook.com/100009722311509/videos/pcb.1536421823358547/549941972908233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1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hyperlink" Target="https://www.instagram.com/pnu__spor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%D0%9A%D0%B0%D1%84%D0%B5%D0%B4%D1%80%D0%B0-%D1%82%D0%B5%D0%BE%D1%80%D1%96%D1%97-%D1%82%D0%B0-%D0%BC%D0%B5%D1%82%D0%BE%D0%B4%D0%B8%D0%BA%D0%B8-%D1%84%D1%96%D0%B7%D0%B8%D1%87%D0%BD%D0%BE%D1%97-%D0%BA%D1%83%D0%BB%D1%8C%D1%82%D1%83%D1%80%D0%B8-%D1%96-%D1%81%D0%BF%D0%BE%D1%80%D1%82%D1%83-%D0%9F%D0%9D%D0%A3-%D1%96%D0%BC-%D0%92%D0%A1%D1%82%D0%B5%D1%84%D0%B0%D0%BD%D0%B8%D0%BA%D0%B0-105631268299983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30399"/>
            <a:ext cx="9144000" cy="1579563"/>
          </a:xfrm>
        </p:spPr>
        <p:txBody>
          <a:bodyPr>
            <a:normAutofit/>
          </a:bodyPr>
          <a:lstStyle/>
          <a:p>
            <a:endParaRPr lang="uk-UA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1431291"/>
            <a:ext cx="12195312" cy="60600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62479" y="-46037"/>
            <a:ext cx="101402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Факультет фізичного виховання і спорту </a:t>
            </a:r>
          </a:p>
          <a:p>
            <a:pPr algn="ctr"/>
            <a:endParaRPr lang="uk-UA" sz="3000" b="1" i="1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000" b="1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Кафедра теорії та методики фізичної культури</a:t>
            </a:r>
            <a:endParaRPr lang="uk-UA" sz="3000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9674" y="3688326"/>
            <a:ext cx="51126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Без </a:t>
            </a:r>
            <a:r>
              <a:rPr lang="ru-RU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фізичної</a:t>
            </a: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праці</a:t>
            </a: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не </a:t>
            </a:r>
            <a:r>
              <a:rPr lang="ru-RU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буває</a:t>
            </a: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здорового </a:t>
            </a:r>
            <a:r>
              <a:rPr lang="ru-RU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тіла</a:t>
            </a: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, не </a:t>
            </a:r>
            <a:r>
              <a:rPr lang="ru-RU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буває</a:t>
            </a: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й </a:t>
            </a:r>
            <a:r>
              <a:rPr lang="ru-RU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розумних</a:t>
            </a: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думок у </a:t>
            </a:r>
            <a:r>
              <a:rPr lang="ru-RU" sz="2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голові</a:t>
            </a:r>
            <a:endParaRPr lang="uk-UA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8" name="Picture 10" descr="Методичні рекомендації про викладання фізичної культури у 2020/2021  навчальному році | Шкільне житт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" y="2193037"/>
            <a:ext cx="6550566" cy="437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58" y="91799"/>
            <a:ext cx="2472912" cy="2468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0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-483531"/>
            <a:ext cx="12192000" cy="606008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56411" t="24898" r="12150" b="18664"/>
          <a:stretch/>
        </p:blipFill>
        <p:spPr bwMode="auto">
          <a:xfrm>
            <a:off x="7906278" y="365125"/>
            <a:ext cx="4083875" cy="4216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56210" t="30352" r="11421" b="12442"/>
          <a:stretch/>
        </p:blipFill>
        <p:spPr>
          <a:xfrm>
            <a:off x="3707343" y="365125"/>
            <a:ext cx="4002577" cy="421684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5"/>
          <a:srcRect l="56806" t="25462" r="11998" b="17627"/>
          <a:stretch/>
        </p:blipFill>
        <p:spPr bwMode="auto">
          <a:xfrm>
            <a:off x="83437" y="365125"/>
            <a:ext cx="3422059" cy="4254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7" y="5576554"/>
            <a:ext cx="3140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b="1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</a:t>
            </a:r>
            <a:r>
              <a:rPr lang="uk-UA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абірний </a:t>
            </a:r>
            <a:r>
              <a:rPr lang="uk-UA" b="1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збір для першокурсників всіх </a:t>
            </a:r>
            <a:r>
              <a:rPr lang="uk-UA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спеціальностей</a:t>
            </a:r>
            <a:endParaRPr lang="uk-UA" sz="1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10385" y="5644852"/>
            <a:ext cx="2477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Лижний </a:t>
            </a:r>
            <a:r>
              <a:rPr lang="uk-UA" b="1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збір для студентів 2 </a:t>
            </a:r>
            <a:r>
              <a:rPr lang="uk-UA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курсу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25358" y="5506352"/>
            <a:ext cx="44500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Майстер-клас </a:t>
            </a:r>
            <a:r>
              <a:rPr lang="uk-UA" b="1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«Методики викладання дзюдо в закладах загальної середньої освіти</a:t>
            </a:r>
            <a:r>
              <a:rPr lang="uk-UA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44" y="3755068"/>
            <a:ext cx="3368111" cy="25196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68841" y="4287039"/>
            <a:ext cx="252660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Участь у флеш-</a:t>
            </a:r>
            <a:r>
              <a:rPr lang="uk-UA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мобі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 до Дня фізичної культури і спорту України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8" y="3535680"/>
            <a:ext cx="2722016" cy="29584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529351"/>
            <a:ext cx="26416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Участь 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uk-UA" b="1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акції із </a:t>
            </a:r>
            <a:r>
              <a:rPr lang="uk-UA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висадки</a:t>
            </a:r>
            <a:r>
              <a:rPr lang="en-US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молодого </a:t>
            </a:r>
            <a:r>
              <a:rPr lang="uk-UA" b="1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лісу у рамках </a:t>
            </a:r>
            <a:r>
              <a:rPr lang="uk-UA" b="1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проєкту</a:t>
            </a:r>
            <a:r>
              <a:rPr lang="uk-UA" b="1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«Олімпійці Прикарпатті за чисте довкілля</a:t>
            </a:r>
            <a:r>
              <a:rPr lang="uk-UA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  <a:endParaRPr lang="uk-UA" sz="1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17" y="-39260"/>
            <a:ext cx="2712257" cy="33532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34" y="108355"/>
            <a:ext cx="4077299" cy="30579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960" y="-39259"/>
            <a:ext cx="2694039" cy="3363237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8"/>
          <a:srcRect t="7607" r="22114" b="5238"/>
          <a:stretch/>
        </p:blipFill>
        <p:spPr bwMode="auto">
          <a:xfrm>
            <a:off x="2895064" y="3755068"/>
            <a:ext cx="3550920" cy="2519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50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-57101" y="933847"/>
            <a:ext cx="12195312" cy="6060085"/>
          </a:xfrm>
        </p:spPr>
      </p:pic>
      <p:sp>
        <p:nvSpPr>
          <p:cNvPr id="5" name="AutoShape 4" descr="blob:https://xn--80affa3aj0al.xn--80asehdb/47081a7e-7d2b-4132-b7cf-d841a75705d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r="4882"/>
          <a:stretch/>
        </p:blipFill>
        <p:spPr>
          <a:xfrm>
            <a:off x="3427488" y="3598806"/>
            <a:ext cx="4221336" cy="3206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5" y="646485"/>
            <a:ext cx="2387077" cy="31827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43" y="3598806"/>
            <a:ext cx="4275327" cy="3206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31" y="646486"/>
            <a:ext cx="4251239" cy="281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09" y="646485"/>
            <a:ext cx="4221336" cy="28131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3" y="4307831"/>
            <a:ext cx="3035240" cy="2022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774099" y="-63434"/>
            <a:ext cx="2417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4740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933847"/>
            <a:ext cx="12195312" cy="6060085"/>
          </a:xfrm>
        </p:spPr>
      </p:pic>
      <p:sp>
        <p:nvSpPr>
          <p:cNvPr id="4" name="Прямоугольник 3"/>
          <p:cNvSpPr/>
          <p:nvPr/>
        </p:nvSpPr>
        <p:spPr>
          <a:xfrm>
            <a:off x="9429077" y="56684"/>
            <a:ext cx="29780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Практики</a:t>
            </a:r>
          </a:p>
          <a:p>
            <a:pPr algn="ctr"/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uk-UA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G_11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9488" y="1051215"/>
            <a:ext cx="3429000" cy="5806785"/>
          </a:xfrm>
          <a:prstGeom prst="rect">
            <a:avLst/>
          </a:prstGeom>
        </p:spPr>
      </p:pic>
      <p:pic>
        <p:nvPicPr>
          <p:cNvPr id="1026" name="Picture 2" descr="Немає опису світлини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81" y="121920"/>
            <a:ext cx="4381242" cy="32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а зображенні може бути: одна або кілька осіб, люди стоять, на відкритому повітрі та текст «A Ω D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81" y="3642360"/>
            <a:ext cx="4381242" cy="32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має опису світлини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9" y="121920"/>
            <a:ext cx="3487111" cy="261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Немає опису світлини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9" y="2788807"/>
            <a:ext cx="3487111" cy="18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Немає опису світлини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6" y="4657479"/>
            <a:ext cx="3492514" cy="22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6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728296"/>
            <a:ext cx="12195312" cy="6060085"/>
          </a:xfrm>
        </p:spPr>
      </p:pic>
      <p:sp>
        <p:nvSpPr>
          <p:cNvPr id="3" name="Прямоугольник 2"/>
          <p:cNvSpPr/>
          <p:nvPr/>
        </p:nvSpPr>
        <p:spPr>
          <a:xfrm>
            <a:off x="3049069" y="112378"/>
            <a:ext cx="9187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Успішні випускники спеціальності 014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емає опису світлин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04" y="1260031"/>
            <a:ext cx="2151941" cy="21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має опису світлини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5" r="13830"/>
          <a:stretch/>
        </p:blipFill>
        <p:spPr bwMode="auto">
          <a:xfrm>
            <a:off x="2493472" y="1260031"/>
            <a:ext cx="2152830" cy="22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емає опису світлини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15" y="1253391"/>
            <a:ext cx="2200277" cy="21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34885" y="3462503"/>
            <a:ext cx="2541267" cy="214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Владилен </a:t>
            </a:r>
            <a:r>
              <a:rPr lang="ru-RU" sz="2400" b="1" i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Лейцюсь</a:t>
            </a:r>
            <a:r>
              <a:rPr lang="ru-RU" sz="24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Президент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у 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Івано-Франківська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обласна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федерація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бразильського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джиу джитсу та </a:t>
            </a:r>
            <a:r>
              <a:rPr lang="ru-RU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грепплінгу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uk-U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3" name="Picture 19" descr="На зображенні може бути: одна або кілька осіб, люди стоять та текс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r="16477" b="30388"/>
          <a:stretch/>
        </p:blipFill>
        <p:spPr bwMode="auto">
          <a:xfrm>
            <a:off x="162186" y="1260031"/>
            <a:ext cx="2081605" cy="22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84622" y="3485909"/>
            <a:ext cx="23502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Дарія </a:t>
            </a:r>
            <a:r>
              <a:rPr lang="uk-UA" sz="2400" b="1" i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Згоба</a:t>
            </a:r>
            <a:endParaRPr lang="uk-UA" sz="2400" b="1" i="1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Заслужений майстер спорту України зі спортивної гімнастики, чемпіонка Європи 2007 року з спортивної гімнастики, учасниця ХХІХ літніх Олімпійських 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ігор</a:t>
            </a:r>
            <a:endParaRPr lang="uk-UA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15232" y="3409731"/>
            <a:ext cx="23025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Тетяна </a:t>
            </a:r>
            <a:r>
              <a:rPr lang="uk-UA" sz="2400" b="1" i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Ляхович</a:t>
            </a:r>
            <a:endParaRPr lang="uk-UA" sz="2400" b="1" i="1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Майстер 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спорту України міжнародного класу з легкої атлетики, 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учасниця 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ХХ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ІІ 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літніх, ХХ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ІІІ літніх 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та 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ХХІХ літніх Олімпійських 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ігор</a:t>
            </a:r>
            <a:endParaRPr lang="uk-UA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12" descr="https://ktmfks.pnu.edu.ua/wp-content/uploads/sites/99/2021/09/бекер-220x30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17872"/>
          <a:stretch/>
        </p:blipFill>
        <p:spPr bwMode="auto">
          <a:xfrm>
            <a:off x="9612722" y="1253391"/>
            <a:ext cx="2095500" cy="21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9469770" y="3462503"/>
            <a:ext cx="249134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Роман </a:t>
            </a:r>
            <a:r>
              <a:rPr lang="uk-UA" sz="2400" b="1" i="1" u="sng" dirty="0" err="1" smtClean="0">
                <a:solidFill>
                  <a:srgbClr val="262626"/>
                </a:solidFill>
                <a:latin typeface="times new roman" panose="02020603050405020304" pitchFamily="18" charset="0"/>
              </a:rPr>
              <a:t>Бекер</a:t>
            </a:r>
            <a:endParaRPr lang="uk-UA" sz="2400" b="1" i="1" u="sng" dirty="0" smtClean="0">
              <a:solidFill>
                <a:srgbClr val="262626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uk-UA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Вчитель фізичної культури в</a:t>
            </a:r>
            <a:r>
              <a:rPr lang="uk-UA" b="1" dirty="0">
                <a:solidFill>
                  <a:srgbClr val="262626"/>
                </a:solidFill>
                <a:latin typeface="times new roman" panose="02020603050405020304" pitchFamily="18" charset="0"/>
              </a:rPr>
              <a:t> </a:t>
            </a:r>
            <a:r>
              <a:rPr lang="uk-UA" dirty="0">
                <a:solidFill>
                  <a:srgbClr val="262626"/>
                </a:solidFill>
                <a:latin typeface="times new roman" panose="02020603050405020304" pitchFamily="18" charset="0"/>
              </a:rPr>
              <a:t>л</a:t>
            </a:r>
            <a:r>
              <a:rPr lang="uk-UA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іцеї 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</a:rPr>
              <a:t>N20 </a:t>
            </a:r>
            <a:r>
              <a:rPr lang="uk-UA" dirty="0">
                <a:solidFill>
                  <a:srgbClr val="262626"/>
                </a:solidFill>
                <a:latin typeface="times new roman" panose="02020603050405020304" pitchFamily="18" charset="0"/>
              </a:rPr>
              <a:t>Івано-Франківської міської </a:t>
            </a:r>
            <a:r>
              <a:rPr lang="uk-UA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ради</a:t>
            </a:r>
            <a:endParaRPr lang="uk-UA" dirty="0">
              <a:solidFill>
                <a:srgbClr val="262626"/>
              </a:solidFill>
              <a:latin typeface="Roboto"/>
            </a:endParaRPr>
          </a:p>
          <a:p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2186" y="3439097"/>
            <a:ext cx="202108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Ігор</a:t>
            </a:r>
            <a:r>
              <a:rPr lang="ru-RU" sz="24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i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Йосипів</a:t>
            </a:r>
            <a:endParaRPr lang="ru-RU" sz="2400" b="1" i="1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тренер вищої категорії відділення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тхеквондо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(ВТФ) ДЮСШ №3 </a:t>
            </a:r>
            <a:endParaRPr lang="uk-UA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-3312" y="881326"/>
            <a:ext cx="12195312" cy="6060085"/>
          </a:xfrm>
        </p:spPr>
      </p:pic>
      <p:sp>
        <p:nvSpPr>
          <p:cNvPr id="3" name="Прямоугольник 2"/>
          <p:cNvSpPr/>
          <p:nvPr/>
        </p:nvSpPr>
        <p:spPr>
          <a:xfrm>
            <a:off x="3049069" y="112378"/>
            <a:ext cx="9187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Успішні випускники спеціальності 014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ktmfks.pnu.edu.ua/wp-content/uploads/sites/99/2021/09/лисейко-200x3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5" b="24110"/>
          <a:stretch/>
        </p:blipFill>
        <p:spPr bwMode="auto">
          <a:xfrm>
            <a:off x="161677" y="1307054"/>
            <a:ext cx="2255475" cy="21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7582" y="3416476"/>
            <a:ext cx="259411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 smtClean="0">
                <a:latin typeface="times new roman" panose="02020603050405020304" pitchFamily="18" charset="0"/>
              </a:rPr>
              <a:t>Костянтин </a:t>
            </a:r>
            <a:r>
              <a:rPr lang="uk-UA" sz="2400" b="1" i="1" u="sng" dirty="0" err="1" smtClean="0">
                <a:latin typeface="times new roman" panose="02020603050405020304" pitchFamily="18" charset="0"/>
              </a:rPr>
              <a:t>Лисейко</a:t>
            </a:r>
            <a:endParaRPr lang="uk-UA" sz="2400" b="1" i="1" u="sng" dirty="0" smtClean="0">
              <a:latin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З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аступник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начальника управління – начальник відділу спортивно-масової роботи ,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у Івано-Франківському управлінні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спорту обласної державної адміністрації.</a:t>
            </a:r>
          </a:p>
          <a:p>
            <a:endParaRPr lang="uk-UA" dirty="0"/>
          </a:p>
        </p:txBody>
      </p:sp>
      <p:pic>
        <p:nvPicPr>
          <p:cNvPr id="2056" name="Picture 8" descr="https://ktmfks.pnu.edu.ua/wp-content/uploads/sites/99/2021/09/кохман-169x3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17088"/>
          <a:stretch/>
        </p:blipFill>
        <p:spPr bwMode="auto">
          <a:xfrm>
            <a:off x="7323303" y="1307054"/>
            <a:ext cx="2327103" cy="21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ktmfks.pnu.edu.ua/wp-content/uploads/sites/99/2021/10/139256937_861277351330345_769990856254388718_n-240x3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5"/>
          <a:stretch/>
        </p:blipFill>
        <p:spPr bwMode="auto">
          <a:xfrm>
            <a:off x="2656416" y="1307054"/>
            <a:ext cx="2175807" cy="21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ktmfks.pnu.edu.ua/wp-content/uploads/sites/99/2021/10/241049907_525810432055913_6292409841445591306_n-300x3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11055" r="12780" b="17415"/>
          <a:stretch/>
        </p:blipFill>
        <p:spPr bwMode="auto">
          <a:xfrm>
            <a:off x="4933897" y="1307054"/>
            <a:ext cx="2277658" cy="21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05251" y="3437156"/>
            <a:ext cx="25548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Ігор </a:t>
            </a:r>
            <a:r>
              <a:rPr lang="uk-UA" sz="2400" b="1" i="1" u="sng" dirty="0" smtClean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Данилюк</a:t>
            </a:r>
          </a:p>
          <a:p>
            <a:pPr algn="ctr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Водний рятувальник у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Park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Poland –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Suntago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Water World.</a:t>
            </a:r>
          </a:p>
          <a:p>
            <a:endParaRPr lang="uk-UA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309194" y="3437156"/>
            <a:ext cx="249134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Андрій </a:t>
            </a:r>
            <a:r>
              <a:rPr lang="uk-UA" sz="2400" b="1" i="1" u="sng" dirty="0" err="1" smtClean="0">
                <a:solidFill>
                  <a:srgbClr val="262626"/>
                </a:solidFill>
                <a:latin typeface="times new roman" panose="02020603050405020304" pitchFamily="18" charset="0"/>
              </a:rPr>
              <a:t>Кохман</a:t>
            </a:r>
            <a:endParaRPr lang="uk-UA" sz="2400" b="1" i="1" u="sng" dirty="0" smtClean="0">
              <a:solidFill>
                <a:srgbClr val="262626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uk-UA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Вчитель фізичної культури в</a:t>
            </a:r>
            <a:r>
              <a:rPr lang="uk-UA" b="1" dirty="0">
                <a:solidFill>
                  <a:srgbClr val="262626"/>
                </a:solidFill>
                <a:latin typeface="times new roman" panose="02020603050405020304" pitchFamily="18" charset="0"/>
              </a:rPr>
              <a:t> </a:t>
            </a:r>
            <a:r>
              <a:rPr lang="uk-UA" dirty="0">
                <a:solidFill>
                  <a:srgbClr val="262626"/>
                </a:solidFill>
                <a:latin typeface="times new roman" panose="02020603050405020304" pitchFamily="18" charset="0"/>
              </a:rPr>
              <a:t>л</a:t>
            </a:r>
            <a:r>
              <a:rPr lang="uk-UA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іцеї </a:t>
            </a:r>
            <a:r>
              <a:rPr lang="en-US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N2</a:t>
            </a:r>
            <a:r>
              <a:rPr lang="uk-UA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1 Івано-Франківської </a:t>
            </a:r>
            <a:r>
              <a:rPr lang="uk-UA" dirty="0">
                <a:solidFill>
                  <a:srgbClr val="262626"/>
                </a:solidFill>
                <a:latin typeface="times new roman" panose="02020603050405020304" pitchFamily="18" charset="0"/>
              </a:rPr>
              <a:t>міської </a:t>
            </a:r>
            <a:r>
              <a:rPr lang="uk-UA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ради</a:t>
            </a:r>
            <a:endParaRPr lang="uk-UA" dirty="0">
              <a:solidFill>
                <a:srgbClr val="262626"/>
              </a:solidFill>
              <a:latin typeface="Roboto"/>
            </a:endParaRPr>
          </a:p>
          <a:p>
            <a:endParaRPr lang="uk-UA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430120" y="3498218"/>
            <a:ext cx="26119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 smtClean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Юлія </a:t>
            </a:r>
            <a:r>
              <a:rPr lang="uk-UA" sz="2400" b="1" i="1" u="sng" dirty="0" err="1" smtClean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Латнікова</a:t>
            </a:r>
            <a:endParaRPr lang="uk-UA" sz="2400" b="1" i="1" u="sng" dirty="0" smtClean="0">
              <a:solidFill>
                <a:srgbClr val="26262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Водний рятувальник у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Park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Poland –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Suntago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Water World.</a:t>
            </a:r>
          </a:p>
          <a:p>
            <a:endParaRPr lang="uk-UA" dirty="0"/>
          </a:p>
        </p:txBody>
      </p:sp>
      <p:pic>
        <p:nvPicPr>
          <p:cNvPr id="21" name="Picture 8" descr="На зображенні може бути: одна або кілька осіб, люди стоять, у приміщенні та текст «ING KING SIUM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4469" r="2708" b="30982"/>
          <a:stretch/>
        </p:blipFill>
        <p:spPr bwMode="auto">
          <a:xfrm>
            <a:off x="9762154" y="1295274"/>
            <a:ext cx="2272429" cy="220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9576321" y="3437156"/>
            <a:ext cx="249134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Василь </a:t>
            </a:r>
            <a:r>
              <a:rPr lang="uk-UA" sz="2400" b="1" i="1" u="sng" dirty="0" err="1" smtClean="0">
                <a:solidFill>
                  <a:srgbClr val="262626"/>
                </a:solidFill>
                <a:latin typeface="times new roman" panose="02020603050405020304" pitchFamily="18" charset="0"/>
              </a:rPr>
              <a:t>Онуфрак</a:t>
            </a:r>
            <a:endParaRPr lang="uk-UA" sz="2400" b="1" i="1" u="sng" dirty="0" smtClean="0">
              <a:solidFill>
                <a:srgbClr val="262626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uk-UA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Персональний фітнес інструктор та тренер з дзюдо </a:t>
            </a:r>
            <a:r>
              <a:rPr lang="en-US" dirty="0" smtClean="0">
                <a:solidFill>
                  <a:srgbClr val="262626"/>
                </a:solidFill>
                <a:latin typeface="times new roman" panose="02020603050405020304" pitchFamily="18" charset="0"/>
              </a:rPr>
              <a:t>Judo sambo center New York USA</a:t>
            </a:r>
            <a:endParaRPr lang="uk-UA" dirty="0">
              <a:solidFill>
                <a:srgbClr val="262626"/>
              </a:solidFill>
              <a:latin typeface="Roboto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654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14947" y="598778"/>
            <a:ext cx="12177053" cy="5521929"/>
          </a:xfrm>
        </p:spPr>
      </p:pic>
      <p:sp>
        <p:nvSpPr>
          <p:cNvPr id="5" name="Прямоугольник 4"/>
          <p:cNvSpPr/>
          <p:nvPr/>
        </p:nvSpPr>
        <p:spPr>
          <a:xfrm>
            <a:off x="8041573" y="-182676"/>
            <a:ext cx="42418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нас знайти ?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2" y="1677988"/>
            <a:ext cx="2770277" cy="4720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59" y="1677989"/>
            <a:ext cx="2655115" cy="4720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12" y="1677989"/>
            <a:ext cx="2741224" cy="47205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541517"/>
            <a:ext cx="11859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адреса </a:t>
            </a:r>
            <a:r>
              <a:rPr lang="ru-RU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електронної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пошти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факлуьтету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ffvs@pnu.edu.ua</a:t>
            </a:r>
          </a:p>
          <a:p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адреса </a:t>
            </a:r>
            <a:r>
              <a:rPr lang="ru-RU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електронної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пошти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приймальної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комісії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 факультету: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vstup_ffvs@pnu.edu.ua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(0342) 59-60-12  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деканат факультету </a:t>
            </a:r>
            <a:r>
              <a:rPr lang="ru-RU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фізичного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виховання</a:t>
            </a: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 і спорту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88118" y="6488668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facebook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11003" y="6488668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instagram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61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372601"/>
            <a:ext cx="12195312" cy="606008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"/>
          <a:stretch/>
        </p:blipFill>
        <p:spPr>
          <a:xfrm>
            <a:off x="3038434" y="660368"/>
            <a:ext cx="5842878" cy="41853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36651" y="1597510"/>
            <a:ext cx="3722010" cy="2796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Вчитель фізичної культури</a:t>
            </a:r>
            <a:endParaRPr lang="uk-UA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7929" y="5020483"/>
            <a:ext cx="4559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Дякуємо за увагу!</a:t>
            </a:r>
            <a:endParaRPr lang="uk-UA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948132"/>
            <a:ext cx="12195312" cy="6060085"/>
          </a:xfrm>
        </p:spPr>
      </p:pic>
      <p:sp>
        <p:nvSpPr>
          <p:cNvPr id="3" name="Прямоугольник 2"/>
          <p:cNvSpPr/>
          <p:nvPr/>
        </p:nvSpPr>
        <p:spPr>
          <a:xfrm>
            <a:off x="3919992" y="107321"/>
            <a:ext cx="3370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Умови </a:t>
            </a:r>
            <a:r>
              <a:rPr lang="uk-UA" sz="4000" b="1" i="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вступу</a:t>
            </a:r>
            <a:endParaRPr lang="uk-UA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375373"/>
              </p:ext>
            </p:extLst>
          </p:nvPr>
        </p:nvGraphicFramePr>
        <p:xfrm>
          <a:off x="656216" y="1307791"/>
          <a:ext cx="10927282" cy="2150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852">
                  <a:extLst>
                    <a:ext uri="{9D8B030D-6E8A-4147-A177-3AD203B41FA5}">
                      <a16:colId xmlns:a16="http://schemas.microsoft.com/office/drawing/2014/main" xmlns="" val="1128307023"/>
                    </a:ext>
                  </a:extLst>
                </a:gridCol>
                <a:gridCol w="2786230">
                  <a:extLst>
                    <a:ext uri="{9D8B030D-6E8A-4147-A177-3AD203B41FA5}">
                      <a16:colId xmlns:a16="http://schemas.microsoft.com/office/drawing/2014/main" xmlns="" val="1312827145"/>
                    </a:ext>
                  </a:extLst>
                </a:gridCol>
                <a:gridCol w="5360200">
                  <a:extLst>
                    <a:ext uri="{9D8B030D-6E8A-4147-A177-3AD203B41FA5}">
                      <a16:colId xmlns:a16="http://schemas.microsoft.com/office/drawing/2014/main" xmlns="" val="3809203096"/>
                    </a:ext>
                  </a:extLst>
                </a:gridCol>
              </a:tblGrid>
              <a:tr h="2150792">
                <a:tc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Вступ на 1-ий курс на основі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повної загальної середньої освіти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(бюджет, контракт)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014 Середня освіта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(Фізична 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культура)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700" b="0" i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Вступники на місця за кошти державного замовлення</a:t>
                      </a:r>
                      <a:endParaRPr lang="uk-UA" sz="1700" b="0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7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1.Національний мультимедійний тест (НМТ), або зовнішнє незалежне оцінювання (ЗНО) за 2019-2021 рр.</a:t>
                      </a:r>
                      <a:br>
                        <a:rPr lang="uk-UA" sz="17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17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 навчальних предметів: українська мова; біологія; наявний інший сертифікат.</a:t>
                      </a:r>
                    </a:p>
                    <a:p>
                      <a:r>
                        <a:rPr lang="uk-UA" sz="1700" b="0" i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Вступники на місця за контракти фізичних та/або юридичних осіб</a:t>
                      </a:r>
                      <a:r>
                        <a:rPr lang="uk-UA" sz="1700" b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uk-UA" sz="17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Мотиваційний лист (МЛ).</a:t>
                      </a:r>
                      <a:endParaRPr lang="uk-UA" sz="17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264333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7513" y="3713132"/>
            <a:ext cx="11004687" cy="2602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Терміни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навчання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за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першим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рівнем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вищої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освіти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бакалаврським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) на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денній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заочній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формах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навчання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основі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повної загальної середньої освіти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3 роки 10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місяців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just" fontAlgn="base"/>
            <a:endParaRPr lang="ru-RU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Ліцензовані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обсяги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014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Середня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освіта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Фізична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культура)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денна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45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осіб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заочна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25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осіб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 fontAlgn="base"/>
            <a:endParaRPr lang="ru-RU" b="0" i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Вартість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навчання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для 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вступників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року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Середня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освіта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Фізична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культура)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денна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23650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заочна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18920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 fontAlgn="base"/>
            <a:endParaRPr lang="ru-RU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9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933847"/>
            <a:ext cx="12195312" cy="6060085"/>
          </a:xfrm>
        </p:spPr>
      </p:pic>
      <p:sp>
        <p:nvSpPr>
          <p:cNvPr id="4" name="Прямоугольник 3"/>
          <p:cNvSpPr/>
          <p:nvPr/>
        </p:nvSpPr>
        <p:spPr>
          <a:xfrm>
            <a:off x="3807926" y="81587"/>
            <a:ext cx="3370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 вступу</a:t>
            </a:r>
            <a:endParaRPr lang="uk-UA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156" y="5162425"/>
            <a:ext cx="11767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Терміни навчання: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базі молодшого спеціаліста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2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курс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2 роки 10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місяців; </a:t>
            </a:r>
            <a:endParaRPr lang="uk-UA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базі молодшого спеціаліста на 3 курс – 1 рік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місяців.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uk-UA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Вартість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навчання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для 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вступників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2022 року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Середня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освіта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Фізична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культура)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денна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23650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заочна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18920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uk-UA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661"/>
              </p:ext>
            </p:extLst>
          </p:nvPr>
        </p:nvGraphicFramePr>
        <p:xfrm>
          <a:off x="154090" y="1061089"/>
          <a:ext cx="11887132" cy="3909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4777"/>
                <a:gridCol w="2833933"/>
                <a:gridCol w="7078422"/>
              </a:tblGrid>
              <a:tr h="950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</a:rPr>
                        <a:t>Вступ на 2 курс на основі диплома молодшого спеціаліста </a:t>
                      </a:r>
                      <a:endParaRPr lang="uk-UA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56" marR="61256" marT="850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+mn-lt"/>
                        </a:rPr>
                        <a:t>014 Середня освіта (Фізична культура)</a:t>
                      </a:r>
                      <a:endParaRPr lang="uk-UA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56" marR="61256" marT="850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Вступники на місця за кошти фізичних та/або юридичних осіб: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</a:rPr>
                        <a:t> </a:t>
                      </a:r>
                      <a:r>
                        <a:rPr lang="uk-UA" sz="1600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uk-UA" sz="1600" dirty="0">
                          <a:effectLst/>
                          <a:latin typeface="+mn-lt"/>
                        </a:rPr>
                        <a:t>. Національний мультимедійний тест (НМТ), або ДВА сертифікати зовнішнього незалежного оцінювання (ЗНО) за 2019-2021 рр. з навчальних предметів: українська мова або українська мова і література; наявний інший сертифікат.</a:t>
                      </a:r>
                      <a:endParaRPr lang="uk-UA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56" marR="61256" marT="8508" marB="0"/>
                </a:tc>
              </a:tr>
              <a:tr h="1558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+mn-lt"/>
                        </a:rPr>
                        <a:t>Вступ на 3 курс на основі диплома молодшого спеціаліста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+mn-lt"/>
                        </a:rPr>
                        <a:t>(із скороченим терміном навчання)</a:t>
                      </a:r>
                      <a:endParaRPr lang="uk-UA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56" marR="61256" marT="850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+mn-lt"/>
                        </a:rPr>
                        <a:t>014 Середня освіта (Фізична культура)</a:t>
                      </a:r>
                      <a:endParaRPr lang="uk-UA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56" marR="61256" marT="850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Вступники на місця за кошти державного замовлення: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</a:rPr>
                        <a:t> </a:t>
                      </a:r>
                      <a:r>
                        <a:rPr lang="uk-UA" sz="1600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uk-UA" sz="1600" dirty="0">
                          <a:effectLst/>
                          <a:latin typeface="+mn-lt"/>
                        </a:rPr>
                        <a:t>. Національний мультимедійний тест (НМТ), або ДВА сертифікати зовнішнього незалежного оцінювання (ЗНО) за 2019-2021 рр. з навчальних предметів: українська мова; математика.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Вступники на місця за кошти фізичних та/або юридичних осіб: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</a:rPr>
                        <a:t> </a:t>
                      </a:r>
                      <a:r>
                        <a:rPr lang="uk-UA" sz="1600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uk-UA" sz="1600" dirty="0">
                          <a:effectLst/>
                          <a:latin typeface="+mn-lt"/>
                        </a:rPr>
                        <a:t>. Національний мультимедійний тест (НМТ), або ДВА сертифікати зовнішнього незалежного оцінювання (ЗНО) за 2019-2021 рр. з навчальних предметів: українська мова; наявний інший сертифікат.</a:t>
                      </a:r>
                      <a:endParaRPr lang="uk-UA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56" marR="61256" marT="8508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5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948132"/>
            <a:ext cx="12195312" cy="6060085"/>
          </a:xfrm>
        </p:spPr>
      </p:pic>
      <p:sp>
        <p:nvSpPr>
          <p:cNvPr id="3" name="Прямоугольник 2"/>
          <p:cNvSpPr/>
          <p:nvPr/>
        </p:nvSpPr>
        <p:spPr>
          <a:xfrm>
            <a:off x="3919992" y="107321"/>
            <a:ext cx="3370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Умови </a:t>
            </a:r>
            <a:r>
              <a:rPr lang="uk-UA" sz="4000" b="1" i="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вступу</a:t>
            </a:r>
            <a:endParaRPr lang="uk-UA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778611"/>
              </p:ext>
            </p:extLst>
          </p:nvPr>
        </p:nvGraphicFramePr>
        <p:xfrm>
          <a:off x="656216" y="1307791"/>
          <a:ext cx="10927282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852">
                  <a:extLst>
                    <a:ext uri="{9D8B030D-6E8A-4147-A177-3AD203B41FA5}">
                      <a16:colId xmlns:a16="http://schemas.microsoft.com/office/drawing/2014/main" xmlns="" val="1128307023"/>
                    </a:ext>
                  </a:extLst>
                </a:gridCol>
                <a:gridCol w="2786230">
                  <a:extLst>
                    <a:ext uri="{9D8B030D-6E8A-4147-A177-3AD203B41FA5}">
                      <a16:colId xmlns:a16="http://schemas.microsoft.com/office/drawing/2014/main" xmlns="" val="1312827145"/>
                    </a:ext>
                  </a:extLst>
                </a:gridCol>
                <a:gridCol w="5360200">
                  <a:extLst>
                    <a:ext uri="{9D8B030D-6E8A-4147-A177-3AD203B41FA5}">
                      <a16:colId xmlns:a16="http://schemas.microsoft.com/office/drawing/2014/main" xmlns="" val="3809203096"/>
                    </a:ext>
                  </a:extLst>
                </a:gridCol>
              </a:tblGrid>
              <a:tr h="2150792">
                <a:tc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Вступ на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 «Магістр»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(бюджет, контракт)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014 Середня освіта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(Фізична 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культура)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b="0" i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Вступники на місця за кошти державного замовлення:</a:t>
                      </a:r>
                      <a:endParaRPr lang="uk-UA" sz="1800" b="0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Внутрішній фаховий іспит “</a:t>
                      </a:r>
                      <a:r>
                        <a:rPr lang="uk-UA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Теоретико-методичні</a:t>
                      </a:r>
                      <a:r>
                        <a:rPr lang="uk-UA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основи фізичної культури” та мотиваційний лист (МЛ).</a:t>
                      </a:r>
                    </a:p>
                    <a:p>
                      <a:endParaRPr lang="uk-UA" sz="18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0" i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Вступники на місця за контракти фізичних та/або юридичних осіб:</a:t>
                      </a:r>
                      <a:r>
                        <a:rPr lang="uk-UA" sz="1800" b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uk-UA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Мотиваційний лист (МЛ).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uk-UA" sz="18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264333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7513" y="4444652"/>
            <a:ext cx="110046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Терміни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навчання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за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першим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рівнем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вищої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освіти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бакалаврським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) на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денній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заочній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формах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навчання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основі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повної загальної середньої освіти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– 1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рік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місяці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fontAlgn="base"/>
            <a:endParaRPr lang="ru-RU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fontAlgn="base"/>
            <a:endParaRPr lang="ru-RU" b="0" i="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Вартість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навчання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для 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вступників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року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Середня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освіта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Фізична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культура)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денна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25850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заочна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20680грн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 fontAlgn="base"/>
            <a:endParaRPr lang="ru-RU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3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481764"/>
            <a:ext cx="12195312" cy="6060085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548708" y="897073"/>
            <a:ext cx="513080" cy="52294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/>
            <a:endParaRPr lang="uk-UA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Е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Е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Я</a:t>
            </a:r>
          </a:p>
          <a:p>
            <a:pPr algn="ctr"/>
            <a:endParaRPr lang="uk-UA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І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</a:t>
            </a:r>
          </a:p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</a:t>
            </a:r>
          </a:p>
          <a:p>
            <a:pPr algn="ctr"/>
            <a:endParaRPr lang="uk-UA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90856" y="1873914"/>
            <a:ext cx="8737600" cy="584238"/>
          </a:xfrm>
          <a:prstGeom prst="roundRect">
            <a:avLst>
              <a:gd name="adj" fmla="val 1753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інструктор з фізичної культури в дошкільних закладах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90856" y="2829620"/>
            <a:ext cx="8737600" cy="584238"/>
          </a:xfrm>
          <a:prstGeom prst="roundRect">
            <a:avLst>
              <a:gd name="adj" fmla="val 1753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інструктор туристичної роботи 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90856" y="964631"/>
            <a:ext cx="8737600" cy="584238"/>
          </a:xfrm>
          <a:prstGeom prst="roundRect">
            <a:avLst>
              <a:gd name="adj" fmla="val 1753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читель фізичної культури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90856" y="3706186"/>
            <a:ext cx="8737600" cy="584238"/>
          </a:xfrm>
          <a:prstGeom prst="roundRect">
            <a:avLst>
              <a:gd name="adj" fmla="val 1753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і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нструктор з </a:t>
            </a:r>
            <a:r>
              <a:rPr lang="uk-UA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оздоровчо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-спортивного туризму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90856" y="4564629"/>
            <a:ext cx="8737600" cy="584238"/>
          </a:xfrm>
          <a:prstGeom prst="roundRect">
            <a:avLst>
              <a:gd name="adj" fmla="val 1753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організатор оздоровчої роботи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90856" y="5423072"/>
            <a:ext cx="8737600" cy="584238"/>
          </a:xfrm>
          <a:prstGeom prst="roundRect">
            <a:avLst>
              <a:gd name="adj" fmla="val 1753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методист з фізичної культури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78" y="91799"/>
            <a:ext cx="2742692" cy="273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6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429135"/>
            <a:ext cx="12192000" cy="6465839"/>
          </a:xfrm>
        </p:spPr>
      </p:pic>
      <p:pic>
        <p:nvPicPr>
          <p:cNvPr id="3076" name="Picture 4" descr="https://ktmfks.pnu.edu.ua/wp-content/uploads/sites/99/2020/10/VTZ_0596-scal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192" r="1152" b="44238"/>
          <a:stretch/>
        </p:blipFill>
        <p:spPr bwMode="auto">
          <a:xfrm>
            <a:off x="4791971" y="565320"/>
            <a:ext cx="2101717" cy="199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ktmfks.pnu.edu.ua/wp-content/uploads/sites/99/2018/03/IMG_3699-200x3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7250" r="8780" b="46500"/>
          <a:stretch/>
        </p:blipFill>
        <p:spPr bwMode="auto">
          <a:xfrm>
            <a:off x="2647813" y="3253757"/>
            <a:ext cx="23115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ktmfks.pnu.edu.ua/wp-content/uploads/sites/99/2018/03/випасняк-200x3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5" t="7750" r="1125" b="34500"/>
          <a:stretch/>
        </p:blipFill>
        <p:spPr bwMode="auto">
          <a:xfrm>
            <a:off x="165449" y="3269014"/>
            <a:ext cx="2296484" cy="198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73169" y="29025"/>
            <a:ext cx="6879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Професорсько-викладацький склад</a:t>
            </a:r>
            <a:endParaRPr lang="uk-UA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91954" y="2584593"/>
            <a:ext cx="4441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Лісовський Богдан Петрович</a:t>
            </a:r>
            <a:endParaRPr lang="uk-UA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Завідувач кафедри, кандидат біологічних наук</a:t>
            </a:r>
            <a:endParaRPr lang="uk-UA" sz="1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546" y="5388765"/>
            <a:ext cx="2871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Випасняк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Ігор Петрович</a:t>
            </a: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Доктор наук з фізичного виховання і спорту, професор</a:t>
            </a:r>
            <a:endParaRPr lang="uk-UA" sz="14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73169" y="5366793"/>
            <a:ext cx="21407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Остап’як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Зіновій Миколайович</a:t>
            </a:r>
          </a:p>
          <a:p>
            <a:pPr algn="ctr"/>
            <a:r>
              <a:rPr lang="uk-UA" sz="1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</a:t>
            </a:r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октор медичних наук, професор</a:t>
            </a:r>
            <a:endParaRPr lang="uk-UA" sz="1400" i="1" dirty="0"/>
          </a:p>
        </p:txBody>
      </p:sp>
      <p:pic>
        <p:nvPicPr>
          <p:cNvPr id="21" name="Picture 10" descr="https://ktmfks.pnu.edu.ua/wp-content/uploads/sites/99/2021/07/фото-ІД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2140" r="15945" b="30333"/>
          <a:stretch/>
        </p:blipFill>
        <p:spPr bwMode="auto">
          <a:xfrm>
            <a:off x="7424574" y="3238975"/>
            <a:ext cx="2026424" cy="205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87110" y="5312707"/>
            <a:ext cx="22967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Султанова Ірина Дмитрівна</a:t>
            </a:r>
            <a:endParaRPr lang="uk-UA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кандидат біологічних наук, доцент</a:t>
            </a:r>
            <a:endParaRPr lang="uk-UA" sz="1400" i="1" dirty="0"/>
          </a:p>
        </p:txBody>
      </p:sp>
      <p:pic>
        <p:nvPicPr>
          <p:cNvPr id="23" name="Picture 26" descr="https://ktmfks.pnu.edu.ua/wp-content/uploads/sites/99/2018/03/IMG_3780-200x3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9958" r="8225" b="33279"/>
          <a:stretch/>
        </p:blipFill>
        <p:spPr bwMode="auto">
          <a:xfrm>
            <a:off x="9714505" y="3238975"/>
            <a:ext cx="2095833" cy="20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508265" y="5312707"/>
            <a:ext cx="2419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Мицкан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Тетяна Степанівна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</a:t>
            </a:r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андидат психологічних наук, доцент</a:t>
            </a:r>
            <a:endParaRPr lang="uk-UA" sz="14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8" descr="Немає опису світлини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t="-875" r="26113" b="37266"/>
          <a:stretch/>
        </p:blipFill>
        <p:spPr bwMode="auto">
          <a:xfrm flipH="1">
            <a:off x="5145193" y="3257013"/>
            <a:ext cx="1950851" cy="20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891667" y="5359566"/>
            <a:ext cx="2352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Соя Микола Михайлович</a:t>
            </a: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Професор, кандидат педагогічних наук</a:t>
            </a:r>
            <a:endParaRPr lang="uk-UA" sz="1400" i="1" dirty="0"/>
          </a:p>
        </p:txBody>
      </p:sp>
    </p:spTree>
    <p:extLst>
      <p:ext uri="{BB962C8B-B14F-4D97-AF65-F5344CB8AC3E}">
        <p14:creationId xmlns:p14="http://schemas.microsoft.com/office/powerpoint/2010/main" val="9227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28898" y="578440"/>
            <a:ext cx="12192000" cy="6465839"/>
          </a:xfrm>
        </p:spPr>
      </p:pic>
      <p:pic>
        <p:nvPicPr>
          <p:cNvPr id="3084" name="Picture 12" descr="https://ktmfks.pnu.edu.ua/wp-content/uploads/sites/99/2018/03/IMG_3758-200x3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9481" r="8197" b="42269"/>
          <a:stretch/>
        </p:blipFill>
        <p:spPr bwMode="auto">
          <a:xfrm>
            <a:off x="7601733" y="616670"/>
            <a:ext cx="2100052" cy="185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ktmfks.pnu.edu.ua/wp-content/uploads/sites/99/2018/03/IMG_3782-200x3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16310" r="5105" b="30753"/>
          <a:stretch/>
        </p:blipFill>
        <p:spPr bwMode="auto">
          <a:xfrm>
            <a:off x="5045908" y="633766"/>
            <a:ext cx="2099920" cy="184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ktmfks.pnu.edu.ua/wp-content/uploads/sites/99/2020/11/ковальчук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9" b="22209"/>
          <a:stretch/>
        </p:blipFill>
        <p:spPr bwMode="auto">
          <a:xfrm>
            <a:off x="2471175" y="610479"/>
            <a:ext cx="2170406" cy="185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ktmfks.pnu.edu.ua/wp-content/uploads/sites/99/2018/03/IMG_3720-200x3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t="4999" r="9386" b="41752"/>
          <a:stretch/>
        </p:blipFill>
        <p:spPr bwMode="auto">
          <a:xfrm>
            <a:off x="8958765" y="3811360"/>
            <a:ext cx="1971787" cy="197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ktmfks.pnu.edu.ua/wp-content/uploads/sites/99/2020/10/IMG_0700-scale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3" b="29064"/>
          <a:stretch/>
        </p:blipFill>
        <p:spPr bwMode="auto">
          <a:xfrm>
            <a:off x="10119116" y="616670"/>
            <a:ext cx="2040701" cy="179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ktmfks.pnu.edu.ua/wp-content/uploads/sites/99/2020/11/Мальона-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b="25289"/>
          <a:stretch/>
        </p:blipFill>
        <p:spPr bwMode="auto">
          <a:xfrm>
            <a:off x="13261" y="633766"/>
            <a:ext cx="2146759" cy="18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ktmfks.pnu.edu.ua/wp-content/uploads/sites/99/2018/03/IMG_3726-200x30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4562" r="11273" b="50457"/>
          <a:stretch/>
        </p:blipFill>
        <p:spPr bwMode="auto">
          <a:xfrm>
            <a:off x="1330686" y="3820449"/>
            <a:ext cx="2151087" cy="20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6748" y="0"/>
            <a:ext cx="9773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Професорсько-викладацький  склад</a:t>
            </a:r>
            <a:endParaRPr lang="uk-UA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0662" y="5783656"/>
            <a:ext cx="2651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Луцький Василь Ярославович</a:t>
            </a: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кандидат наук з фізичного виховання, доцент</a:t>
            </a:r>
            <a:endParaRPr lang="uk-UA" sz="1400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770054" y="5784084"/>
            <a:ext cx="28008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Мочернюк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Владислав Богданович</a:t>
            </a: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кандидат наук з фізичного виховання, доцент</a:t>
            </a:r>
            <a:endParaRPr lang="uk-UA" sz="1400" i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1482" y="2414320"/>
            <a:ext cx="235233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Мальона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Світлана Богданівна</a:t>
            </a: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кандидат наук з фізичного виховання, доцент</a:t>
            </a:r>
            <a:endParaRPr lang="uk-UA" sz="1400" i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689087" y="2442191"/>
            <a:ext cx="2352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Презлята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Ганна Василівна</a:t>
            </a: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кандидат педагогічних наук, доцент</a:t>
            </a:r>
            <a:endParaRPr lang="uk-UA" sz="1400" i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944659" y="2407711"/>
            <a:ext cx="2352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Ткачівська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Інна Михайлівна</a:t>
            </a: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кандидат педагогічних наук, доцент</a:t>
            </a:r>
            <a:endParaRPr lang="uk-UA" sz="1400" i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831559" y="5784084"/>
            <a:ext cx="2419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Курилюк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Сергій Іванович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</a:t>
            </a:r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андидат психологічних наук, доцент</a:t>
            </a:r>
            <a:endParaRPr lang="uk-UA" sz="14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60614" y="2451746"/>
            <a:ext cx="2419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Іванишин Ірина Мирославівна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</a:t>
            </a:r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андидат хімічних наук, доцент</a:t>
            </a:r>
            <a:endParaRPr lang="uk-UA" sz="14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ktmfks.pnu.edu.ua/wp-content/uploads/sites/99/2018/04/мочернюк-211x30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b="22022"/>
          <a:stretch/>
        </p:blipFill>
        <p:spPr bwMode="auto">
          <a:xfrm>
            <a:off x="5172804" y="3832612"/>
            <a:ext cx="1914525" cy="19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421939" y="2451746"/>
            <a:ext cx="235233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Ковальчук Лідія Валеріївна</a:t>
            </a:r>
          </a:p>
          <a:p>
            <a:pPr algn="ctr"/>
            <a:r>
              <a:rPr lang="uk-UA" sz="14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кандидат наук з фізичного виховання, доцент</a:t>
            </a:r>
            <a:endParaRPr lang="uk-UA" sz="1400" i="1" dirty="0"/>
          </a:p>
        </p:txBody>
      </p:sp>
    </p:spTree>
    <p:extLst>
      <p:ext uri="{BB962C8B-B14F-4D97-AF65-F5344CB8AC3E}">
        <p14:creationId xmlns:p14="http://schemas.microsoft.com/office/powerpoint/2010/main" val="5247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-3313" y="760562"/>
            <a:ext cx="12195313" cy="6608426"/>
          </a:xfrm>
        </p:spPr>
      </p:pic>
      <p:sp>
        <p:nvSpPr>
          <p:cNvPr id="3" name="Прямоугольник 2"/>
          <p:cNvSpPr/>
          <p:nvPr/>
        </p:nvSpPr>
        <p:spPr>
          <a:xfrm>
            <a:off x="7450421" y="103228"/>
            <a:ext cx="4678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Навчальні дисципліни</a:t>
            </a:r>
            <a:endParaRPr lang="uk-UA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905680"/>
            <a:ext cx="978945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Анатомія людини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Теорія і методика викладання гімнастики, ритміки, хореографії і </a:t>
            </a:r>
            <a:r>
              <a:rPr lang="uk-UA" b="1" dirty="0" err="1">
                <a:latin typeface="Cambria" panose="02040503050406030204" pitchFamily="18" charset="0"/>
                <a:ea typeface="Cambria" panose="02040503050406030204" pitchFamily="18" charset="0"/>
              </a:rPr>
              <a:t>черлідингу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Теорія і методика викладання плавання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Теорія і методика фізичного виховання та сучасні освітні технології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Теорія і методика туризму та  спортивне орієнтування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Психологія 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фізичного виховання з основами вікової 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психології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Теорія 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і методика викладання спортивних і рухливих ігор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Теорія 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і методика викладання зимових видів спорту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Вікова фізіологія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Теорія 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і методика викладання футболу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Управління у фізичні культурі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Ресурси 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активного туризму 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України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Олімпійська освіта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Зимовий 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туризм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1028" name="Picture 4" descr="Кафедра фізичного вихова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91" y="4231705"/>
            <a:ext cx="8181192" cy="262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0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1" r="-148"/>
          <a:stretch/>
        </p:blipFill>
        <p:spPr>
          <a:xfrm>
            <a:off x="0" y="0"/>
            <a:ext cx="12192000" cy="60600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236" y="6037678"/>
            <a:ext cx="572545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Участь студентів у суддівстві обласних змагань з техніки пішохідного туризму «Срібний карабін»</a:t>
            </a:r>
            <a:endParaRPr lang="uk-UA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56678" t="22093" r="12576" b="21984"/>
          <a:stretch/>
        </p:blipFill>
        <p:spPr bwMode="auto">
          <a:xfrm>
            <a:off x="6355080" y="365125"/>
            <a:ext cx="4998720" cy="5089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871705" y="6210121"/>
            <a:ext cx="4201460" cy="599780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uk-UA" sz="2100" b="1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Здійснення сходження на гору Ігровець.</a:t>
            </a:r>
            <a:endParaRPr lang="uk-UA" sz="21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4"/>
          <a:srcRect l="56786" t="29221" r="12113" b="14574"/>
          <a:stretch/>
        </p:blipFill>
        <p:spPr bwMode="auto">
          <a:xfrm>
            <a:off x="364918" y="342308"/>
            <a:ext cx="5157486" cy="5133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06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774</Words>
  <Application>Microsoft Office PowerPoint</Application>
  <PresentationFormat>Довільний</PresentationFormat>
  <Paragraphs>159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18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Admin</cp:lastModifiedBy>
  <cp:revision>58</cp:revision>
  <dcterms:created xsi:type="dcterms:W3CDTF">2021-12-31T06:51:06Z</dcterms:created>
  <dcterms:modified xsi:type="dcterms:W3CDTF">2022-07-05T07:13:51Z</dcterms:modified>
</cp:coreProperties>
</file>