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7"/>
  </p:notesMasterIdLst>
  <p:sldIdLst>
    <p:sldId id="256" r:id="rId2"/>
    <p:sldId id="269" r:id="rId3"/>
    <p:sldId id="270" r:id="rId4"/>
    <p:sldId id="268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27" autoAdjust="0"/>
  </p:normalViewPr>
  <p:slideViewPr>
    <p:cSldViewPr>
      <p:cViewPr varScale="1">
        <p:scale>
          <a:sx n="81" d="100"/>
          <a:sy n="81" d="100"/>
        </p:scale>
        <p:origin x="-149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CDAD7-C3CB-4CBB-A15F-BDB319BE6B1F}" type="datetimeFigureOut">
              <a:rPr lang="uk-UA" smtClean="0"/>
              <a:pPr/>
              <a:t>13.10.2022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F7C59-F0DD-4B8E-839E-BC4898468E5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9604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F7C59-F0DD-4B8E-839E-BC4898468E50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087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2E4E-BBFD-4276-A9E3-8D8423ABF3CB}" type="datetimeFigureOut">
              <a:rPr lang="uk-UA" smtClean="0"/>
              <a:pPr/>
              <a:t>13.10.2022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2241-9285-4CA8-9223-2E5F209A72C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4718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2E4E-BBFD-4276-A9E3-8D8423ABF3CB}" type="datetimeFigureOut">
              <a:rPr lang="uk-UA" smtClean="0"/>
              <a:pPr/>
              <a:t>13.10.2022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2241-9285-4CA8-9223-2E5F209A72C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0692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2E4E-BBFD-4276-A9E3-8D8423ABF3CB}" type="datetimeFigureOut">
              <a:rPr lang="uk-UA" smtClean="0"/>
              <a:pPr/>
              <a:t>13.10.2022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2241-9285-4CA8-9223-2E5F209A72C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1046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1BA251-EC32-4440-A088-AEBA79ACC2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7" name="Диаграмма 6">
            <a:extLst>
              <a:ext uri="{FF2B5EF4-FFF2-40B4-BE49-F238E27FC236}">
                <a16:creationId xmlns="" xmlns:a16="http://schemas.microsoft.com/office/drawing/2014/main" id="{3EED84C0-DC76-467A-8909-6E681997FF3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28650" y="1863725"/>
            <a:ext cx="7886700" cy="3668713"/>
          </a:xfrm>
        </p:spPr>
        <p:txBody>
          <a:bodyPr/>
          <a:lstStyle/>
          <a:p>
            <a:r>
              <a:rPr lang="uk-UA" smtClean="0"/>
              <a:t>Вставлення діаграми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9760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2E4E-BBFD-4276-A9E3-8D8423ABF3CB}" type="datetimeFigureOut">
              <a:rPr lang="uk-UA" smtClean="0"/>
              <a:pPr/>
              <a:t>13.10.2022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2241-9285-4CA8-9223-2E5F209A72C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8590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2E4E-BBFD-4276-A9E3-8D8423ABF3CB}" type="datetimeFigureOut">
              <a:rPr lang="uk-UA" smtClean="0"/>
              <a:pPr/>
              <a:t>13.10.2022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2241-9285-4CA8-9223-2E5F209A72C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014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2E4E-BBFD-4276-A9E3-8D8423ABF3CB}" type="datetimeFigureOut">
              <a:rPr lang="uk-UA" smtClean="0"/>
              <a:pPr/>
              <a:t>13.10.2022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2241-9285-4CA8-9223-2E5F209A72C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8606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2E4E-BBFD-4276-A9E3-8D8423ABF3CB}" type="datetimeFigureOut">
              <a:rPr lang="uk-UA" smtClean="0"/>
              <a:pPr/>
              <a:t>13.10.2022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2241-9285-4CA8-9223-2E5F209A72C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4816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2E4E-BBFD-4276-A9E3-8D8423ABF3CB}" type="datetimeFigureOut">
              <a:rPr lang="uk-UA" smtClean="0"/>
              <a:pPr/>
              <a:t>13.10.2022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2241-9285-4CA8-9223-2E5F209A72C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8727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2E4E-BBFD-4276-A9E3-8D8423ABF3CB}" type="datetimeFigureOut">
              <a:rPr lang="uk-UA" smtClean="0"/>
              <a:pPr/>
              <a:t>13.10.2022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2241-9285-4CA8-9223-2E5F209A72C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8696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2E4E-BBFD-4276-A9E3-8D8423ABF3CB}" type="datetimeFigureOut">
              <a:rPr lang="uk-UA" smtClean="0"/>
              <a:pPr/>
              <a:t>13.10.2022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2241-9285-4CA8-9223-2E5F209A72C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8571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2E4E-BBFD-4276-A9E3-8D8423ABF3CB}" type="datetimeFigureOut">
              <a:rPr lang="uk-UA" smtClean="0"/>
              <a:pPr/>
              <a:t>13.10.2022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2241-9285-4CA8-9223-2E5F209A72C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001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62E4E-BBFD-4276-A9E3-8D8423ABF3CB}" type="datetimeFigureOut">
              <a:rPr lang="uk-UA" smtClean="0"/>
              <a:pPr/>
              <a:t>13.10.2022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82241-9285-4CA8-9223-2E5F209A72C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47738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7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5157192"/>
            <a:ext cx="6120680" cy="1470025"/>
          </a:xfrm>
        </p:spPr>
        <p:txBody>
          <a:bodyPr>
            <a:norm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Релятивна система Золтана Кодая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l="29125" t="66846" r="50911" b="1353"/>
          <a:stretch>
            <a:fillRect/>
          </a:stretch>
        </p:blipFill>
        <p:spPr bwMode="auto">
          <a:xfrm>
            <a:off x="251520" y="260648"/>
            <a:ext cx="1617882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29" name="Picture 1" descr="D:\МУЗИКА\16996208_831596863669715_496652887741445475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72782"/>
            <a:ext cx="6264696" cy="4767618"/>
          </a:xfrm>
          <a:prstGeom prst="rect">
            <a:avLst/>
          </a:prstGeom>
          <a:noFill/>
        </p:spPr>
      </p:pic>
      <p:sp>
        <p:nvSpPr>
          <p:cNvPr id="4" name="Прямокутник 3"/>
          <p:cNvSpPr/>
          <p:nvPr/>
        </p:nvSpPr>
        <p:spPr>
          <a:xfrm>
            <a:off x="3563888" y="188640"/>
            <a:ext cx="23042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Ф</a:t>
            </a:r>
            <a:r>
              <a:rPr lang="uk-UA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</a:t>
            </a:r>
            <a:endParaRPr lang="uk-UA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l="74559" b="77827"/>
          <a:stretch>
            <a:fillRect/>
          </a:stretch>
        </p:blipFill>
        <p:spPr bwMode="auto">
          <a:xfrm>
            <a:off x="251520" y="260650"/>
            <a:ext cx="2808312" cy="1611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5" name="Picture 1" descr="D:\МУЗИКА\16997917_831596833669718_419517879583577580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5" y="2132856"/>
            <a:ext cx="6048672" cy="4603217"/>
          </a:xfrm>
          <a:prstGeom prst="rect">
            <a:avLst/>
          </a:prstGeom>
          <a:noFill/>
        </p:spPr>
      </p:pic>
      <p:sp>
        <p:nvSpPr>
          <p:cNvPr id="4" name="Прямокутник 3"/>
          <p:cNvSpPr/>
          <p:nvPr/>
        </p:nvSpPr>
        <p:spPr>
          <a:xfrm>
            <a:off x="3347865" y="188640"/>
            <a:ext cx="23042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</a:t>
            </a:r>
            <a:r>
              <a:rPr lang="uk-UA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endParaRPr lang="uk-UA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l="81124" t="20695" b="40872"/>
          <a:stretch>
            <a:fillRect/>
          </a:stretch>
        </p:blipFill>
        <p:spPr bwMode="auto">
          <a:xfrm>
            <a:off x="251520" y="188640"/>
            <a:ext cx="1728192" cy="1892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1" name="Picture 1" descr="D:\МУЗИКА\16939685_831596797003055_697960887647681373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970709"/>
            <a:ext cx="6120680" cy="4658017"/>
          </a:xfrm>
          <a:prstGeom prst="rect">
            <a:avLst/>
          </a:prstGeom>
          <a:noFill/>
        </p:spPr>
      </p:pic>
      <p:sp>
        <p:nvSpPr>
          <p:cNvPr id="4" name="Прямокутник 3"/>
          <p:cNvSpPr/>
          <p:nvPr/>
        </p:nvSpPr>
        <p:spPr>
          <a:xfrm>
            <a:off x="3239852" y="180332"/>
            <a:ext cx="23042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ЛЯ</a:t>
            </a:r>
            <a:endParaRPr lang="uk-UA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l="84999" t="57650"/>
          <a:stretch>
            <a:fillRect/>
          </a:stretch>
        </p:blipFill>
        <p:spPr bwMode="auto">
          <a:xfrm>
            <a:off x="467544" y="188640"/>
            <a:ext cx="1612372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57" name="Picture 1" descr="D:\МУЗИКА\16998201_831596813669720_487499518927115835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0724" y="2132857"/>
            <a:ext cx="6059661" cy="4611580"/>
          </a:xfrm>
          <a:prstGeom prst="rect">
            <a:avLst/>
          </a:prstGeom>
          <a:noFill/>
        </p:spPr>
      </p:pic>
      <p:sp>
        <p:nvSpPr>
          <p:cNvPr id="4" name="Прямокутник 3"/>
          <p:cNvSpPr/>
          <p:nvPr/>
        </p:nvSpPr>
        <p:spPr>
          <a:xfrm>
            <a:off x="3113804" y="393814"/>
            <a:ext cx="27363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ТІ (СІ)</a:t>
            </a:r>
            <a:endParaRPr lang="uk-UA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ий сувій 1"/>
          <p:cNvSpPr/>
          <p:nvPr/>
        </p:nvSpPr>
        <p:spPr>
          <a:xfrm>
            <a:off x="755576" y="1062620"/>
            <a:ext cx="7200800" cy="54006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 </a:t>
            </a:r>
            <a:r>
              <a:rPr lang="uk-UA" sz="2000" dirty="0"/>
              <a:t>Отже, тут слід сказати, що педагогічна концепція </a:t>
            </a:r>
            <a:r>
              <a:rPr lang="uk-UA" sz="2000" dirty="0" err="1"/>
              <a:t>Кодая</a:t>
            </a:r>
            <a:r>
              <a:rPr lang="uk-UA" sz="2000" dirty="0"/>
              <a:t>, по суті, склалася не до включення в неї релятивної сольмізації. </a:t>
            </a:r>
            <a:r>
              <a:rPr lang="uk-UA" sz="2000" dirty="0" err="1"/>
              <a:t>Релятив</a:t>
            </a:r>
            <a:r>
              <a:rPr lang="uk-UA" sz="2000" dirty="0"/>
              <a:t> їй не суперечить і використовується як методика розвитку внутрішнього слуху, </a:t>
            </a:r>
            <a:r>
              <a:rPr lang="uk-UA" sz="2000" dirty="0" err="1"/>
              <a:t>звуковисотного</a:t>
            </a:r>
            <a:r>
              <a:rPr lang="uk-UA" sz="2000" dirty="0"/>
              <a:t> мислення і чистого інтонування. Робота над музично-слуховими уявленнями і буде основою музичного розвитку і музичної освіти школяра.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013176"/>
            <a:ext cx="40671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аралелограм 2"/>
          <p:cNvSpPr/>
          <p:nvPr/>
        </p:nvSpPr>
        <p:spPr>
          <a:xfrm>
            <a:off x="899592" y="548680"/>
            <a:ext cx="6264696" cy="1080120"/>
          </a:xfrm>
          <a:prstGeom prst="parallelogram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xmlns="" val="207436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6638"/>
            <a:ext cx="8229600" cy="1143000"/>
          </a:xfrm>
        </p:spPr>
        <p:txBody>
          <a:bodyPr/>
          <a:lstStyle/>
          <a:p>
            <a:r>
              <a:rPr lang="uk-UA" dirty="0" err="1" smtClean="0"/>
              <a:t>Золтан</a:t>
            </a:r>
            <a:r>
              <a:rPr lang="uk-UA" dirty="0" smtClean="0"/>
              <a:t> </a:t>
            </a:r>
            <a:r>
              <a:rPr lang="uk-UA" dirty="0" err="1" smtClean="0"/>
              <a:t>Кодай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2627784" y="1268760"/>
            <a:ext cx="65162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Золтан</a:t>
            </a:r>
            <a:r>
              <a:rPr lang="uk-UA" dirty="0"/>
              <a:t> </a:t>
            </a:r>
            <a:r>
              <a:rPr lang="uk-UA" dirty="0" err="1"/>
              <a:t>Кодай</a:t>
            </a:r>
            <a:r>
              <a:rPr lang="uk-UA" dirty="0"/>
              <a:t> (16 грудня 1882 — 6 березня 1967) - угорський композитор і музикознавець.</a:t>
            </a:r>
          </a:p>
          <a:p>
            <a:r>
              <a:rPr lang="uk-UA" dirty="0"/>
              <a:t>Освіту отримав у Будапештському університеті як лінгвіст і одночасно в Королівській угорській академії музики як композитор. По закінченні курсу протягом року навчався в Парижі у Шарля </a:t>
            </a:r>
            <a:r>
              <a:rPr lang="uk-UA" dirty="0" err="1"/>
              <a:t>Відора</a:t>
            </a:r>
            <a:r>
              <a:rPr lang="uk-UA" dirty="0"/>
              <a:t>.</a:t>
            </a:r>
          </a:p>
          <a:p>
            <a:r>
              <a:rPr lang="uk-UA" dirty="0"/>
              <a:t> </a:t>
            </a:r>
            <a:r>
              <a:rPr lang="uk-UA" dirty="0" smtClean="0"/>
              <a:t>З </a:t>
            </a:r>
            <a:r>
              <a:rPr lang="uk-UA" dirty="0"/>
              <a:t>1905 р. займався збором угорського музичного фольклору, з цією метою їздив по селах різних угорських провінцій. Починаючи з 1906 року спільно з Бела </a:t>
            </a:r>
            <a:r>
              <a:rPr lang="uk-UA" dirty="0" err="1"/>
              <a:t>Бартоком</a:t>
            </a:r>
            <a:r>
              <a:rPr lang="uk-UA" dirty="0"/>
              <a:t> публікував численні збірники народних пісень. З 1912 коду — професор Королівської угорської академії музики. Серед його учнів — </a:t>
            </a:r>
            <a:r>
              <a:rPr lang="uk-UA" dirty="0" err="1"/>
              <a:t>Габор</a:t>
            </a:r>
            <a:r>
              <a:rPr lang="uk-UA" dirty="0"/>
              <a:t> </a:t>
            </a:r>
            <a:r>
              <a:rPr lang="uk-UA" dirty="0" err="1"/>
              <a:t>Дарваш</a:t>
            </a:r>
            <a:r>
              <a:rPr lang="uk-UA" dirty="0"/>
              <a:t>, </a:t>
            </a:r>
            <a:r>
              <a:rPr lang="uk-UA" dirty="0" err="1"/>
              <a:t>Антал</a:t>
            </a:r>
            <a:r>
              <a:rPr lang="uk-UA" dirty="0"/>
              <a:t> </a:t>
            </a:r>
            <a:r>
              <a:rPr lang="uk-UA" dirty="0" err="1"/>
              <a:t>Дораті</a:t>
            </a:r>
            <a:r>
              <a:rPr lang="uk-UA" dirty="0"/>
              <a:t>, </a:t>
            </a:r>
            <a:r>
              <a:rPr lang="uk-UA" dirty="0" err="1"/>
              <a:t>Золтан</a:t>
            </a:r>
            <a:r>
              <a:rPr lang="uk-UA" dirty="0"/>
              <a:t> </a:t>
            </a:r>
            <a:r>
              <a:rPr lang="uk-UA" dirty="0" err="1"/>
              <a:t>Гардона</a:t>
            </a:r>
            <a:r>
              <a:rPr lang="uk-UA" dirty="0"/>
              <a:t> та інші. У цей період композитор активно займався теорією музики, писав роботи по музичній педагогіці. Зокрема, спільно зі своїм учнем Й. Адамом розробив так званий «метод </a:t>
            </a:r>
            <a:r>
              <a:rPr lang="uk-UA" dirty="0" err="1"/>
              <a:t>Кодая</a:t>
            </a:r>
            <a:r>
              <a:rPr lang="uk-UA" dirty="0"/>
              <a:t>».</a:t>
            </a:r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0"/>
            <a:ext cx="2164388" cy="28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599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251520" y="1004887"/>
            <a:ext cx="5111750" cy="585311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У роки </a:t>
            </a:r>
            <a:r>
              <a:rPr lang="ru-RU" sz="1800" dirty="0" err="1" smtClean="0"/>
              <a:t>Першої</a:t>
            </a:r>
            <a:r>
              <a:rPr lang="ru-RU" sz="1800" dirty="0" smtClean="0"/>
              <a:t> </a:t>
            </a:r>
            <a:r>
              <a:rPr lang="ru-RU" sz="1800" dirty="0" err="1" smtClean="0"/>
              <a:t>світової</a:t>
            </a:r>
            <a:r>
              <a:rPr lang="ru-RU" sz="1800" dirty="0" smtClean="0"/>
              <a:t> </a:t>
            </a:r>
            <a:r>
              <a:rPr lang="ru-RU" sz="1800" dirty="0" err="1" smtClean="0"/>
              <a:t>війни</a:t>
            </a:r>
            <a:r>
              <a:rPr lang="ru-RU" sz="1800" dirty="0" smtClean="0"/>
              <a:t> </a:t>
            </a:r>
            <a:r>
              <a:rPr lang="ru-RU" sz="1800" dirty="0" err="1" smtClean="0"/>
              <a:t>спільно</a:t>
            </a:r>
            <a:r>
              <a:rPr lang="ru-RU" sz="1800" dirty="0" smtClean="0"/>
              <a:t> з </a:t>
            </a:r>
            <a:r>
              <a:rPr lang="ru-RU" sz="1800" dirty="0" err="1" smtClean="0"/>
              <a:t>Бартоком</a:t>
            </a:r>
            <a:r>
              <a:rPr lang="ru-RU" sz="1800" dirty="0" smtClean="0"/>
              <a:t> </a:t>
            </a:r>
            <a:r>
              <a:rPr lang="ru-RU" sz="1800" dirty="0" err="1" smtClean="0"/>
              <a:t>працював</a:t>
            </a:r>
            <a:r>
              <a:rPr lang="ru-RU" sz="1800" dirty="0" smtClean="0"/>
              <a:t> у </a:t>
            </a:r>
            <a:r>
              <a:rPr lang="ru-RU" sz="1800" dirty="0" err="1" smtClean="0"/>
              <a:t>музичному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секторі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прес-служби</a:t>
            </a:r>
            <a:r>
              <a:rPr lang="ru-RU" sz="1800" dirty="0" smtClean="0"/>
              <a:t> </a:t>
            </a:r>
            <a:r>
              <a:rPr lang="ru-RU" sz="1800" dirty="0" err="1" smtClean="0"/>
              <a:t>військового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міністерства</a:t>
            </a:r>
            <a:r>
              <a:rPr lang="ru-RU" sz="1800" dirty="0" smtClean="0"/>
              <a:t> Австро-</a:t>
            </a:r>
            <a:r>
              <a:rPr lang="ru-RU" sz="1800" dirty="0" err="1" smtClean="0"/>
              <a:t>Угорщини</a:t>
            </a:r>
            <a:r>
              <a:rPr lang="ru-RU" sz="1800" dirty="0" smtClean="0"/>
              <a:t> в </a:t>
            </a:r>
            <a:r>
              <a:rPr lang="ru-RU" sz="1800" dirty="0" err="1" smtClean="0"/>
              <a:t>Будапешті</a:t>
            </a:r>
            <a:r>
              <a:rPr lang="ru-RU" sz="1800" dirty="0" smtClean="0"/>
              <a:t>. У 1942 </a:t>
            </a:r>
            <a:r>
              <a:rPr lang="ru-RU" sz="1800" dirty="0" err="1" smtClean="0"/>
              <a:t>році</a:t>
            </a:r>
            <a:r>
              <a:rPr lang="ru-RU" sz="1800" dirty="0" smtClean="0"/>
              <a:t> </a:t>
            </a:r>
            <a:r>
              <a:rPr lang="ru-RU" sz="1800" dirty="0" err="1" smtClean="0"/>
              <a:t>вийшов</a:t>
            </a:r>
            <a:r>
              <a:rPr lang="ru-RU" sz="1800" dirty="0" smtClean="0"/>
              <a:t> у </a:t>
            </a:r>
            <a:r>
              <a:rPr lang="ru-RU" sz="1800" dirty="0" err="1" smtClean="0"/>
              <a:t>відставку</a:t>
            </a:r>
            <a:r>
              <a:rPr lang="ru-RU" sz="1800" dirty="0" smtClean="0"/>
              <a:t> </a:t>
            </a:r>
            <a:r>
              <a:rPr lang="ru-RU" sz="1800" dirty="0" err="1" smtClean="0"/>
              <a:t>отримавши</a:t>
            </a:r>
            <a:r>
              <a:rPr lang="ru-RU" sz="1800" dirty="0" smtClean="0"/>
              <a:t> </a:t>
            </a:r>
            <a:r>
              <a:rPr lang="ru-RU" sz="1800" dirty="0" err="1" smtClean="0"/>
              <a:t>звання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почесного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професора</a:t>
            </a:r>
            <a:r>
              <a:rPr lang="ru-RU" sz="1800" dirty="0" smtClean="0"/>
              <a:t>, в </a:t>
            </a:r>
            <a:r>
              <a:rPr lang="ru-RU" sz="1800" dirty="0" err="1" smtClean="0"/>
              <a:t>кінці</a:t>
            </a:r>
            <a:r>
              <a:rPr lang="ru-RU" sz="1800" dirty="0" smtClean="0"/>
              <a:t> </a:t>
            </a:r>
            <a:r>
              <a:rPr lang="ru-RU" sz="1800" dirty="0" err="1" smtClean="0"/>
              <a:t>Другої</a:t>
            </a:r>
            <a:r>
              <a:rPr lang="ru-RU" sz="1800" dirty="0" smtClean="0"/>
              <a:t> </a:t>
            </a:r>
            <a:r>
              <a:rPr lang="ru-RU" sz="1800" dirty="0" err="1" smtClean="0"/>
              <a:t>світової</a:t>
            </a:r>
            <a:r>
              <a:rPr lang="ru-RU" sz="1800" dirty="0" smtClean="0"/>
              <a:t> </a:t>
            </a:r>
            <a:r>
              <a:rPr lang="ru-RU" sz="1800" dirty="0" err="1" smtClean="0"/>
              <a:t>війни</a:t>
            </a:r>
            <a:r>
              <a:rPr lang="ru-RU" sz="1800" dirty="0" smtClean="0"/>
              <a:t> став президентом </a:t>
            </a:r>
            <a:r>
              <a:rPr lang="ru-RU" sz="1800" dirty="0" err="1" smtClean="0"/>
              <a:t>Угорської</a:t>
            </a:r>
            <a:r>
              <a:rPr lang="ru-RU" sz="1800" dirty="0" smtClean="0"/>
              <a:t> ради </a:t>
            </a:r>
            <a:r>
              <a:rPr lang="ru-RU" sz="1800" dirty="0" err="1" smtClean="0"/>
              <a:t>мистецтв</a:t>
            </a:r>
            <a:r>
              <a:rPr lang="ru-RU" sz="1800" dirty="0" smtClean="0"/>
              <a:t>. З 1964 — </a:t>
            </a:r>
            <a:r>
              <a:rPr lang="ru-RU" sz="1800" dirty="0" err="1" smtClean="0"/>
              <a:t>почесний</a:t>
            </a:r>
            <a:r>
              <a:rPr lang="ru-RU" sz="1800" dirty="0" smtClean="0"/>
              <a:t> президент </a:t>
            </a:r>
            <a:r>
              <a:rPr lang="ru-RU" sz="1800" dirty="0" err="1" smtClean="0"/>
              <a:t>Міжнародного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товариства</a:t>
            </a:r>
            <a:r>
              <a:rPr lang="ru-RU" sz="1800" dirty="0" smtClean="0"/>
              <a:t> </a:t>
            </a:r>
            <a:r>
              <a:rPr lang="ru-RU" sz="1800" dirty="0" err="1" smtClean="0"/>
              <a:t>музичної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освіти</a:t>
            </a:r>
            <a:r>
              <a:rPr lang="ru-RU" sz="1800" dirty="0" smtClean="0"/>
              <a:t>. За заслуги в </a:t>
            </a:r>
            <a:r>
              <a:rPr lang="ru-RU" sz="1800" dirty="0" err="1" smtClean="0"/>
              <a:t>галузі</a:t>
            </a:r>
            <a:r>
              <a:rPr lang="ru-RU" sz="1800" dirty="0" smtClean="0"/>
              <a:t> </a:t>
            </a:r>
            <a:r>
              <a:rPr lang="ru-RU" sz="1800" dirty="0" err="1" smtClean="0"/>
              <a:t>музичного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мистецтва</a:t>
            </a:r>
            <a:r>
              <a:rPr lang="ru-RU" sz="1800" dirty="0" smtClean="0"/>
              <a:t> </a:t>
            </a:r>
            <a:r>
              <a:rPr lang="ru-RU" sz="1800" dirty="0" err="1" smtClean="0"/>
              <a:t>був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відзначений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нагородами</a:t>
            </a:r>
            <a:r>
              <a:rPr lang="ru-RU" sz="1800" dirty="0" smtClean="0"/>
              <a:t> </a:t>
            </a:r>
            <a:r>
              <a:rPr lang="ru-RU" sz="1800" dirty="0" err="1" smtClean="0"/>
              <a:t>Угорської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Народної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Республіки</a:t>
            </a:r>
            <a:r>
              <a:rPr lang="ru-RU" sz="1800" dirty="0" smtClean="0"/>
              <a:t>.</a:t>
            </a:r>
            <a:endParaRPr lang="uk-UA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8638" y="1084263"/>
            <a:ext cx="3005137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52936"/>
            <a:ext cx="2363652" cy="303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860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круглений прямокутник 4"/>
          <p:cNvSpPr/>
          <p:nvPr/>
        </p:nvSpPr>
        <p:spPr>
          <a:xfrm>
            <a:off x="211201" y="110113"/>
            <a:ext cx="3312368" cy="8640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895277" y="1814222"/>
            <a:ext cx="4392488" cy="18722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В </a:t>
            </a:r>
            <a:r>
              <a:rPr lang="ru-RU" sz="2000" dirty="0" err="1"/>
              <a:t>основі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- </a:t>
            </a:r>
            <a:r>
              <a:rPr lang="ru-RU" sz="2000" dirty="0" err="1"/>
              <a:t>хоровий</a:t>
            </a:r>
            <a:r>
              <a:rPr lang="ru-RU" sz="2000" dirty="0"/>
              <a:t> </a:t>
            </a:r>
            <a:r>
              <a:rPr lang="ru-RU" sz="2000" dirty="0" err="1"/>
              <a:t>спів</a:t>
            </a:r>
            <a:r>
              <a:rPr lang="ru-RU" sz="2000" dirty="0"/>
              <a:t>. Створив </a:t>
            </a:r>
            <a:r>
              <a:rPr lang="ru-RU" sz="2000" dirty="0" err="1"/>
              <a:t>релятивну</a:t>
            </a:r>
            <a:r>
              <a:rPr lang="ru-RU" sz="2000" dirty="0"/>
              <a:t> систему </a:t>
            </a:r>
            <a:r>
              <a:rPr lang="ru-RU" sz="2000" dirty="0" err="1"/>
              <a:t>сольмізації</a:t>
            </a:r>
            <a:r>
              <a:rPr lang="ru-RU" sz="2000" dirty="0"/>
              <a:t>- </a:t>
            </a:r>
            <a:r>
              <a:rPr lang="ru-RU" sz="2000" dirty="0" err="1"/>
              <a:t>використовуються</a:t>
            </a:r>
            <a:r>
              <a:rPr lang="ru-RU" sz="2000" dirty="0"/>
              <a:t> </a:t>
            </a:r>
            <a:r>
              <a:rPr lang="ru-RU" sz="2000" dirty="0" err="1"/>
              <a:t>буквенні</a:t>
            </a:r>
            <a:r>
              <a:rPr lang="ru-RU" sz="2000" dirty="0"/>
              <a:t> </a:t>
            </a:r>
            <a:r>
              <a:rPr lang="ru-RU" sz="2000" dirty="0" err="1"/>
              <a:t>назви</a:t>
            </a:r>
            <a:r>
              <a:rPr lang="ru-RU" sz="2000" dirty="0"/>
              <a:t> </a:t>
            </a:r>
            <a:r>
              <a:rPr lang="ru-RU" sz="2000" dirty="0" err="1"/>
              <a:t>звуків</a:t>
            </a:r>
            <a:r>
              <a:rPr lang="ru-RU" sz="2000" dirty="0"/>
              <a:t>, </a:t>
            </a:r>
            <a:r>
              <a:rPr lang="ru-RU" sz="2000" dirty="0" err="1"/>
              <a:t>умовні</a:t>
            </a:r>
            <a:r>
              <a:rPr lang="ru-RU" sz="2000" dirty="0"/>
              <a:t> </a:t>
            </a:r>
            <a:r>
              <a:rPr lang="ru-RU" sz="2000" dirty="0" err="1"/>
              <a:t>малюнки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позначають</a:t>
            </a:r>
            <a:r>
              <a:rPr lang="ru-RU" sz="2000" dirty="0"/>
              <a:t> </a:t>
            </a:r>
            <a:r>
              <a:rPr lang="ru-RU" sz="2000" dirty="0" err="1"/>
              <a:t>кожен</a:t>
            </a:r>
            <a:r>
              <a:rPr lang="ru-RU" sz="2000" dirty="0"/>
              <a:t> звук</a:t>
            </a:r>
            <a:endParaRPr lang="uk-UA" sz="2000" dirty="0"/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2448455" y="4550526"/>
            <a:ext cx="3775599" cy="12585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переконаний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основою </a:t>
            </a:r>
            <a:r>
              <a:rPr lang="ru-RU" sz="2000" dirty="0" err="1"/>
              <a:t>музичного</a:t>
            </a:r>
            <a:r>
              <a:rPr lang="ru-RU" sz="2000" dirty="0"/>
              <a:t> </a:t>
            </a:r>
            <a:r>
              <a:rPr lang="ru-RU" sz="2000" dirty="0" err="1"/>
              <a:t>виховання</a:t>
            </a:r>
            <a:r>
              <a:rPr lang="ru-RU" sz="2000" dirty="0"/>
              <a:t>, </a:t>
            </a:r>
            <a:r>
              <a:rPr lang="ru-RU" sz="2000" dirty="0" err="1"/>
              <a:t>має</a:t>
            </a:r>
            <a:r>
              <a:rPr lang="ru-RU" sz="2000" dirty="0"/>
              <a:t> стати народна </a:t>
            </a:r>
            <a:r>
              <a:rPr lang="ru-RU" sz="2000" dirty="0" err="1"/>
              <a:t>музика</a:t>
            </a:r>
            <a:r>
              <a:rPr lang="ru-RU" sz="2000" dirty="0"/>
              <a:t>.</a:t>
            </a:r>
          </a:p>
        </p:txBody>
      </p:sp>
      <p:sp>
        <p:nvSpPr>
          <p:cNvPr id="8" name="Стрілка вниз 7"/>
          <p:cNvSpPr/>
          <p:nvPr/>
        </p:nvSpPr>
        <p:spPr>
          <a:xfrm>
            <a:off x="2016407" y="956875"/>
            <a:ext cx="864096" cy="86409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7575" y="542161"/>
            <a:ext cx="2852737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ілка вниз 9"/>
          <p:cNvSpPr/>
          <p:nvPr/>
        </p:nvSpPr>
        <p:spPr>
          <a:xfrm>
            <a:off x="3419872" y="3686430"/>
            <a:ext cx="837856" cy="86409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643249" y="188218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</a:rPr>
              <a:t>Музична система </a:t>
            </a:r>
          </a:p>
          <a:p>
            <a:r>
              <a:rPr lang="uk-UA" sz="2000" b="1" dirty="0" err="1">
                <a:solidFill>
                  <a:schemeClr val="bg1"/>
                </a:solidFill>
              </a:rPr>
              <a:t>Золтана</a:t>
            </a:r>
            <a:r>
              <a:rPr lang="uk-UA" sz="2000" b="1" dirty="0">
                <a:solidFill>
                  <a:schemeClr val="bg1"/>
                </a:solidFill>
              </a:rPr>
              <a:t> </a:t>
            </a:r>
            <a:r>
              <a:rPr lang="uk-UA" sz="2000" b="1" dirty="0" err="1">
                <a:solidFill>
                  <a:schemeClr val="bg1"/>
                </a:solidFill>
              </a:rPr>
              <a:t>Кодая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198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ÑÐµÐ»ÑÑÐ¸Ð²Ð½Ð° ÑÐ¸ÑÑÐµÐ¼Ð° ÐÐ¾Ð»ÑÐ°Ð½Ð° ÐÐ¾Ð´Ð°Ñ Ð·Ð¾Ð±ÑÐ°Ð¶ÐµÐ½Ð½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2381250" cy="306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Золтан</a:t>
            </a:r>
            <a:r>
              <a:rPr lang="ru-RU" dirty="0"/>
              <a:t> </a:t>
            </a:r>
            <a:r>
              <a:rPr lang="ru-RU" dirty="0" err="1"/>
              <a:t>Кодай</a:t>
            </a:r>
            <a:r>
              <a:rPr lang="ru-RU" dirty="0"/>
              <a:t> – </a:t>
            </a:r>
            <a:r>
              <a:rPr lang="ru-RU" dirty="0" smtClean="0"/>
              <a:t>композитор і педагог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11" name="Місце для вмісту 10"/>
          <p:cNvSpPr>
            <a:spLocks noGrp="1"/>
          </p:cNvSpPr>
          <p:nvPr>
            <p:ph idx="4294967295"/>
          </p:nvPr>
        </p:nvSpPr>
        <p:spPr>
          <a:xfrm>
            <a:off x="2627784" y="1412776"/>
            <a:ext cx="6322764" cy="4608512"/>
          </a:xfrm>
        </p:spPr>
        <p:txBody>
          <a:bodyPr>
            <a:normAutofit fontScale="55000" lnSpcReduction="20000"/>
          </a:bodyPr>
          <a:lstStyle/>
          <a:p>
            <a:r>
              <a:rPr lang="uk-UA" dirty="0" smtClean="0"/>
              <a:t>Головними особливостями педагогічної діяльності </a:t>
            </a:r>
            <a:r>
              <a:rPr lang="uk-UA" dirty="0" err="1" smtClean="0"/>
              <a:t>Золтана</a:t>
            </a:r>
            <a:r>
              <a:rPr lang="uk-UA" dirty="0" smtClean="0"/>
              <a:t> </a:t>
            </a:r>
            <a:r>
              <a:rPr lang="uk-UA" dirty="0" err="1" smtClean="0"/>
              <a:t>Кодая</a:t>
            </a:r>
            <a:r>
              <a:rPr lang="uk-UA" dirty="0" smtClean="0"/>
              <a:t> були незламна ініціатива, невтомний ентузіазм, розуміння, важливість в роботі кожної дрібниці і демократичність основної ідеї, визначала його педагогічне устремління: музика повинна належати всім! Ці чотири риси характеризують його життєвий шлях. </a:t>
            </a:r>
            <a:r>
              <a:rPr lang="uk-UA" dirty="0" err="1" smtClean="0"/>
              <a:t>Кодай</a:t>
            </a:r>
            <a:r>
              <a:rPr lang="uk-UA" dirty="0" smtClean="0"/>
              <a:t> вважав, що дітям слід давати лише досконалий за формою і змістом матеріал. Найкраще і буде тим, що потрібно. За допомогою великих творінь і повинні бути долучені діти до великих творінь. </a:t>
            </a:r>
          </a:p>
          <a:p>
            <a:r>
              <a:rPr lang="uk-UA" dirty="0" smtClean="0"/>
              <a:t> Рідною музичною мовою дитини має стати народна музика. Лише тоді, коли він опанує її, можна звернутися до іншого музичного матеріалу. За допомогою того музичного інструмента, який всього доступніше, - за допомогою людського голосу, співу слід, спиратися на народну музику, поступово освоювати великі музичні твори. По цій дорозі зможуть піти до музики не лише окремі обранці, але і широкі народні маси.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3419872" y="476672"/>
            <a:ext cx="5338936" cy="5793507"/>
          </a:xfrm>
        </p:spPr>
        <p:txBody>
          <a:bodyPr>
            <a:normAutofit/>
          </a:bodyPr>
          <a:lstStyle/>
          <a:p>
            <a:r>
              <a:rPr lang="uk-UA" sz="1800" dirty="0"/>
              <a:t>Ручні знаки дозволяють наочно зображати </a:t>
            </a:r>
            <a:r>
              <a:rPr lang="uk-UA" sz="1800" dirty="0" err="1"/>
              <a:t>звуковисотного</a:t>
            </a:r>
            <a:r>
              <a:rPr lang="uk-UA" sz="1800" dirty="0"/>
              <a:t> рух мелодій з точною передачею ритму і разом з тим виразний характер руху (плавного або чіткого, витонченого або енергійного і </a:t>
            </a:r>
            <a:r>
              <a:rPr lang="uk-UA" sz="1800" dirty="0" err="1"/>
              <a:t>т.п</a:t>
            </a:r>
            <a:r>
              <a:rPr lang="uk-UA" sz="1800" dirty="0"/>
              <a:t>.). Таким чином, коли діти співають по руці педагога, перед ними стоїть завдання « </a:t>
            </a:r>
            <a:r>
              <a:rPr lang="uk-UA" sz="1800" dirty="0" err="1"/>
              <a:t>розшифровки</a:t>
            </a:r>
            <a:r>
              <a:rPr lang="uk-UA" sz="1800" dirty="0"/>
              <a:t>» лише </a:t>
            </a:r>
            <a:r>
              <a:rPr lang="uk-UA" sz="1800" dirty="0" err="1"/>
              <a:t>звуковисотного</a:t>
            </a:r>
            <a:r>
              <a:rPr lang="uk-UA" sz="1800" dirty="0"/>
              <a:t> руху мелодії; ритм і відтінки виконання відтворюються рефлекторно-наслідувальною способом.</a:t>
            </a:r>
          </a:p>
          <a:p>
            <a:r>
              <a:rPr lang="uk-UA" sz="1800" dirty="0"/>
              <a:t>Ручні знаки є дуже зручним інструментом для різного роду усних слухових диктантів і дитячих мелодійних імпровізацій.</a:t>
            </a:r>
          </a:p>
          <a:p>
            <a:r>
              <a:rPr lang="ru-RU" sz="1800" dirty="0" err="1"/>
              <a:t>Ручні</a:t>
            </a:r>
            <a:r>
              <a:rPr lang="ru-RU" sz="1800" dirty="0"/>
              <a:t> знаки добре </a:t>
            </a:r>
            <a:r>
              <a:rPr lang="ru-RU" sz="1800" dirty="0" err="1"/>
              <a:t>запам'ятовуються</a:t>
            </a:r>
            <a:r>
              <a:rPr lang="ru-RU" sz="1800" dirty="0"/>
              <a:t>, </a:t>
            </a:r>
            <a:r>
              <a:rPr lang="ru-RU" sz="1800" dirty="0" err="1"/>
              <a:t>оскільки</a:t>
            </a:r>
            <a:r>
              <a:rPr lang="ru-RU" sz="1800" dirty="0"/>
              <a:t> </a:t>
            </a:r>
            <a:r>
              <a:rPr lang="ru-RU" sz="1800" dirty="0" err="1"/>
              <a:t>мають</a:t>
            </a:r>
            <a:r>
              <a:rPr lang="ru-RU" sz="1800" dirty="0"/>
              <a:t> два </a:t>
            </a:r>
            <a:r>
              <a:rPr lang="ru-RU" sz="1800" dirty="0" err="1"/>
              <a:t>рівня</a:t>
            </a:r>
            <a:r>
              <a:rPr lang="ru-RU" sz="1800" dirty="0"/>
              <a:t> </a:t>
            </a:r>
            <a:r>
              <a:rPr lang="ru-RU" sz="1800" dirty="0" err="1"/>
              <a:t>наочності</a:t>
            </a:r>
            <a:r>
              <a:rPr lang="ru-RU" sz="1800" dirty="0"/>
              <a:t> - </a:t>
            </a:r>
            <a:r>
              <a:rPr lang="ru-RU" sz="1800" dirty="0" err="1"/>
              <a:t>зоровий</a:t>
            </a:r>
            <a:r>
              <a:rPr lang="ru-RU" sz="1800" dirty="0"/>
              <a:t> образ </a:t>
            </a:r>
            <a:r>
              <a:rPr lang="ru-RU" sz="1800" dirty="0" err="1"/>
              <a:t>з'єднується</a:t>
            </a:r>
            <a:r>
              <a:rPr lang="ru-RU" sz="1800" dirty="0"/>
              <a:t> в них з </a:t>
            </a:r>
            <a:r>
              <a:rPr lang="ru-RU" sz="1800" dirty="0" err="1"/>
              <a:t>м'язово</a:t>
            </a:r>
            <a:r>
              <a:rPr lang="ru-RU" sz="1800" dirty="0"/>
              <a:t> - </a:t>
            </a:r>
            <a:r>
              <a:rPr lang="ru-RU" sz="1800" dirty="0" err="1"/>
              <a:t>моторним</a:t>
            </a:r>
            <a:r>
              <a:rPr lang="ru-RU" sz="1800" dirty="0"/>
              <a:t> </a:t>
            </a:r>
            <a:r>
              <a:rPr lang="ru-RU" sz="1800" dirty="0" err="1"/>
              <a:t>почуттям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дуже</a:t>
            </a:r>
            <a:r>
              <a:rPr lang="ru-RU" sz="1800" dirty="0"/>
              <a:t> </a:t>
            </a:r>
            <a:r>
              <a:rPr lang="ru-RU" sz="1800" dirty="0" err="1"/>
              <a:t>важливо</a:t>
            </a:r>
            <a:r>
              <a:rPr lang="ru-RU" sz="1800" dirty="0"/>
              <a:t> для </a:t>
            </a:r>
            <a:r>
              <a:rPr lang="ru-RU" sz="1800" dirty="0" err="1"/>
              <a:t>дітей</a:t>
            </a:r>
            <a:r>
              <a:rPr lang="ru-RU" sz="1800" dirty="0"/>
              <a:t> </a:t>
            </a:r>
            <a:r>
              <a:rPr lang="ru-RU" sz="1800" dirty="0" err="1"/>
              <a:t>дошкільного</a:t>
            </a:r>
            <a:r>
              <a:rPr lang="ru-RU" sz="1800" dirty="0"/>
              <a:t> та </a:t>
            </a:r>
            <a:r>
              <a:rPr lang="ru-RU" sz="1800" dirty="0" err="1"/>
              <a:t>молодшого</a:t>
            </a:r>
            <a:r>
              <a:rPr lang="ru-RU" sz="1800" dirty="0"/>
              <a:t> </a:t>
            </a:r>
            <a:r>
              <a:rPr lang="ru-RU" sz="1800" dirty="0" err="1"/>
              <a:t>шкільного</a:t>
            </a:r>
            <a:r>
              <a:rPr lang="ru-RU" sz="1800" dirty="0"/>
              <a:t> </a:t>
            </a:r>
            <a:r>
              <a:rPr lang="ru-RU" sz="1800" dirty="0" err="1"/>
              <a:t>віку</a:t>
            </a:r>
            <a:r>
              <a:rPr lang="ru-RU" sz="1800" dirty="0"/>
              <a:t>.</a:t>
            </a:r>
          </a:p>
          <a:p>
            <a:endParaRPr lang="uk-UA" sz="1800" dirty="0"/>
          </a:p>
        </p:txBody>
      </p:sp>
      <p:pic>
        <p:nvPicPr>
          <p:cNvPr id="2050" name="Picture 2" descr="ÐÐ°ÑÑÐ¸Ð½ÐºÐ¸ Ð¿Ð¾ Ð·Ð°Ð¿ÑÐ¾ÑÑ ÑÐµÐ»ÑÑÐ¸Ð²Ð½Ð° ÑÐ¸ÑÑÐµÐ¼Ð° ÐÐ¾Ð»ÑÐ°Ð½Ð° ÐÐ¾Ð´Ð°Ñ Ð·Ð¾Ð±ÑÐ°Ð¶ÐµÐ½Ð½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2822714" cy="35283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l="22923" r="55922" b="77285"/>
          <a:stretch>
            <a:fillRect/>
          </a:stretch>
        </p:blipFill>
        <p:spPr bwMode="auto">
          <a:xfrm>
            <a:off x="330425" y="658725"/>
            <a:ext cx="2072957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1" name="Picture 1" descr="D:\МУЗИКА\16864617_831596897003045_8916804881870555025_n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167272"/>
            <a:ext cx="5760640" cy="4384016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2915816" y="573360"/>
            <a:ext cx="23042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ДО</a:t>
            </a:r>
            <a:endParaRPr lang="uk-UA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l="23305" t="23251" r="53213" b="47686"/>
          <a:stretch>
            <a:fillRect/>
          </a:stretch>
        </p:blipFill>
        <p:spPr bwMode="auto">
          <a:xfrm>
            <a:off x="467544" y="404664"/>
            <a:ext cx="2088232" cy="1588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77" name="Picture 1" descr="D:\МУЗИКА\16996353_831807623648639_7904859916768009393_n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102990"/>
            <a:ext cx="6192688" cy="4712818"/>
          </a:xfrm>
          <a:prstGeom prst="rect">
            <a:avLst/>
          </a:prstGeom>
          <a:noFill/>
        </p:spPr>
      </p:pic>
      <p:sp>
        <p:nvSpPr>
          <p:cNvPr id="4" name="Прямокутник 3"/>
          <p:cNvSpPr/>
          <p:nvPr/>
        </p:nvSpPr>
        <p:spPr>
          <a:xfrm>
            <a:off x="3363601" y="260648"/>
            <a:ext cx="23042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</a:t>
            </a:r>
            <a:r>
              <a:rPr lang="uk-UA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</a:t>
            </a:r>
            <a:endParaRPr lang="uk-UA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l="25095" t="49408" r="52753" b="30248"/>
          <a:stretch>
            <a:fillRect/>
          </a:stretch>
        </p:blipFill>
        <p:spPr bwMode="auto">
          <a:xfrm>
            <a:off x="293941" y="401859"/>
            <a:ext cx="2808312" cy="1585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3" name="Picture 1" descr="D:\МУЗИКА\17021762_831596773669724_147244607361431820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6551" y="2060848"/>
            <a:ext cx="6167918" cy="4693966"/>
          </a:xfrm>
          <a:prstGeom prst="rect">
            <a:avLst/>
          </a:prstGeom>
          <a:noFill/>
        </p:spPr>
      </p:pic>
      <p:sp>
        <p:nvSpPr>
          <p:cNvPr id="4" name="Прямокутник 3"/>
          <p:cNvSpPr/>
          <p:nvPr/>
        </p:nvSpPr>
        <p:spPr>
          <a:xfrm>
            <a:off x="3347865" y="188640"/>
            <a:ext cx="23042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</a:t>
            </a:r>
            <a:r>
              <a:rPr lang="uk-UA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</a:t>
            </a:r>
            <a:endParaRPr lang="uk-UA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95f9d6af790b6a226420326ae5866165</Template>
  <TotalTime>1773</TotalTime>
  <Words>478</Words>
  <Application>Microsoft Office PowerPoint</Application>
  <PresentationFormat>Экран (4:3)</PresentationFormat>
  <Paragraphs>27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Decatur</vt:lpstr>
      <vt:lpstr>Релятивна система Золтана Кодая</vt:lpstr>
      <vt:lpstr>Золтан Кодай</vt:lpstr>
      <vt:lpstr>Слайд 3</vt:lpstr>
      <vt:lpstr>Слайд 4</vt:lpstr>
      <vt:lpstr>Золтан Кодай – композитор і педагог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Релятивна система Золтана Кодая</dc:title>
  <dc:creator>Music</dc:creator>
  <cp:lastModifiedBy>Пользователь Windows</cp:lastModifiedBy>
  <cp:revision>42</cp:revision>
  <dcterms:created xsi:type="dcterms:W3CDTF">2018-08-04T13:15:55Z</dcterms:created>
  <dcterms:modified xsi:type="dcterms:W3CDTF">2022-10-13T07:57:37Z</dcterms:modified>
</cp:coreProperties>
</file>