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9EB4650-EED6-4639-B0FE-93F59C03A3F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347D511-C9CF-498F-A62B-67BA54D5F6AE}" type="datetimeFigureOut">
              <a:rPr lang="uk-UA" smtClean="0"/>
              <a:pPr/>
              <a:t>01.12.2020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shared.ru/slide/845474/" TargetMode="External"/><Relationship Id="rId2" Type="http://schemas.openxmlformats.org/officeDocument/2006/relationships/hyperlink" Target="https://www.slideshare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o0k.net/index" TargetMode="External"/><Relationship Id="rId4" Type="http://schemas.openxmlformats.org/officeDocument/2006/relationships/hyperlink" Target="https://uk.wikipedia.o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3062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Дидактичні погляди К. Ушинського і Я. </a:t>
            </a:r>
            <a:r>
              <a:rPr lang="uk-UA" dirty="0" err="1" smtClean="0"/>
              <a:t>Коменського</a:t>
            </a:r>
            <a:r>
              <a:rPr lang="uk-UA" dirty="0" smtClean="0"/>
              <a:t>: порівняльний аналіз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tx1"/>
                </a:solidFill>
              </a:rPr>
              <a:t>Підготувала студентка групи ПО(К)-11 Лазарович Мар</a:t>
            </a:r>
            <a:r>
              <a:rPr lang="en-US" sz="3600" dirty="0" smtClean="0">
                <a:solidFill>
                  <a:schemeClr val="tx1"/>
                </a:solidFill>
              </a:rPr>
              <a:t>’</a:t>
            </a:r>
            <a:r>
              <a:rPr lang="uk-UA" sz="3600" dirty="0" err="1" smtClean="0">
                <a:solidFill>
                  <a:schemeClr val="tx1"/>
                </a:solidFill>
              </a:rPr>
              <a:t>яна</a:t>
            </a:r>
            <a:endParaRPr lang="uk-UA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32097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 інформації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Дидактичні погляди Ушинського </a:t>
            </a:r>
            <a:r>
              <a:rPr lang="en-US" sz="2800" dirty="0" smtClean="0"/>
              <a:t>URL</a:t>
            </a:r>
            <a:r>
              <a:rPr lang="uk-UA" sz="2800" dirty="0" smtClean="0"/>
              <a:t>: </a:t>
            </a:r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://www.slideshare.net</a:t>
            </a:r>
            <a:r>
              <a:rPr lang="en-US" sz="2800" dirty="0" smtClean="0">
                <a:hlinkClick r:id="rId2"/>
              </a:rPr>
              <a:t>/</a:t>
            </a:r>
            <a:endParaRPr lang="uk-UA" sz="2800" dirty="0" smtClean="0"/>
          </a:p>
          <a:p>
            <a:r>
              <a:rPr lang="uk-UA" sz="2800" dirty="0" smtClean="0"/>
              <a:t>Ушинський і його дидактичні погляди </a:t>
            </a:r>
            <a:r>
              <a:rPr lang="en-US" sz="2800" dirty="0" smtClean="0"/>
              <a:t>URL</a:t>
            </a:r>
            <a:r>
              <a:rPr lang="uk-UA" sz="2800" dirty="0" smtClean="0"/>
              <a:t>: </a:t>
            </a:r>
            <a:r>
              <a:rPr lang="en-US" sz="2800" dirty="0" smtClean="0">
                <a:hlinkClick r:id="rId3"/>
              </a:rPr>
              <a:t>http://www.myshared.ru/slide/845474/</a:t>
            </a:r>
            <a:endParaRPr lang="uk-UA" sz="2800" dirty="0" smtClean="0"/>
          </a:p>
          <a:p>
            <a:r>
              <a:rPr lang="uk-UA" sz="2800" dirty="0" smtClean="0"/>
              <a:t>Ян </a:t>
            </a:r>
            <a:r>
              <a:rPr lang="uk-UA" sz="2800" dirty="0" smtClean="0"/>
              <a:t>Амос </a:t>
            </a:r>
            <a:r>
              <a:rPr lang="uk-UA" sz="2800" dirty="0" err="1" smtClean="0"/>
              <a:t>Коменський</a:t>
            </a:r>
            <a:r>
              <a:rPr lang="uk-UA" sz="2800" dirty="0" smtClean="0"/>
              <a:t> </a:t>
            </a:r>
            <a:r>
              <a:rPr lang="en-US" sz="2800" dirty="0" smtClean="0"/>
              <a:t>URL</a:t>
            </a:r>
            <a:r>
              <a:rPr lang="uk-UA" sz="2800" dirty="0" smtClean="0"/>
              <a:t>: </a:t>
            </a:r>
            <a:r>
              <a:rPr lang="en-US" sz="2800" dirty="0" smtClean="0">
                <a:hlinkClick r:id="rId4"/>
              </a:rPr>
              <a:t>https://uk.wikipedia.or</a:t>
            </a:r>
            <a:r>
              <a:rPr lang="uk-UA" sz="2800" dirty="0" smtClean="0"/>
              <a:t>.</a:t>
            </a:r>
          </a:p>
          <a:p>
            <a:r>
              <a:rPr lang="uk-UA" sz="2800" dirty="0" smtClean="0"/>
              <a:t>Порівняльний </a:t>
            </a:r>
            <a:r>
              <a:rPr lang="uk-UA" sz="2800" dirty="0" smtClean="0"/>
              <a:t>аналіз дидактичних поглядів видатних </a:t>
            </a:r>
            <a:r>
              <a:rPr lang="uk-UA" sz="2800" dirty="0" err="1" smtClean="0"/>
              <a:t>слов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янських</a:t>
            </a:r>
            <a:r>
              <a:rPr lang="uk-UA" sz="2800" dirty="0" smtClean="0"/>
              <a:t> науковців </a:t>
            </a:r>
            <a:r>
              <a:rPr lang="en-US" sz="2800" dirty="0" smtClean="0"/>
              <a:t>URL</a:t>
            </a:r>
            <a:r>
              <a:rPr lang="uk-UA" sz="2800" dirty="0" smtClean="0"/>
              <a:t>: </a:t>
            </a:r>
            <a:r>
              <a:rPr lang="en-US" sz="2800" dirty="0" smtClean="0">
                <a:hlinkClick r:id="rId5"/>
              </a:rPr>
              <a:t>http</a:t>
            </a:r>
            <a:r>
              <a:rPr lang="en-US" sz="2800" dirty="0">
                <a:hlinkClick r:id="rId5"/>
              </a:rPr>
              <a:t>://</a:t>
            </a:r>
            <a:r>
              <a:rPr lang="en-US" sz="2800" dirty="0" smtClean="0">
                <a:hlinkClick r:id="rId5"/>
              </a:rPr>
              <a:t>bo0k.net/index</a:t>
            </a:r>
            <a:r>
              <a:rPr lang="en-US" sz="2800" dirty="0" smtClean="0"/>
              <a:t>.</a:t>
            </a:r>
            <a:endParaRPr lang="uk-UA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38370174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4906888" cy="5616624"/>
          </a:xfrm>
        </p:spPr>
        <p:txBody>
          <a:bodyPr>
            <a:noAutofit/>
          </a:bodyPr>
          <a:lstStyle/>
          <a:p>
            <a:r>
              <a:rPr lang="uk-UA" sz="3200" dirty="0"/>
              <a:t>Костянтин Дмитрович Ушинський увійшов в історію педагогіки як видатний педагог і психолог, педагог-практик і теоретик, обдарований літератор, який відрізнявся самостійним мисленням і гуманістичними поглядами.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0648"/>
            <a:ext cx="3277344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839293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Дидактичні погляди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600" dirty="0"/>
              <a:t> </a:t>
            </a:r>
            <a:r>
              <a:rPr lang="uk-UA" sz="3600" dirty="0"/>
              <a:t>Ушинський вважав, що педагогіка може стати наукою у повному смислі слова, якщо вона буде тісно </a:t>
            </a:r>
            <a:r>
              <a:rPr lang="uk-UA" sz="3600" dirty="0" err="1"/>
              <a:t>повязана</a:t>
            </a:r>
            <a:r>
              <a:rPr lang="uk-UA" sz="3600" dirty="0"/>
              <a:t> з життям, виражати потреби суспільства і спиратися на дані наук про людину. Джерелами теорії педагогіки називав весь комплекс "антропологічних наук", куди відносив анатомію, фізіологію і патологію людини, психологію, логіку, філософію, географію, політекономію, історію. Із зазначеного кола наук головне значення надавав психології. Саме на її основі Ушинський обґрунтував педагогічну науку у своїй фундаментальній праці "Людина як предмет виховання".</a:t>
            </a:r>
          </a:p>
        </p:txBody>
      </p:sp>
    </p:spTree>
    <p:extLst>
      <p:ext uri="{BB962C8B-B14F-4D97-AF65-F5344CB8AC3E}">
        <p14:creationId xmlns="" xmlns:p14="http://schemas.microsoft.com/office/powerpoint/2010/main" val="3225196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Дидактичні погляди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 Ряд сформульованих Ушинським дидактичних положень лежать в основі сучасної вітчизняної педагогіки. Він </a:t>
            </a:r>
            <a:r>
              <a:rPr lang="uk-UA" dirty="0" smtClean="0"/>
              <a:t>подолав </a:t>
            </a:r>
            <a:r>
              <a:rPr lang="uk-UA" dirty="0"/>
              <a:t>розбіжності між матеріальною і формальною концепціями про найбільш доцільний характер </a:t>
            </a:r>
            <a:r>
              <a:rPr lang="uk-UA" dirty="0" smtClean="0"/>
              <a:t>освіти. Згідно </a:t>
            </a:r>
            <a:r>
              <a:rPr lang="uk-UA" dirty="0"/>
              <a:t>теорії матеріальної освіти функція навчання полягає, передусім, у засвоєнні учнями фактичного матеріалу; згідно теорії формальної освіти – у розвитку розумових сил учнів (їх мислення, </a:t>
            </a:r>
            <a:r>
              <a:rPr lang="uk-UA" dirty="0" err="1" smtClean="0"/>
              <a:t>пам</a:t>
            </a:r>
            <a:r>
              <a:rPr lang="en-US" dirty="0" smtClean="0"/>
              <a:t>’</a:t>
            </a:r>
            <a:r>
              <a:rPr lang="uk-UA" dirty="0" smtClean="0"/>
              <a:t>яті</a:t>
            </a:r>
            <a:r>
              <a:rPr lang="uk-UA" dirty="0"/>
              <a:t>, </a:t>
            </a:r>
            <a:r>
              <a:rPr lang="uk-UA" dirty="0" smtClean="0"/>
              <a:t>уваги</a:t>
            </a:r>
            <a:r>
              <a:rPr lang="en-US" dirty="0"/>
              <a:t>,</a:t>
            </a:r>
            <a:r>
              <a:rPr lang="uk-UA" dirty="0" smtClean="0"/>
              <a:t> </a:t>
            </a:r>
            <a:r>
              <a:rPr lang="uk-UA" dirty="0"/>
              <a:t>тощо). Ушинський науково обґрунтував положення про органічну єдність оволодіння </a:t>
            </a:r>
            <a:r>
              <a:rPr lang="uk-UA" dirty="0" smtClean="0"/>
              <a:t>знаннями </a:t>
            </a:r>
            <a:r>
              <a:rPr lang="uk-UA" dirty="0"/>
              <a:t>і розумового розвитку школярів у процесі навчання.</a:t>
            </a:r>
          </a:p>
        </p:txBody>
      </p:sp>
    </p:spTree>
    <p:extLst>
      <p:ext uri="{BB962C8B-B14F-4D97-AF65-F5344CB8AC3E}">
        <p14:creationId xmlns="" xmlns:p14="http://schemas.microsoft.com/office/powerpoint/2010/main" val="28911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5915000" cy="6068144"/>
          </a:xfrm>
        </p:spPr>
        <p:txBody>
          <a:bodyPr>
            <a:normAutofit/>
          </a:bodyPr>
          <a:lstStyle/>
          <a:p>
            <a:r>
              <a:rPr lang="vi-VN" sz="3200" dirty="0"/>
              <a:t>Я́н А́мос Ко́менський </a:t>
            </a:r>
            <a:r>
              <a:rPr lang="vi-VN" sz="3200" dirty="0" smtClean="0"/>
              <a:t>—</a:t>
            </a:r>
            <a:r>
              <a:rPr lang="uk-UA" sz="3200" dirty="0" smtClean="0"/>
              <a:t> </a:t>
            </a:r>
            <a:r>
              <a:rPr lang="vi-VN" sz="3200" dirty="0" smtClean="0"/>
              <a:t>чеський </a:t>
            </a:r>
            <a:r>
              <a:rPr lang="vi-VN" sz="3200" dirty="0"/>
              <a:t>теолог, мислитель, педагог, письменник. Великою заслугою Коменського було те, що він уперше зібрав і систематизував усі відомості з педагогіки, а також розробив революційні на той час ідеї, зокрема до таких належать ідея класно-урочної системи.</a:t>
            </a:r>
            <a:endParaRPr lang="uk-UA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-566"/>
            <a:ext cx="19812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607730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Дидактичні погляди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dirty="0"/>
              <a:t>В дидактичному вченні </a:t>
            </a:r>
            <a:r>
              <a:rPr lang="uk-UA" sz="2800" dirty="0" err="1"/>
              <a:t>Коменського</a:t>
            </a:r>
            <a:r>
              <a:rPr lang="uk-UA" sz="2800" dirty="0"/>
              <a:t> одне з найважливіших місць займає питання про загальні принципи навчання. Він не тільки вказав на необхідність керуватися ними в навчанні, але і розкрив сутність таких принципів навчання, як наочності; свідомості і активності в навчанні; систематичності і послідовності; вправ і міцного засвоєння знань і навичок; </a:t>
            </a:r>
            <a:r>
              <a:rPr lang="uk-UA" sz="2800" dirty="0" err="1"/>
              <a:t>посильності</a:t>
            </a:r>
            <a:r>
              <a:rPr lang="uk-UA" sz="2800" dirty="0"/>
              <a:t> навчання.</a:t>
            </a:r>
          </a:p>
        </p:txBody>
      </p:sp>
    </p:spTree>
    <p:extLst>
      <p:ext uri="{BB962C8B-B14F-4D97-AF65-F5344CB8AC3E}">
        <p14:creationId xmlns="" xmlns:p14="http://schemas.microsoft.com/office/powerpoint/2010/main" val="39485930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Дидактичні погляди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419056" cy="4800600"/>
          </a:xfrm>
        </p:spPr>
        <p:txBody>
          <a:bodyPr>
            <a:normAutofit lnSpcReduction="10000"/>
          </a:bodyPr>
          <a:lstStyle/>
          <a:p>
            <a:r>
              <a:rPr lang="uk-UA" sz="2000" dirty="0"/>
              <a:t>Вказавши, що виховання людини потрібно починати з освіти, </a:t>
            </a:r>
            <a:r>
              <a:rPr lang="uk-UA" sz="2000" dirty="0" err="1"/>
              <a:t>Коменський</a:t>
            </a:r>
            <a:r>
              <a:rPr lang="uk-UA" sz="2000" dirty="0"/>
              <a:t> розробив </a:t>
            </a:r>
            <a:r>
              <a:rPr lang="uk-UA" sz="2000" dirty="0" smtClean="0"/>
              <a:t>теорію </a:t>
            </a:r>
            <a:r>
              <a:rPr lang="uk-UA" sz="2000" dirty="0"/>
              <a:t>навчання – дидактику, або як він пише у передмові до “Великої дидактики“: “універсальне мистецтво всіх вчити всьому легко, швидко, ґрунтовно, притому вчити так, щоб неуспіху бути не могло“. Серед багатьох дидактичних проблем, які розробив </a:t>
            </a:r>
            <a:r>
              <a:rPr lang="uk-UA" sz="2000" dirty="0" err="1"/>
              <a:t>Коменський</a:t>
            </a:r>
            <a:r>
              <a:rPr lang="uk-UA" sz="2000" dirty="0"/>
              <a:t>, можна виділити найголовніші. Він намагається проаналізувати співвідношення дидактики і </a:t>
            </a:r>
            <a:r>
              <a:rPr lang="uk-UA" sz="2000" dirty="0" err="1"/>
              <a:t>методик</a:t>
            </a:r>
            <a:r>
              <a:rPr lang="uk-UA" sz="2000" dirty="0"/>
              <a:t> окремих предметів. Дидактика, на його думку, дає методикам викладання окремих дисциплін керівні положення і правила. </a:t>
            </a:r>
            <a:r>
              <a:rPr lang="uk-UA" sz="2000" dirty="0" err="1"/>
              <a:t>Коменський</a:t>
            </a:r>
            <a:r>
              <a:rPr lang="uk-UA" sz="2000" dirty="0"/>
              <a:t> неодноразово підкреслював, що навчання передбачає спільну діяльність учителя і учнів, при цьому він відрізняє навчання як форму діяльності учителя від учіння як форми діяльності учня.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65104"/>
            <a:ext cx="186079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882570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Порівняльний аналіз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С</a:t>
            </a:r>
            <a:r>
              <a:rPr lang="uk-UA" sz="2800" dirty="0" smtClean="0"/>
              <a:t>пільність </a:t>
            </a:r>
            <a:r>
              <a:rPr lang="uk-UA" sz="2800" dirty="0"/>
              <a:t>педагогічних ідей видатних слов’янських </a:t>
            </a:r>
            <a:r>
              <a:rPr lang="uk-UA" sz="2800" dirty="0" smtClean="0"/>
              <a:t>педагогів К. Ушинського і Я. </a:t>
            </a:r>
            <a:r>
              <a:rPr lang="uk-UA" sz="2800" dirty="0" err="1" smtClean="0"/>
              <a:t>Коменського</a:t>
            </a:r>
            <a:r>
              <a:rPr lang="uk-UA" sz="2800" dirty="0" smtClean="0"/>
              <a:t>: </a:t>
            </a:r>
            <a:r>
              <a:rPr lang="uk-UA" sz="2800" dirty="0"/>
              <a:t>гуманізм, демократизм, народність, </a:t>
            </a:r>
            <a:r>
              <a:rPr lang="uk-UA" sz="2800" dirty="0" err="1"/>
              <a:t>природовідповідність</a:t>
            </a:r>
            <a:r>
              <a:rPr lang="uk-UA" sz="2800" dirty="0"/>
              <a:t>, релігійність у навчанні та вихованні; однакові сфери педагогічної діяльності, впровадження нових прогресивних ідей у навчально-виховний </a:t>
            </a:r>
            <a:r>
              <a:rPr lang="uk-UA" sz="2800" dirty="0" smtClean="0"/>
              <a:t>процес.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25982208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Порівняльний аналіз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7620000" cy="4800600"/>
          </a:xfrm>
        </p:spPr>
        <p:txBody>
          <a:bodyPr/>
          <a:lstStyle/>
          <a:p>
            <a:r>
              <a:rPr lang="ru-RU" dirty="0" smtClean="0"/>
              <a:t>Погляди </a:t>
            </a:r>
            <a:r>
              <a:rPr lang="ru-RU" dirty="0" err="1" smtClean="0"/>
              <a:t>видатних</a:t>
            </a:r>
            <a:r>
              <a:rPr lang="ru-RU" dirty="0" smtClean="0"/>
              <a:t> </a:t>
            </a:r>
            <a:r>
              <a:rPr lang="ru-RU" dirty="0" err="1"/>
              <a:t>слов’янських</a:t>
            </a:r>
            <a:r>
              <a:rPr lang="ru-RU" dirty="0"/>
              <a:t> </a:t>
            </a:r>
            <a:r>
              <a:rPr lang="ru-RU" dirty="0" err="1"/>
              <a:t>педагогів</a:t>
            </a:r>
            <a:r>
              <a:rPr lang="ru-RU" dirty="0"/>
              <a:t> </a:t>
            </a:r>
            <a:r>
              <a:rPr lang="ru-RU" dirty="0" err="1"/>
              <a:t>Я.Коменського</a:t>
            </a:r>
            <a:r>
              <a:rPr lang="ru-RU" dirty="0"/>
              <a:t> та </a:t>
            </a:r>
            <a:r>
              <a:rPr lang="ru-RU" dirty="0" err="1"/>
              <a:t>К.Ушинського</a:t>
            </a:r>
            <a:r>
              <a:rPr lang="ru-RU" dirty="0"/>
              <a:t> у </a:t>
            </a:r>
            <a:r>
              <a:rPr lang="ru-RU" dirty="0" err="1"/>
              <a:t>царині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 smtClean="0"/>
              <a:t>дітей</a:t>
            </a:r>
            <a:r>
              <a:rPr lang="ru-RU" dirty="0"/>
              <a:t> </a:t>
            </a:r>
            <a:r>
              <a:rPr lang="ru-RU" dirty="0" err="1" smtClean="0"/>
              <a:t>актуальні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й до </a:t>
            </a:r>
            <a:r>
              <a:rPr lang="ru-RU" dirty="0" err="1" smtClean="0"/>
              <a:t>тепер</a:t>
            </a:r>
            <a:r>
              <a:rPr lang="ru-RU" dirty="0" smtClean="0"/>
              <a:t>.</a:t>
            </a:r>
            <a:r>
              <a:rPr lang="uk-UA" dirty="0"/>
              <a:t> Їхні погляди на формування навичок здорового способу життя, поради щодо використання дієвих засобів фізичного виховання дітей </a:t>
            </a:r>
            <a:r>
              <a:rPr lang="uk-UA" dirty="0" smtClean="0"/>
              <a:t>можуть використовуватися  </a:t>
            </a:r>
            <a:r>
              <a:rPr lang="uk-UA" dirty="0"/>
              <a:t>сучасними вчителями, вихователями та батьками у практиці родинно-шкільного виховання. Загалом, основні положення, сформульовані у поглядах видатних педагогів, значно поглиблюють історико-педагогічні знання з проблеми фізичного виховання, </a:t>
            </a:r>
            <a:r>
              <a:rPr lang="uk-UA" dirty="0" smtClean="0"/>
              <a:t>сприяють творчому </a:t>
            </a:r>
            <a:r>
              <a:rPr lang="uk-UA" dirty="0"/>
              <a:t>використанню їхніх науково-педагогічних здобутків у сучасній теорії та практиці фізичного виховання.</a:t>
            </a:r>
          </a:p>
        </p:txBody>
      </p:sp>
    </p:spTree>
    <p:extLst>
      <p:ext uri="{BB962C8B-B14F-4D97-AF65-F5344CB8AC3E}">
        <p14:creationId xmlns="" xmlns:p14="http://schemas.microsoft.com/office/powerpoint/2010/main" val="27632407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88</TotalTime>
  <Words>454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Соседство</vt:lpstr>
      <vt:lpstr>Дидактичні погляди К. Ушинського і Я. Коменського: порівняльний аналіз </vt:lpstr>
      <vt:lpstr>Слайд 2</vt:lpstr>
      <vt:lpstr>Дидактичні погляди</vt:lpstr>
      <vt:lpstr>Дидактичні погляди</vt:lpstr>
      <vt:lpstr>Слайд 5</vt:lpstr>
      <vt:lpstr>Дидактичні погляди</vt:lpstr>
      <vt:lpstr>Дидактичні погляди</vt:lpstr>
      <vt:lpstr>Порівняльний аналіз</vt:lpstr>
      <vt:lpstr>Порівняльний аналіз</vt:lpstr>
      <vt:lpstr>Джерела інформації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Дидактичні погляди К. Ушинського і Я. Коменського: порівняльний аналіз</dc:title>
  <dc:creator>Windows</dc:creator>
  <cp:lastModifiedBy>Пользователь Windows</cp:lastModifiedBy>
  <cp:revision>11</cp:revision>
  <dcterms:created xsi:type="dcterms:W3CDTF">2020-11-30T10:52:05Z</dcterms:created>
  <dcterms:modified xsi:type="dcterms:W3CDTF">2020-12-01T11:12:22Z</dcterms:modified>
</cp:coreProperties>
</file>