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67F218A-C415-414A-A9CB-666197442484}" type="datetimeFigureOut">
              <a:rPr lang="uk-UA" smtClean="0"/>
              <a:pPr/>
              <a:t>17.12.2020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BF1FCF-1931-4670-AAB0-9301FA541DA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hared.ru/slide/1223395/" TargetMode="External"/><Relationship Id="rId2" Type="http://schemas.openxmlformats.org/officeDocument/2006/relationships/hyperlink" Target="http://nbuv.gov.ua/j-pdf/opu_2015_6_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406129"/>
          </a:xfrm>
        </p:spPr>
        <p:txBody>
          <a:bodyPr>
            <a:normAutofit/>
          </a:bodyPr>
          <a:lstStyle/>
          <a:p>
            <a:r>
              <a:rPr lang="uk-UA" dirty="0" smtClean="0"/>
              <a:t>Презентація на тему: «Вплив виховання на розвиток особистості»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15282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таке виховання?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20888"/>
            <a:ext cx="4896544" cy="403244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є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цілеспрямований</a:t>
            </a:r>
            <a:r>
              <a:rPr lang="ru-RU" dirty="0"/>
              <a:t>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і </a:t>
            </a:r>
            <a:r>
              <a:rPr lang="ru-RU" dirty="0" err="1"/>
              <a:t>самовиховання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 </a:t>
            </a:r>
            <a:r>
              <a:rPr lang="uk-UA" dirty="0"/>
              <a:t> Отже, процес виховання – це цілеспрямована, динамічна взаємодія </a:t>
            </a:r>
            <a:r>
              <a:rPr lang="uk-UA" dirty="0" smtClean="0"/>
              <a:t>вихователя </a:t>
            </a:r>
            <a:r>
              <a:rPr lang="uk-UA" dirty="0"/>
              <a:t>і вихованця, у ході якої в різноманітних видах діяльності здійснюється самореалізація, самоствердження вихованця, формується його особистість.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51762"/>
            <a:ext cx="3600400" cy="2909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509400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виховання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444444"/>
                </a:solidFill>
                <a:latin typeface="Open Sans"/>
              </a:rPr>
              <a:t>Процес виховання має такі </a:t>
            </a:r>
            <a:r>
              <a:rPr lang="uk-UA" dirty="0" smtClean="0">
                <a:solidFill>
                  <a:srgbClr val="444444"/>
                </a:solidFill>
                <a:latin typeface="Open Sans"/>
              </a:rPr>
              <a:t>етапи:</a:t>
            </a:r>
          </a:p>
          <a:p>
            <a:r>
              <a:rPr lang="uk-UA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en-US" dirty="0">
                <a:solidFill>
                  <a:srgbClr val="444444"/>
                </a:solidFill>
                <a:latin typeface="Open Sans"/>
              </a:rPr>
              <a:t>I </a:t>
            </a:r>
            <a:r>
              <a:rPr lang="uk-UA" dirty="0">
                <a:solidFill>
                  <a:srgbClr val="444444"/>
                </a:solidFill>
                <a:latin typeface="Open Sans"/>
              </a:rPr>
              <a:t>етап – усвідомлення вихованцем норм і правил поведінки, які пропонуються</a:t>
            </a:r>
            <a:r>
              <a:rPr lang="uk-UA" dirty="0" smtClean="0">
                <a:solidFill>
                  <a:srgbClr val="444444"/>
                </a:solidFill>
                <a:latin typeface="Open Sans"/>
              </a:rPr>
              <a:t>.</a:t>
            </a:r>
          </a:p>
          <a:p>
            <a:r>
              <a:rPr lang="uk-UA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en-US" dirty="0">
                <a:solidFill>
                  <a:srgbClr val="444444"/>
                </a:solidFill>
                <a:latin typeface="Open Sans"/>
              </a:rPr>
              <a:t>II </a:t>
            </a:r>
            <a:r>
              <a:rPr lang="uk-UA" dirty="0">
                <a:solidFill>
                  <a:srgbClr val="444444"/>
                </a:solidFill>
                <a:latin typeface="Open Sans"/>
              </a:rPr>
              <a:t>етап – формування ставлень учнів до норм і правил поведінки, які пропонуються</a:t>
            </a:r>
            <a:r>
              <a:rPr lang="uk-UA" dirty="0" smtClean="0">
                <a:solidFill>
                  <a:srgbClr val="444444"/>
                </a:solidFill>
                <a:latin typeface="Open Sans"/>
              </a:rPr>
              <a:t>.</a:t>
            </a:r>
          </a:p>
          <a:p>
            <a:r>
              <a:rPr lang="uk-UA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en-US" dirty="0">
                <a:solidFill>
                  <a:srgbClr val="444444"/>
                </a:solidFill>
                <a:latin typeface="Open Sans"/>
              </a:rPr>
              <a:t>III </a:t>
            </a:r>
            <a:r>
              <a:rPr lang="uk-UA" dirty="0">
                <a:solidFill>
                  <a:srgbClr val="444444"/>
                </a:solidFill>
                <a:latin typeface="Open Sans"/>
              </a:rPr>
              <a:t>етап – формування поглядів і переконань</a:t>
            </a:r>
            <a:r>
              <a:rPr lang="uk-UA" dirty="0" smtClean="0">
                <a:solidFill>
                  <a:srgbClr val="444444"/>
                </a:solidFill>
                <a:latin typeface="Open Sans"/>
              </a:rPr>
              <a:t>.</a:t>
            </a:r>
          </a:p>
          <a:p>
            <a:r>
              <a:rPr lang="uk-UA" dirty="0" smtClean="0">
                <a:solidFill>
                  <a:srgbClr val="444444"/>
                </a:solidFill>
                <a:latin typeface="Open Sans"/>
              </a:rPr>
              <a:t> </a:t>
            </a:r>
            <a:r>
              <a:rPr lang="en-US" dirty="0">
                <a:solidFill>
                  <a:srgbClr val="444444"/>
                </a:solidFill>
                <a:latin typeface="Open Sans"/>
              </a:rPr>
              <a:t>IV </a:t>
            </a:r>
            <a:r>
              <a:rPr lang="uk-UA" dirty="0">
                <a:solidFill>
                  <a:srgbClr val="444444"/>
                </a:solidFill>
                <a:latin typeface="Open Sans"/>
              </a:rPr>
              <a:t>етап – формування загальної спрямованості особистості.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14256256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Як виховання впливає на розвиток?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4392488" cy="4608512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Завдяки змісту </a:t>
            </a:r>
            <a:r>
              <a:rPr lang="uk-UA" dirty="0"/>
              <a:t>навчального </a:t>
            </a:r>
            <a:r>
              <a:rPr lang="uk-UA" dirty="0" smtClean="0"/>
              <a:t>предмета </a:t>
            </a:r>
            <a:r>
              <a:rPr lang="uk-UA" dirty="0"/>
              <a:t>і </a:t>
            </a:r>
            <a:r>
              <a:rPr lang="uk-UA" dirty="0" smtClean="0"/>
              <a:t>засобів розумової діяльності </a:t>
            </a:r>
            <a:r>
              <a:rPr lang="uk-UA" dirty="0"/>
              <a:t>розвиток дитини </a:t>
            </a:r>
            <a:r>
              <a:rPr lang="uk-UA" dirty="0" smtClean="0"/>
              <a:t>відбувається процес </a:t>
            </a:r>
            <a:r>
              <a:rPr lang="uk-UA" dirty="0"/>
              <a:t>накопичення нової інформації. Предметом розвитку при розвивальному навчанні є здатність учня бути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єктом</a:t>
            </a:r>
            <a:r>
              <a:rPr lang="uk-UA" dirty="0" smtClean="0"/>
              <a:t> мислення. </a:t>
            </a:r>
            <a:r>
              <a:rPr lang="uk-UA" dirty="0"/>
              <a:t>Р</a:t>
            </a:r>
            <a:r>
              <a:rPr lang="uk-UA" dirty="0" smtClean="0"/>
              <a:t>озвиток </a:t>
            </a:r>
            <a:r>
              <a:rPr lang="uk-UA" dirty="0"/>
              <a:t>здатності вчитися є основним у навчальній </a:t>
            </a:r>
            <a:r>
              <a:rPr lang="uk-UA" dirty="0" smtClean="0"/>
              <a:t>діяльності. 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520" y="3448050"/>
            <a:ext cx="432048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764039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Як виховання впливає на розвиток?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Предметом розвитку виступає цілісний психічний розвиток дитини, спрямований на формування у неї здатності бути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єктом</a:t>
            </a:r>
            <a:r>
              <a:rPr lang="uk-UA" dirty="0" smtClean="0"/>
              <a:t> </a:t>
            </a:r>
            <a:r>
              <a:rPr lang="uk-UA" dirty="0"/>
              <a:t>не лише навчальної діяльності, а й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єктом</a:t>
            </a:r>
            <a:r>
              <a:rPr lang="uk-UA" dirty="0" smtClean="0"/>
              <a:t> </a:t>
            </a:r>
            <a:r>
              <a:rPr lang="uk-UA" dirty="0"/>
              <a:t>розвитку всіх сфер психіки в їх взаємодії, а також власного соціального розвитку. За такого підходу проектування розвивального освітнього середовища – це створення умов для розкриття ще не сформованих інтересів, задатків, здібностей, талантів кожної особистості дитини відповідно до її потенціалу в навчальному </a:t>
            </a:r>
            <a:r>
              <a:rPr lang="uk-UA" dirty="0" smtClean="0"/>
              <a:t>закладі</a:t>
            </a:r>
            <a:r>
              <a:rPr lang="en-US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4212151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Як виховання впливає на розвиток?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Натомість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й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молодшого</a:t>
            </a:r>
            <a:r>
              <a:rPr lang="ru-RU" dirty="0"/>
              <a:t> школяра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розвивального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низки </a:t>
            </a:r>
            <a:r>
              <a:rPr lang="ru-RU" dirty="0" err="1"/>
              <a:t>вимог</a:t>
            </a:r>
            <a:r>
              <a:rPr lang="ru-RU" dirty="0"/>
              <a:t>, а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з мети </a:t>
            </a:r>
            <a:r>
              <a:rPr lang="ru-RU" dirty="0" err="1"/>
              <a:t>навчання</a:t>
            </a:r>
            <a:r>
              <a:rPr lang="ru-RU" dirty="0"/>
              <a:t> у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; </a:t>
            </a:r>
            <a:r>
              <a:rPr lang="ru-RU" dirty="0" err="1"/>
              <a:t>налаштування</a:t>
            </a:r>
            <a:r>
              <a:rPr lang="ru-RU" dirty="0"/>
              <a:t>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взаємовідносин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 та </a:t>
            </a:r>
            <a:r>
              <a:rPr lang="ru-RU" dirty="0" err="1"/>
              <a:t>виховання</a:t>
            </a:r>
            <a:r>
              <a:rPr lang="ru-RU" dirty="0"/>
              <a:t>; </a:t>
            </a:r>
            <a:r>
              <a:rPr lang="ru-RU" dirty="0" err="1"/>
              <a:t>створення</a:t>
            </a:r>
            <a:r>
              <a:rPr lang="ru-RU" dirty="0"/>
              <a:t> умов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задатків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саморозвитку</a:t>
            </a:r>
            <a:r>
              <a:rPr lang="ru-RU" dirty="0"/>
              <a:t> </a:t>
            </a:r>
            <a:r>
              <a:rPr lang="ru-RU" dirty="0" err="1"/>
              <a:t>властивих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;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психологічного</a:t>
            </a:r>
            <a:r>
              <a:rPr lang="ru-RU" dirty="0"/>
              <a:t> </a:t>
            </a:r>
            <a:r>
              <a:rPr lang="ru-RU" dirty="0" err="1"/>
              <a:t>супроводу</a:t>
            </a:r>
            <a:r>
              <a:rPr lang="ru-RU" dirty="0"/>
              <a:t> </a:t>
            </a:r>
            <a:r>
              <a:rPr lang="ru-RU" dirty="0" err="1"/>
              <a:t>навчально-виховного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; </a:t>
            </a:r>
            <a:r>
              <a:rPr lang="ru-RU" dirty="0" err="1"/>
              <a:t>реалізація</a:t>
            </a:r>
            <a:r>
              <a:rPr lang="ru-RU" dirty="0"/>
              <a:t> принципу: </a:t>
            </a:r>
            <a:r>
              <a:rPr lang="ru-RU" dirty="0" err="1"/>
              <a:t>дитина</a:t>
            </a:r>
            <a:r>
              <a:rPr lang="ru-RU" dirty="0"/>
              <a:t> – </a:t>
            </a:r>
            <a:r>
              <a:rPr lang="ru-RU" dirty="0" err="1"/>
              <a:t>самоoцінна</a:t>
            </a:r>
            <a:r>
              <a:rPr lang="ru-RU" dirty="0"/>
              <a:t> </a:t>
            </a:r>
            <a:r>
              <a:rPr lang="ru-RU" dirty="0" err="1"/>
              <a:t>особистість</a:t>
            </a:r>
            <a:r>
              <a:rPr lang="ru-RU" dirty="0"/>
              <a:t>, </a:t>
            </a:r>
            <a:r>
              <a:rPr lang="ru-RU" dirty="0" err="1"/>
              <a:t>здатна</a:t>
            </a:r>
            <a:r>
              <a:rPr lang="ru-RU" dirty="0"/>
              <a:t> до </a:t>
            </a:r>
            <a:r>
              <a:rPr lang="ru-RU" dirty="0" err="1"/>
              <a:t>саморозвитку</a:t>
            </a:r>
            <a:r>
              <a:rPr lang="ru-RU" dirty="0"/>
              <a:t>, </a:t>
            </a:r>
            <a:r>
              <a:rPr lang="ru-RU" dirty="0" err="1"/>
              <a:t>самореалізації</a:t>
            </a:r>
            <a:r>
              <a:rPr lang="ru-RU" dirty="0"/>
              <a:t> та </a:t>
            </a:r>
            <a:r>
              <a:rPr lang="ru-RU" dirty="0" err="1"/>
              <a:t>самоствердження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8769326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Загалом освітнє розвивальне </a:t>
            </a:r>
            <a:r>
              <a:rPr lang="uk-UA" dirty="0" smtClean="0"/>
              <a:t>середовище </a:t>
            </a:r>
            <a:r>
              <a:rPr lang="uk-UA" dirty="0"/>
              <a:t>повинно бути спрямоване на створення умов, що забезпечують можливість соціалізації дитини у відповідності до віку, індивідуальних потреб, цінностей життя у людському суспільстві. До створення такого середовища висувається чимало вимог, воно має свої ознаки та специфіку. Відтак, основною рисою освітнього середовища є комфортні умови як для розвитку, так і саморозвитку усіх учасників педагогічного процесу; належні можливості для розкриття й удосконалення здібностей особистості школяра; прояву творчості, індивідуальності, унікальності; включення у різні види діяльності як важливої умови задоволення природної та соціальної потреби у розвитку задатків, нахилів і талантів</a:t>
            </a:r>
          </a:p>
        </p:txBody>
      </p:sp>
    </p:spTree>
    <p:extLst>
      <p:ext uri="{BB962C8B-B14F-4D97-AF65-F5344CB8AC3E}">
        <p14:creationId xmlns="" xmlns:p14="http://schemas.microsoft.com/office/powerpoint/2010/main" val="37459425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 інформації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URL</a:t>
            </a:r>
            <a:r>
              <a:rPr lang="uk-UA" dirty="0" smtClean="0"/>
              <a:t>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nbuv.gov.ua/j-pdf/opu_2015_6_</a:t>
            </a:r>
            <a:endParaRPr lang="uk-UA" dirty="0"/>
          </a:p>
          <a:p>
            <a:r>
              <a:rPr lang="en-US" dirty="0" smtClean="0"/>
              <a:t>URL</a:t>
            </a:r>
            <a:r>
              <a:rPr lang="uk-UA" dirty="0" smtClean="0"/>
              <a:t>: </a:t>
            </a:r>
            <a:r>
              <a:rPr lang="en-US" dirty="0">
                <a:hlinkClick r:id="rId3"/>
              </a:rPr>
              <a:t>http://www.myshared.ru/slide/1223395</a:t>
            </a:r>
            <a:r>
              <a:rPr lang="en-US" dirty="0" smtClean="0">
                <a:hlinkClick r:id="rId3"/>
              </a:rPr>
              <a:t>/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marL="109728" indent="0">
              <a:buNone/>
            </a:pPr>
            <a:r>
              <a:rPr lang="uk-UA" dirty="0" smtClean="0"/>
              <a:t>                        Дякую за увагу!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469328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</TotalTime>
  <Words>426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Презентація на тему: «Вплив виховання на розвиток особистості»</vt:lpstr>
      <vt:lpstr>Що таке виховання?</vt:lpstr>
      <vt:lpstr>Етапи виховання</vt:lpstr>
      <vt:lpstr>Як виховання впливає на розвиток?</vt:lpstr>
      <vt:lpstr>Як виховання впливає на розвиток?</vt:lpstr>
      <vt:lpstr>Як виховання впливає на розвиток?</vt:lpstr>
      <vt:lpstr>Висновки</vt:lpstr>
      <vt:lpstr>Джерела інформації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«Вплив виховання на розвиток особистості»</dc:title>
  <dc:creator>Windows</dc:creator>
  <cp:lastModifiedBy>Пользователь Windows</cp:lastModifiedBy>
  <cp:revision>7</cp:revision>
  <dcterms:created xsi:type="dcterms:W3CDTF">2020-11-12T12:13:13Z</dcterms:created>
  <dcterms:modified xsi:type="dcterms:W3CDTF">2020-12-17T13:38:46Z</dcterms:modified>
</cp:coreProperties>
</file>