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342" r:id="rId4"/>
    <p:sldId id="262" r:id="rId5"/>
    <p:sldId id="307" r:id="rId6"/>
    <p:sldId id="263" r:id="rId7"/>
    <p:sldId id="259" r:id="rId8"/>
    <p:sldId id="260" r:id="rId9"/>
    <p:sldId id="284" r:id="rId10"/>
    <p:sldId id="267" r:id="rId11"/>
    <p:sldId id="325" r:id="rId12"/>
    <p:sldId id="291" r:id="rId13"/>
    <p:sldId id="268" r:id="rId14"/>
    <p:sldId id="272" r:id="rId15"/>
    <p:sldId id="309" r:id="rId16"/>
    <p:sldId id="273" r:id="rId17"/>
    <p:sldId id="323" r:id="rId18"/>
    <p:sldId id="324" r:id="rId19"/>
    <p:sldId id="275" r:id="rId20"/>
    <p:sldId id="271" r:id="rId21"/>
    <p:sldId id="319" r:id="rId22"/>
    <p:sldId id="283" r:id="rId23"/>
    <p:sldId id="311" r:id="rId24"/>
    <p:sldId id="276" r:id="rId25"/>
    <p:sldId id="270" r:id="rId26"/>
    <p:sldId id="313" r:id="rId27"/>
    <p:sldId id="293" r:id="rId28"/>
    <p:sldId id="301" r:id="rId29"/>
    <p:sldId id="302" r:id="rId30"/>
    <p:sldId id="341" r:id="rId31"/>
    <p:sldId id="333" r:id="rId32"/>
    <p:sldId id="336" r:id="rId3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86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E5AB-14CE-4810-AC71-EDC9997A15B2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CA19-41AA-4771-ACF2-8F16F96E0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534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E5AB-14CE-4810-AC71-EDC9997A15B2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CA19-41AA-4771-ACF2-8F16F96E0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951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E5AB-14CE-4810-AC71-EDC9997A15B2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CA19-41AA-4771-ACF2-8F16F96E0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2464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E5AB-14CE-4810-AC71-EDC9997A15B2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CA19-41AA-4771-ACF2-8F16F96E0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645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E5AB-14CE-4810-AC71-EDC9997A15B2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CA19-41AA-4771-ACF2-8F16F96E0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986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E5AB-14CE-4810-AC71-EDC9997A15B2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CA19-41AA-4771-ACF2-8F16F96E0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80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E5AB-14CE-4810-AC71-EDC9997A15B2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CA19-41AA-4771-ACF2-8F16F96E0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315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E5AB-14CE-4810-AC71-EDC9997A15B2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CA19-41AA-4771-ACF2-8F16F96E0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2171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E5AB-14CE-4810-AC71-EDC9997A15B2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CA19-41AA-4771-ACF2-8F16F96E0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082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E5AB-14CE-4810-AC71-EDC9997A15B2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CA19-41AA-4771-ACF2-8F16F96E0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77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E5AB-14CE-4810-AC71-EDC9997A15B2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CA19-41AA-4771-ACF2-8F16F96E0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181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5E5AB-14CE-4810-AC71-EDC9997A15B2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3CA19-41AA-4771-ACF2-8F16F96E0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589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«Віддай дитині крихітку себе - за це душа наповниться світлом»</a:t>
            </a:r>
            <a:endParaRPr lang="uk-UA" sz="4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7010400" cy="5257800"/>
          </a:xfrm>
        </p:spPr>
      </p:pic>
    </p:spTree>
    <p:extLst>
      <p:ext uri="{BB962C8B-B14F-4D97-AF65-F5344CB8AC3E}">
        <p14:creationId xmlns:p14="http://schemas.microsoft.com/office/powerpoint/2010/main" val="8698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/>
              <a:t>Основне призначення соляної кімнати – лікування та профілактика захворювань дихальних шляхів, алергій, шкірних захворювань та психоемоційних розладів.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7776864" cy="5184577"/>
          </a:xfrm>
        </p:spPr>
      </p:pic>
    </p:spTree>
    <p:extLst>
      <p:ext uri="{BB962C8B-B14F-4D97-AF65-F5344CB8AC3E}">
        <p14:creationId xmlns:p14="http://schemas.microsoft.com/office/powerpoint/2010/main" val="3073701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499992" cy="5962674"/>
          </a:xfrm>
        </p:spPr>
        <p:txBody>
          <a:bodyPr>
            <a:noAutofit/>
          </a:bodyPr>
          <a:lstStyle/>
          <a:p>
            <a:r>
              <a:rPr lang="uk-UA" sz="2800" b="1" dirty="0"/>
              <a:t>Терапія в соляній </a:t>
            </a:r>
            <a:r>
              <a:rPr lang="uk-UA" sz="2800" b="1" dirty="0" smtClean="0"/>
              <a:t>кімнаті проходить </a:t>
            </a:r>
            <a:r>
              <a:rPr lang="uk-UA" sz="2800" b="1" dirty="0"/>
              <a:t>в </a:t>
            </a:r>
            <a:r>
              <a:rPr lang="uk-UA" sz="2800" b="1" dirty="0" err="1" smtClean="0"/>
              <a:t>релаксуючому</a:t>
            </a:r>
            <a:r>
              <a:rPr lang="uk-UA" sz="2800" b="1" dirty="0" smtClean="0"/>
              <a:t> </a:t>
            </a:r>
            <a:r>
              <a:rPr lang="uk-UA" sz="2800" b="1" dirty="0"/>
              <a:t>стані, </a:t>
            </a:r>
            <a:r>
              <a:rPr lang="uk-UA" sz="2800" b="1" dirty="0" smtClean="0"/>
              <a:t>часто супроводжуючись </a:t>
            </a:r>
            <a:r>
              <a:rPr lang="uk-UA" sz="2800" b="1" dirty="0"/>
              <a:t>легкою музикою,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для </a:t>
            </a:r>
            <a:r>
              <a:rPr lang="uk-UA" sz="2800" b="1" dirty="0"/>
              <a:t>націлювання організму на глибоке, рівномірне дихання.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Також </a:t>
            </a:r>
            <a:r>
              <a:rPr lang="uk-UA" sz="2800" b="1" dirty="0"/>
              <a:t>оздоровлення в соляній </a:t>
            </a:r>
            <a:r>
              <a:rPr lang="uk-UA" sz="2800" b="1" dirty="0" smtClean="0"/>
              <a:t>кімнаті </a:t>
            </a:r>
            <a:r>
              <a:rPr lang="uk-UA" sz="2800" b="1" dirty="0"/>
              <a:t>відмінно поєднується з відпочинком </a:t>
            </a:r>
            <a:r>
              <a:rPr lang="uk-UA" sz="2800" b="1" dirty="0" smtClean="0"/>
              <a:t>в басейні </a:t>
            </a:r>
            <a:r>
              <a:rPr lang="uk-UA" sz="2800" b="1" dirty="0"/>
              <a:t>і </a:t>
            </a:r>
            <a:r>
              <a:rPr lang="uk-UA" sz="2800" b="1" dirty="0" smtClean="0"/>
              <a:t>масажем.</a:t>
            </a:r>
            <a:endParaRPr lang="uk-UA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672"/>
            <a:ext cx="4355976" cy="5804337"/>
          </a:xfrm>
        </p:spPr>
      </p:pic>
    </p:spTree>
    <p:extLst>
      <p:ext uri="{BB962C8B-B14F-4D97-AF65-F5344CB8AC3E}">
        <p14:creationId xmlns:p14="http://schemas.microsoft.com/office/powerpoint/2010/main" val="554786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210146"/>
          </a:xfrm>
        </p:spPr>
        <p:txBody>
          <a:bodyPr>
            <a:noAutofit/>
          </a:bodyPr>
          <a:lstStyle/>
          <a:p>
            <a:r>
              <a:rPr lang="uk-UA" sz="2800" dirty="0" smtClean="0"/>
              <a:t>Індивідуально </a:t>
            </a:r>
            <a:r>
              <a:rPr lang="uk-UA" sz="2800" dirty="0"/>
              <a:t>для </a:t>
            </a:r>
            <a:r>
              <a:rPr lang="uk-UA" sz="2800" dirty="0" smtClean="0"/>
              <a:t>кожної дитини </a:t>
            </a:r>
            <a:r>
              <a:rPr lang="uk-UA" sz="2800" dirty="0"/>
              <a:t>ми розробляємо курс реабілітаційного </a:t>
            </a:r>
            <a:r>
              <a:rPr lang="uk-UA" sz="2800" dirty="0" smtClean="0"/>
              <a:t>масажу, </a:t>
            </a:r>
            <a:r>
              <a:rPr lang="uk-UA" sz="2800" dirty="0"/>
              <a:t>які ефективно відновлюють </a:t>
            </a:r>
            <a:r>
              <a:rPr lang="uk-UA" sz="2800" dirty="0" smtClean="0"/>
              <a:t>організм</a:t>
            </a:r>
            <a:endParaRPr lang="uk-UA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7714952" cy="5143302"/>
          </a:xfrm>
        </p:spPr>
      </p:pic>
    </p:spTree>
    <p:extLst>
      <p:ext uri="{BB962C8B-B14F-4D97-AF65-F5344CB8AC3E}">
        <p14:creationId xmlns:p14="http://schemas.microsoft.com/office/powerpoint/2010/main" val="545558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208912" cy="6156684"/>
          </a:xfrm>
        </p:spPr>
      </p:pic>
    </p:spTree>
    <p:extLst>
      <p:ext uri="{BB962C8B-B14F-4D97-AF65-F5344CB8AC3E}">
        <p14:creationId xmlns:p14="http://schemas.microsoft.com/office/powerpoint/2010/main" val="3362290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uk-UA" sz="2200" dirty="0" smtClean="0"/>
              <a:t>Лікувальна фізична культура (ЛФК) – метод лікування, що полягає в застосуванні фізичних вправ до хворої дитини</a:t>
            </a:r>
            <a:br>
              <a:rPr lang="uk-UA" sz="2200" dirty="0" smtClean="0"/>
            </a:br>
            <a:r>
              <a:rPr lang="uk-UA" sz="2200" dirty="0" smtClean="0"/>
              <a:t> з лікувально-профілактичними цілями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67" y="2417217"/>
            <a:ext cx="5162550" cy="34417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7257" y="2413583"/>
            <a:ext cx="5140746" cy="3427164"/>
          </a:xfrm>
        </p:spPr>
      </p:pic>
    </p:spTree>
    <p:extLst>
      <p:ext uri="{BB962C8B-B14F-4D97-AF65-F5344CB8AC3E}">
        <p14:creationId xmlns:p14="http://schemas.microsoft.com/office/powerpoint/2010/main" val="3030099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908720"/>
            <a:ext cx="4536504" cy="2880320"/>
          </a:xfrm>
        </p:spPr>
        <p:txBody>
          <a:bodyPr/>
          <a:lstStyle/>
          <a:p>
            <a:r>
              <a:rPr lang="ru-RU" sz="2000" dirty="0" smtClean="0"/>
              <a:t> </a:t>
            </a:r>
            <a:r>
              <a:rPr lang="ru-RU" sz="3600" dirty="0" smtClean="0"/>
              <a:t>Комплекс </a:t>
            </a:r>
            <a:r>
              <a:rPr lang="ru-RU" sz="3600" dirty="0" err="1" smtClean="0"/>
              <a:t>коригуючих</a:t>
            </a:r>
            <a:r>
              <a:rPr lang="ru-RU" sz="3600" dirty="0" smtClean="0"/>
              <a:t> </a:t>
            </a:r>
            <a:r>
              <a:rPr lang="ru-RU" sz="3600" dirty="0" err="1" smtClean="0"/>
              <a:t>вправ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3922216" cy="522962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29000"/>
            <a:ext cx="4762694" cy="3175129"/>
          </a:xfrm>
        </p:spPr>
      </p:pic>
    </p:spTree>
    <p:extLst>
      <p:ext uri="{BB962C8B-B14F-4D97-AF65-F5344CB8AC3E}">
        <p14:creationId xmlns:p14="http://schemas.microsoft.com/office/powerpoint/2010/main" val="229457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err="1" smtClean="0"/>
              <a:t>Тренування</a:t>
            </a:r>
            <a:r>
              <a:rPr lang="ru-RU" sz="3600" dirty="0" smtClean="0"/>
              <a:t> на </a:t>
            </a:r>
            <a:r>
              <a:rPr lang="ru-RU" sz="3600" dirty="0" err="1" smtClean="0"/>
              <a:t>розслаблення</a:t>
            </a:r>
            <a:r>
              <a:rPr lang="ru-RU" sz="3600" dirty="0" smtClean="0"/>
              <a:t>, для </a:t>
            </a:r>
            <a:r>
              <a:rPr lang="ru-RU" sz="3600" dirty="0" err="1" smtClean="0"/>
              <a:t>усунення</a:t>
            </a:r>
            <a:r>
              <a:rPr lang="ru-RU" sz="3600" dirty="0" smtClean="0"/>
              <a:t> </a:t>
            </a:r>
            <a:r>
              <a:rPr lang="ru-RU" sz="3600" dirty="0" err="1" smtClean="0"/>
              <a:t>спазмів</a:t>
            </a:r>
            <a:r>
              <a:rPr lang="ru-RU" sz="3600" dirty="0" smtClean="0"/>
              <a:t>, </a:t>
            </a:r>
            <a:r>
              <a:rPr lang="ru-RU" sz="3600" dirty="0" err="1" smtClean="0"/>
              <a:t>напруженості</a:t>
            </a:r>
            <a:r>
              <a:rPr lang="ru-RU" sz="3600" dirty="0"/>
              <a:t>.</a:t>
            </a:r>
            <a:endParaRPr lang="uk-UA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7545028" cy="5030019"/>
          </a:xfrm>
        </p:spPr>
      </p:pic>
    </p:spTree>
    <p:extLst>
      <p:ext uri="{BB962C8B-B14F-4D97-AF65-F5344CB8AC3E}">
        <p14:creationId xmlns:p14="http://schemas.microsoft.com/office/powerpoint/2010/main" val="512944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628800"/>
          </a:xfrm>
        </p:spPr>
        <p:txBody>
          <a:bodyPr>
            <a:noAutofit/>
          </a:bodyPr>
          <a:lstStyle/>
          <a:p>
            <a:r>
              <a:rPr lang="uk-UA" sz="2000" i="1" dirty="0"/>
              <a:t>Сенсорна кімната — це середовище, що сприяє розвитку всіх органів чуття людини. Це маленький рай, де все звучить, дзюрчить, міниться, вабить, ненав’язливо змушує забути про страхи, заспокоює, а якщо потрібно — спонукає до діяльності.</a:t>
            </a:r>
            <a:endParaRPr lang="uk-UA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6768752" cy="5076564"/>
          </a:xfrm>
        </p:spPr>
      </p:pic>
    </p:spTree>
    <p:extLst>
      <p:ext uri="{BB962C8B-B14F-4D97-AF65-F5344CB8AC3E}">
        <p14:creationId xmlns:p14="http://schemas.microsoft.com/office/powerpoint/2010/main" val="3862510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4392488" cy="2722314"/>
          </a:xfrm>
        </p:spPr>
        <p:txBody>
          <a:bodyPr>
            <a:noAutofit/>
          </a:bodyPr>
          <a:lstStyle/>
          <a:p>
            <a:r>
              <a:rPr lang="ru-RU" sz="3200" dirty="0" err="1">
                <a:latin typeface="+mn-lt"/>
              </a:rPr>
              <a:t>Заняття</a:t>
            </a:r>
            <a:r>
              <a:rPr lang="ru-RU" sz="3200" dirty="0">
                <a:latin typeface="+mn-lt"/>
              </a:rPr>
              <a:t> в </a:t>
            </a:r>
            <a:r>
              <a:rPr lang="ru-RU" sz="3200" dirty="0" err="1">
                <a:latin typeface="+mn-lt"/>
              </a:rPr>
              <a:t>сенсорній</a:t>
            </a:r>
            <a:r>
              <a:rPr lang="ru-RU" sz="3200" dirty="0">
                <a:latin typeface="+mn-lt"/>
              </a:rPr>
              <a:t> </a:t>
            </a:r>
            <a:r>
              <a:rPr lang="ru-RU" sz="3200" dirty="0" err="1">
                <a:latin typeface="+mn-lt"/>
              </a:rPr>
              <a:t>кімнаті</a:t>
            </a:r>
            <a:r>
              <a:rPr lang="ru-RU" sz="3200" dirty="0">
                <a:latin typeface="+mn-lt"/>
              </a:rPr>
              <a:t> </a:t>
            </a:r>
            <a:r>
              <a:rPr lang="ru-RU" sz="3200" dirty="0" err="1">
                <a:latin typeface="+mn-lt"/>
              </a:rPr>
              <a:t>спрямовані</a:t>
            </a:r>
            <a:r>
              <a:rPr lang="ru-RU" sz="3200" dirty="0">
                <a:latin typeface="+mn-lt"/>
              </a:rPr>
              <a:t> на </a:t>
            </a:r>
            <a:r>
              <a:rPr lang="ru-RU" sz="3200" dirty="0" err="1">
                <a:latin typeface="+mn-lt"/>
              </a:rPr>
              <a:t>вирішення</a:t>
            </a:r>
            <a:r>
              <a:rPr lang="ru-RU" sz="3200" dirty="0">
                <a:latin typeface="+mn-lt"/>
              </a:rPr>
              <a:t> </a:t>
            </a:r>
            <a:r>
              <a:rPr lang="ru-RU" sz="3200" dirty="0" err="1">
                <a:latin typeface="+mn-lt"/>
              </a:rPr>
              <a:t>трьох</a:t>
            </a:r>
            <a:r>
              <a:rPr lang="ru-RU" sz="3200" dirty="0">
                <a:latin typeface="+mn-lt"/>
              </a:rPr>
              <a:t> </a:t>
            </a:r>
            <a:r>
              <a:rPr lang="ru-RU" sz="3200" dirty="0" err="1">
                <a:latin typeface="+mn-lt"/>
              </a:rPr>
              <a:t>основних</a:t>
            </a:r>
            <a:r>
              <a:rPr lang="ru-RU" sz="3200" dirty="0">
                <a:latin typeface="+mn-lt"/>
              </a:rPr>
              <a:t> </a:t>
            </a:r>
            <a:r>
              <a:rPr lang="ru-RU" sz="3200" dirty="0" err="1">
                <a:latin typeface="+mn-lt"/>
              </a:rPr>
              <a:t>завдань</a:t>
            </a:r>
            <a:r>
              <a:rPr lang="ru-RU" sz="3200" dirty="0">
                <a:latin typeface="+mn-lt"/>
              </a:rPr>
              <a:t>: </a:t>
            </a:r>
            <a:r>
              <a:rPr lang="ru-RU" sz="3200" dirty="0" err="1">
                <a:latin typeface="+mn-lt"/>
              </a:rPr>
              <a:t>релаксацію</a:t>
            </a:r>
            <a:r>
              <a:rPr lang="ru-RU" sz="3200" dirty="0">
                <a:latin typeface="+mn-lt"/>
              </a:rPr>
              <a:t>, </a:t>
            </a:r>
            <a:r>
              <a:rPr lang="ru-RU" sz="3200" dirty="0" err="1">
                <a:latin typeface="+mn-lt"/>
              </a:rPr>
              <a:t>активізацію</a:t>
            </a:r>
            <a:r>
              <a:rPr lang="ru-RU" sz="3200" dirty="0">
                <a:latin typeface="+mn-lt"/>
              </a:rPr>
              <a:t> та </a:t>
            </a:r>
            <a:r>
              <a:rPr lang="ru-RU" sz="3200" dirty="0" err="1">
                <a:latin typeface="+mn-lt"/>
              </a:rPr>
              <a:t>розвиток</a:t>
            </a:r>
            <a:r>
              <a:rPr lang="ru-RU" sz="3200" dirty="0">
                <a:latin typeface="+mn-lt"/>
              </a:rPr>
              <a:t>.</a:t>
            </a:r>
            <a:endParaRPr lang="uk-UA" sz="3200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12976"/>
            <a:ext cx="4614664" cy="346099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92696"/>
            <a:ext cx="4174798" cy="5562919"/>
          </a:xfrm>
        </p:spPr>
      </p:pic>
    </p:spTree>
    <p:extLst>
      <p:ext uri="{BB962C8B-B14F-4D97-AF65-F5344CB8AC3E}">
        <p14:creationId xmlns:p14="http://schemas.microsoft.com/office/powerpoint/2010/main" val="2887202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858218"/>
          </a:xfrm>
        </p:spPr>
        <p:txBody>
          <a:bodyPr>
            <a:normAutofit fontScale="90000"/>
          </a:bodyPr>
          <a:lstStyle/>
          <a:p>
            <a:r>
              <a:rPr lang="uk-UA" sz="2700" dirty="0"/>
              <a:t>З</a:t>
            </a:r>
            <a:r>
              <a:rPr lang="uk-UA" sz="2700" dirty="0" smtClean="0"/>
              <a:t>аняття </a:t>
            </a:r>
            <a:r>
              <a:rPr lang="uk-UA" sz="2700" dirty="0"/>
              <a:t>в сенсорній кімнаті «Веселі кольори</a:t>
            </a:r>
            <a:r>
              <a:rPr lang="uk-UA" sz="2700" dirty="0" smtClean="0"/>
              <a:t>»</a:t>
            </a:r>
            <a:br>
              <a:rPr lang="uk-UA" sz="2700" dirty="0" smtClean="0"/>
            </a:br>
            <a:r>
              <a:rPr lang="uk-UA" sz="2700" dirty="0" smtClean="0"/>
              <a:t>(</a:t>
            </a:r>
            <a:r>
              <a:rPr lang="uk-UA" sz="2700" dirty="0"/>
              <a:t>розвиток  сприйняття кольору, увагу, уяву, </a:t>
            </a:r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 smtClean="0"/>
              <a:t>пізнавальної сфери)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786960" cy="5191307"/>
          </a:xfrm>
        </p:spPr>
      </p:pic>
    </p:spTree>
    <p:extLst>
      <p:ext uri="{BB962C8B-B14F-4D97-AF65-F5344CB8AC3E}">
        <p14:creationId xmlns:p14="http://schemas.microsoft.com/office/powerpoint/2010/main" val="3172723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60648"/>
            <a:ext cx="3995936" cy="6597352"/>
          </a:xfrm>
        </p:spPr>
        <p:txBody>
          <a:bodyPr>
            <a:noAutofit/>
          </a:bodyPr>
          <a:lstStyle/>
          <a:p>
            <a:pPr algn="l"/>
            <a: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Я - особлива дитина,</a:t>
            </a:r>
            <a:b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Я - ангел з одним крилом,</a:t>
            </a:r>
            <a:b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Боже творіння, людина,</a:t>
            </a:r>
            <a:b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Що бореться в світі зі злом.</a:t>
            </a:r>
            <a:b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 моєму серці багато</a:t>
            </a:r>
            <a:b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Віри, надії, тепла...</a:t>
            </a:r>
            <a:b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І лине мрія крилато,</a:t>
            </a:r>
            <a:b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І прагне любові душа…</a:t>
            </a:r>
            <a:b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Для того, щоб нам злетіти,</a:t>
            </a:r>
            <a:b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Знайти себе в цьому житті.</a:t>
            </a:r>
            <a:b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Ми маємо вчитись радіти,</a:t>
            </a:r>
            <a:b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Обнятися маємо всі!</a:t>
            </a:r>
            <a:endParaRPr lang="uk-UA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896544" cy="6528726"/>
          </a:xfrm>
        </p:spPr>
      </p:pic>
    </p:spTree>
    <p:extLst>
      <p:ext uri="{BB962C8B-B14F-4D97-AF65-F5344CB8AC3E}">
        <p14:creationId xmlns:p14="http://schemas.microsoft.com/office/powerpoint/2010/main" val="4904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6170"/>
          </a:xfrm>
        </p:spPr>
        <p:txBody>
          <a:bodyPr>
            <a:noAutofit/>
          </a:bodyPr>
          <a:lstStyle/>
          <a:p>
            <a:r>
              <a:rPr lang="uk-UA" sz="2000" dirty="0">
                <a:latin typeface="+mn-lt"/>
              </a:rPr>
              <a:t>Пісок "заземлює" негативну психічну енергію, відбувається гармонізація психоемоційного стану дитину. Заняття та ігри піднімають настрій у дітей, викликають емоції радості, спонукають до діяльності. </a:t>
            </a:r>
            <a:r>
              <a:rPr lang="uk-UA" sz="2000" dirty="0" smtClean="0">
                <a:latin typeface="+mn-lt"/>
              </a:rPr>
              <a:t/>
            </a:r>
            <a:br>
              <a:rPr lang="uk-UA" sz="2000" dirty="0" smtClean="0">
                <a:latin typeface="+mn-lt"/>
              </a:rPr>
            </a:br>
            <a:r>
              <a:rPr lang="uk-UA" sz="2000" dirty="0" smtClean="0">
                <a:latin typeface="+mn-lt"/>
              </a:rPr>
              <a:t>Діти </a:t>
            </a:r>
            <a:r>
              <a:rPr lang="uk-UA" sz="2000" dirty="0">
                <a:latin typeface="+mn-lt"/>
              </a:rPr>
              <a:t>стають більш впевненими й здатними долати життєві труднощі</a:t>
            </a:r>
            <a:r>
              <a:rPr lang="uk-UA" sz="2000" dirty="0" smtClean="0">
                <a:latin typeface="+mn-lt"/>
              </a:rPr>
              <a:t>.</a:t>
            </a:r>
            <a:endParaRPr lang="uk-UA" sz="20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7560840" cy="5040560"/>
          </a:xfrm>
        </p:spPr>
      </p:pic>
    </p:spTree>
    <p:extLst>
      <p:ext uri="{BB962C8B-B14F-4D97-AF65-F5344CB8AC3E}">
        <p14:creationId xmlns:p14="http://schemas.microsoft.com/office/powerpoint/2010/main" val="1021376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3898776" cy="365841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Monotype Corsiva" panose="03010101010201010101" pitchFamily="66" charset="0"/>
              </a:rPr>
              <a:t>Ми не такі, як всі, ми трохи інші, </a:t>
            </a:r>
            <a:br>
              <a:rPr lang="uk-UA" dirty="0" smtClean="0">
                <a:latin typeface="Monotype Corsiva" panose="03010101010201010101" pitchFamily="66" charset="0"/>
              </a:rPr>
            </a:br>
            <a:r>
              <a:rPr lang="uk-UA" dirty="0" smtClean="0">
                <a:latin typeface="Monotype Corsiva" panose="03010101010201010101" pitchFamily="66" charset="0"/>
              </a:rPr>
              <a:t> Коли нам важко, тихо пишемо вірші </a:t>
            </a:r>
            <a:br>
              <a:rPr lang="uk-UA" dirty="0" smtClean="0">
                <a:latin typeface="Monotype Corsiva" panose="03010101010201010101" pitchFamily="66" charset="0"/>
              </a:rPr>
            </a:br>
            <a:r>
              <a:rPr lang="uk-UA" dirty="0" smtClean="0">
                <a:latin typeface="Monotype Corsiva" panose="03010101010201010101" pitchFamily="66" charset="0"/>
              </a:rPr>
              <a:t>І просимо: не треба нас жаліти, </a:t>
            </a:r>
            <a:br>
              <a:rPr lang="uk-UA" dirty="0" smtClean="0">
                <a:latin typeface="Monotype Corsiva" panose="03010101010201010101" pitchFamily="66" charset="0"/>
              </a:rPr>
            </a:br>
            <a:r>
              <a:rPr lang="uk-UA" dirty="0" smtClean="0">
                <a:latin typeface="Monotype Corsiva" panose="03010101010201010101" pitchFamily="66" charset="0"/>
              </a:rPr>
              <a:t>А тільки серцем варто зрозуміти.</a:t>
            </a:r>
            <a:r>
              <a:rPr lang="uk-UA" sz="3200" dirty="0" smtClean="0">
                <a:latin typeface="Monotype Corsiva" panose="03010101010201010101" pitchFamily="66" charset="0"/>
              </a:rPr>
              <a:t/>
            </a:r>
            <a:br>
              <a:rPr lang="uk-UA" sz="3200" dirty="0" smtClean="0">
                <a:latin typeface="Monotype Corsiva" panose="03010101010201010101" pitchFamily="66" charset="0"/>
              </a:rPr>
            </a:b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320750" cy="5757399"/>
          </a:xfrm>
        </p:spPr>
      </p:pic>
    </p:spTree>
    <p:extLst>
      <p:ext uri="{BB962C8B-B14F-4D97-AF65-F5344CB8AC3E}">
        <p14:creationId xmlns:p14="http://schemas.microsoft.com/office/powerpoint/2010/main" val="29734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644008" cy="6583362"/>
          </a:xfrm>
        </p:spPr>
        <p:txBody>
          <a:bodyPr>
            <a:normAutofit/>
          </a:bodyPr>
          <a:lstStyle/>
          <a:p>
            <a:r>
              <a:rPr lang="uk-UA" sz="3600" dirty="0" err="1" smtClean="0">
                <a:latin typeface="Monotype Corsiva" panose="03010101010201010101" pitchFamily="66" charset="0"/>
              </a:rPr>
              <a:t>Повірте</a:t>
            </a:r>
            <a:r>
              <a:rPr lang="uk-UA" sz="3600" dirty="0" smtClean="0">
                <a:latin typeface="Monotype Corsiva" panose="03010101010201010101" pitchFamily="66" charset="0"/>
              </a:rPr>
              <a:t> в нас, </a:t>
            </a:r>
            <a:r>
              <a:rPr lang="uk-UA" sz="3600" dirty="0" err="1" smtClean="0">
                <a:latin typeface="Monotype Corsiva" panose="03010101010201010101" pitchFamily="66" charset="0"/>
              </a:rPr>
              <a:t>повірте</a:t>
            </a:r>
            <a:r>
              <a:rPr lang="uk-UA" sz="3600" dirty="0" smtClean="0">
                <a:latin typeface="Monotype Corsiva" panose="03010101010201010101" pitchFamily="66" charset="0"/>
              </a:rPr>
              <a:t> в наші сили, </a:t>
            </a:r>
            <a:br>
              <a:rPr lang="uk-UA" sz="3600" dirty="0" smtClean="0">
                <a:latin typeface="Monotype Corsiva" panose="03010101010201010101" pitchFamily="66" charset="0"/>
              </a:rPr>
            </a:br>
            <a:r>
              <a:rPr lang="uk-UA" sz="3600" dirty="0" smtClean="0">
                <a:latin typeface="Monotype Corsiva" panose="03010101010201010101" pitchFamily="66" charset="0"/>
              </a:rPr>
              <a:t>Щоб в себе ми повірити зуміли, </a:t>
            </a:r>
            <a:br>
              <a:rPr lang="uk-UA" sz="3600" dirty="0" smtClean="0">
                <a:latin typeface="Monotype Corsiva" panose="03010101010201010101" pitchFamily="66" charset="0"/>
              </a:rPr>
            </a:br>
            <a:r>
              <a:rPr lang="uk-UA" sz="3600" dirty="0" smtClean="0">
                <a:latin typeface="Monotype Corsiva" panose="03010101010201010101" pitchFamily="66" charset="0"/>
              </a:rPr>
              <a:t>Щоб ожила в серцях у нас надія, </a:t>
            </a:r>
            <a:br>
              <a:rPr lang="uk-UA" sz="3600" dirty="0" smtClean="0">
                <a:latin typeface="Monotype Corsiva" panose="03010101010201010101" pitchFamily="66" charset="0"/>
              </a:rPr>
            </a:br>
            <a:r>
              <a:rPr lang="uk-UA" sz="3600" dirty="0" smtClean="0">
                <a:latin typeface="Monotype Corsiva" panose="03010101010201010101" pitchFamily="66" charset="0"/>
              </a:rPr>
              <a:t>Щоб у душі не гаснув вогник мрії.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4377222" cy="5832648"/>
          </a:xfrm>
        </p:spPr>
      </p:pic>
    </p:spTree>
    <p:extLst>
      <p:ext uri="{BB962C8B-B14F-4D97-AF65-F5344CB8AC3E}">
        <p14:creationId xmlns:p14="http://schemas.microsoft.com/office/powerpoint/2010/main" val="3716906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3501008"/>
            <a:ext cx="6196680" cy="3347900"/>
          </a:xfrm>
        </p:spPr>
        <p:txBody>
          <a:bodyPr>
            <a:noAutofit/>
          </a:bodyPr>
          <a:lstStyle/>
          <a:p>
            <a:r>
              <a:rPr lang="uk-UA" sz="3600" dirty="0" smtClean="0">
                <a:latin typeface="Monotype Corsiva" panose="03010101010201010101" pitchFamily="66" charset="0"/>
              </a:rPr>
              <a:t>Якщо є віра, то усе ми зможем,</a:t>
            </a:r>
            <a:br>
              <a:rPr lang="uk-UA" sz="3600" dirty="0" smtClean="0">
                <a:latin typeface="Monotype Corsiva" panose="03010101010201010101" pitchFamily="66" charset="0"/>
              </a:rPr>
            </a:br>
            <a:r>
              <a:rPr lang="uk-UA" sz="3600" dirty="0" smtClean="0">
                <a:latin typeface="Monotype Corsiva" panose="03010101010201010101" pitchFamily="66" charset="0"/>
              </a:rPr>
              <a:t>Важкі години спільно переможем, </a:t>
            </a:r>
            <a:br>
              <a:rPr lang="uk-UA" sz="3600" dirty="0" smtClean="0">
                <a:latin typeface="Monotype Corsiva" panose="03010101010201010101" pitchFamily="66" charset="0"/>
              </a:rPr>
            </a:br>
            <a:r>
              <a:rPr lang="uk-UA" sz="3600" dirty="0" smtClean="0">
                <a:latin typeface="Monotype Corsiva" panose="03010101010201010101" pitchFamily="66" charset="0"/>
              </a:rPr>
              <a:t>Ніщо не здатне на заваді стати, </a:t>
            </a:r>
            <a:br>
              <a:rPr lang="uk-UA" sz="3600" dirty="0" smtClean="0">
                <a:latin typeface="Monotype Corsiva" panose="03010101010201010101" pitchFamily="66" charset="0"/>
              </a:rPr>
            </a:br>
            <a:r>
              <a:rPr lang="uk-UA" sz="3600" dirty="0" smtClean="0">
                <a:latin typeface="Monotype Corsiva" panose="03010101010201010101" pitchFamily="66" charset="0"/>
              </a:rPr>
              <a:t>Бо труднощі ми будемо долати.</a:t>
            </a:r>
            <a:endParaRPr lang="uk-UA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" y="188640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6440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499992" cy="6682754"/>
          </a:xfrm>
        </p:spPr>
        <p:txBody>
          <a:bodyPr>
            <a:normAutofit/>
          </a:bodyPr>
          <a:lstStyle/>
          <a:p>
            <a:r>
              <a:rPr lang="uk-UA" sz="3600" dirty="0" err="1" smtClean="0">
                <a:latin typeface="Monotype Corsiva" panose="03010101010201010101" pitchFamily="66" charset="0"/>
              </a:rPr>
              <a:t>Повірте</a:t>
            </a:r>
            <a:r>
              <a:rPr lang="uk-UA" sz="3600" dirty="0" smtClean="0">
                <a:latin typeface="Monotype Corsiva" panose="03010101010201010101" pitchFamily="66" charset="0"/>
              </a:rPr>
              <a:t>, друзі, в наші творчі сили. </a:t>
            </a:r>
            <a:br>
              <a:rPr lang="uk-UA" sz="3600" dirty="0" smtClean="0">
                <a:latin typeface="Monotype Corsiva" panose="03010101010201010101" pitchFamily="66" charset="0"/>
              </a:rPr>
            </a:br>
            <a:r>
              <a:rPr lang="uk-UA" sz="3600" dirty="0" smtClean="0">
                <a:latin typeface="Monotype Corsiva" panose="03010101010201010101" pitchFamily="66" charset="0"/>
              </a:rPr>
              <a:t>Щоб ми піднятись над світи зуміли, </a:t>
            </a:r>
            <a:br>
              <a:rPr lang="uk-UA" sz="3600" dirty="0" smtClean="0">
                <a:latin typeface="Monotype Corsiva" panose="03010101010201010101" pitchFamily="66" charset="0"/>
              </a:rPr>
            </a:br>
            <a:r>
              <a:rPr lang="uk-UA" sz="3600" dirty="0" smtClean="0">
                <a:latin typeface="Monotype Corsiva" panose="03010101010201010101" pitchFamily="66" charset="0"/>
              </a:rPr>
              <a:t>Щоб птахами змогли ми полетіти, </a:t>
            </a:r>
            <a:br>
              <a:rPr lang="uk-UA" sz="3600" dirty="0" smtClean="0">
                <a:latin typeface="Monotype Corsiva" panose="03010101010201010101" pitchFamily="66" charset="0"/>
              </a:rPr>
            </a:br>
            <a:r>
              <a:rPr lang="uk-UA" sz="3600" dirty="0" smtClean="0">
                <a:latin typeface="Monotype Corsiva" panose="03010101010201010101" pitchFamily="66" charset="0"/>
              </a:rPr>
              <a:t>Щоб в наших душах променіли квіти.</a:t>
            </a:r>
            <a:r>
              <a:rPr lang="uk-UA" sz="3600" dirty="0" smtClean="0"/>
              <a:t/>
            </a:r>
            <a:br>
              <a:rPr lang="uk-UA" sz="3600" dirty="0" smtClean="0"/>
            </a:br>
            <a:endParaRPr lang="uk-UA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672"/>
            <a:ext cx="4355976" cy="5804338"/>
          </a:xfrm>
        </p:spPr>
      </p:pic>
    </p:spTree>
    <p:extLst>
      <p:ext uri="{BB962C8B-B14F-4D97-AF65-F5344CB8AC3E}">
        <p14:creationId xmlns:p14="http://schemas.microsoft.com/office/powerpoint/2010/main" val="1929465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i="1" dirty="0" smtClean="0"/>
              <a:t>Корекційні ігри </a:t>
            </a:r>
            <a:endParaRPr lang="uk-UA" sz="48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786960" cy="5191307"/>
          </a:xfrm>
        </p:spPr>
      </p:pic>
    </p:spTree>
    <p:extLst>
      <p:ext uri="{BB962C8B-B14F-4D97-AF65-F5344CB8AC3E}">
        <p14:creationId xmlns:p14="http://schemas.microsoft.com/office/powerpoint/2010/main" val="1783935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282154"/>
          </a:xfrm>
        </p:spPr>
        <p:txBody>
          <a:bodyPr>
            <a:noAutofit/>
          </a:bodyPr>
          <a:lstStyle/>
          <a:p>
            <a:r>
              <a:rPr lang="uk-UA" sz="2400" dirty="0"/>
              <a:t>«Більше ніж ферма» ігри з шнурівкою та прищіпками</a:t>
            </a:r>
            <a:br>
              <a:rPr lang="uk-UA" sz="2400" dirty="0"/>
            </a:br>
            <a:r>
              <a:rPr lang="uk-UA" sz="2400" dirty="0"/>
              <a:t>(розвиває дрібну моторику рук, координацію рухів, </a:t>
            </a:r>
            <a:br>
              <a:rPr lang="uk-UA" sz="2400" dirty="0"/>
            </a:br>
            <a:r>
              <a:rPr lang="uk-UA" sz="2400" dirty="0"/>
              <a:t>мовлення, уяву, </a:t>
            </a:r>
            <a:r>
              <a:rPr lang="uk-UA" sz="2400" dirty="0" smtClean="0"/>
              <a:t>пам’ять </a:t>
            </a:r>
            <a:r>
              <a:rPr lang="uk-UA" sz="2400" dirty="0"/>
              <a:t>, мислення)</a:t>
            </a:r>
            <a:br>
              <a:rPr lang="uk-UA" sz="2400" dirty="0"/>
            </a:br>
            <a:endParaRPr lang="uk-UA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3923277" cy="522776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3923278" cy="5227768"/>
          </a:xfrm>
        </p:spPr>
      </p:pic>
    </p:spTree>
    <p:extLst>
      <p:ext uri="{BB962C8B-B14F-4D97-AF65-F5344CB8AC3E}">
        <p14:creationId xmlns:p14="http://schemas.microsoft.com/office/powerpoint/2010/main" val="1560287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Вся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радість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життя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усмішці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дитини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!</a:t>
            </a:r>
            <a:endParaRPr lang="uk-UA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711751" cy="5141168"/>
          </a:xfrm>
        </p:spPr>
      </p:pic>
    </p:spTree>
    <p:extLst>
      <p:ext uri="{BB962C8B-B14F-4D97-AF65-F5344CB8AC3E}">
        <p14:creationId xmlns:p14="http://schemas.microsoft.com/office/powerpoint/2010/main" val="4052463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err="1" smtClean="0"/>
              <a:t>Рухливі</a:t>
            </a:r>
            <a:r>
              <a:rPr lang="ru-RU" sz="3600" i="1" dirty="0" smtClean="0"/>
              <a:t> </a:t>
            </a:r>
            <a:r>
              <a:rPr lang="ru-RU" sz="3600" i="1" dirty="0" err="1" smtClean="0"/>
              <a:t>ігри</a:t>
            </a:r>
            <a:r>
              <a:rPr lang="ru-RU" sz="3600" i="1" dirty="0" smtClean="0"/>
              <a:t> </a:t>
            </a:r>
            <a:endParaRPr lang="uk-UA" sz="36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905741" cy="5179306"/>
          </a:xfrm>
        </p:spPr>
      </p:pic>
    </p:spTree>
    <p:extLst>
      <p:ext uri="{BB962C8B-B14F-4D97-AF65-F5344CB8AC3E}">
        <p14:creationId xmlns:p14="http://schemas.microsoft.com/office/powerpoint/2010/main" val="2882001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i="1" dirty="0" smtClean="0"/>
              <a:t>Розвиток дрібної моторики рук та пізнавальної сфери дитини</a:t>
            </a:r>
            <a:endParaRPr lang="uk-UA" sz="36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793798" cy="50552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3804248" cy="5069160"/>
          </a:xfrm>
        </p:spPr>
      </p:pic>
    </p:spTree>
    <p:extLst>
      <p:ext uri="{BB962C8B-B14F-4D97-AF65-F5344CB8AC3E}">
        <p14:creationId xmlns:p14="http://schemas.microsoft.com/office/powerpoint/2010/main" val="319356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3096344"/>
          </a:xfrm>
        </p:spPr>
        <p:txBody>
          <a:bodyPr>
            <a:noAutofit/>
          </a:bodyPr>
          <a:lstStyle/>
          <a:p>
            <a:r>
              <a:rPr lang="uk-UA" sz="2000" dirty="0" smtClean="0"/>
              <a:t>Кожному з нас хочеться жити повним життям, спілкуватися один з одним і пізнавати нове, і в кожного з нас є свої особливості. Діти з обмеженими можливостями - така ж особистість, як і будь-хто з вас. Вони майже нічим не відрізняються, тільки носять окуляри з товстими лінзами, слуховий апарат, використовують допоміжну техніку для пересування, спеціальні книги для читання, приймають певні медичні препарати, бачать навколишній світ набагато глибше або ж створюють свій внутрішній.</a:t>
            </a:r>
            <a:endParaRPr lang="uk-UA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368370"/>
            <a:ext cx="5952661" cy="4464496"/>
          </a:xfrm>
        </p:spPr>
      </p:pic>
    </p:spTree>
    <p:extLst>
      <p:ext uri="{BB962C8B-B14F-4D97-AF65-F5344CB8AC3E}">
        <p14:creationId xmlns:p14="http://schemas.microsoft.com/office/powerpoint/2010/main" val="298207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Найкращий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спосіб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зробити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дитину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хорошою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 - </a:t>
            </a:r>
            <a:r>
              <a:rPr lang="ru-RU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це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зробити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її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щасливою</a:t>
            </a:r>
            <a:endParaRPr lang="uk-UA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010400" cy="5257800"/>
          </a:xfrm>
        </p:spPr>
      </p:pic>
    </p:spTree>
    <p:extLst>
      <p:ext uri="{BB962C8B-B14F-4D97-AF65-F5344CB8AC3E}">
        <p14:creationId xmlns:p14="http://schemas.microsoft.com/office/powerpoint/2010/main" val="347276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latin typeface="Monotype Corsiva" panose="03010101010201010101" pitchFamily="66" charset="0"/>
              </a:rPr>
              <a:t>Діти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обіймаються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щиро</a:t>
            </a:r>
            <a:r>
              <a:rPr lang="ru-RU" dirty="0">
                <a:latin typeface="Monotype Corsiva" panose="03010101010201010101" pitchFamily="66" charset="0"/>
              </a:rPr>
              <a:t> і </a:t>
            </a:r>
            <a:r>
              <a:rPr lang="ru-RU" dirty="0" err="1">
                <a:latin typeface="Monotype Corsiva" panose="03010101010201010101" pitchFamily="66" charset="0"/>
              </a:rPr>
              <a:t>міцно</a:t>
            </a:r>
            <a:r>
              <a:rPr lang="ru-RU" dirty="0">
                <a:latin typeface="Monotype Corsiva" panose="03010101010201010101" pitchFamily="66" charset="0"/>
              </a:rPr>
              <a:t>, </a:t>
            </a:r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а </a:t>
            </a:r>
            <a:r>
              <a:rPr lang="ru-RU" dirty="0">
                <a:latin typeface="Monotype Corsiva" panose="03010101010201010101" pitchFamily="66" charset="0"/>
              </a:rPr>
              <a:t>головне </a:t>
            </a:r>
            <a:r>
              <a:rPr lang="ru-RU" dirty="0" smtClean="0">
                <a:latin typeface="Monotype Corsiva" panose="03010101010201010101" pitchFamily="66" charset="0"/>
              </a:rPr>
              <a:t>- </a:t>
            </a:r>
            <a:r>
              <a:rPr lang="ru-RU" dirty="0" err="1" smtClean="0">
                <a:latin typeface="Monotype Corsiva" panose="03010101010201010101" pitchFamily="66" charset="0"/>
              </a:rPr>
              <a:t>люблячи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і просто </a:t>
            </a:r>
            <a:r>
              <a:rPr lang="ru-RU" dirty="0" smtClean="0">
                <a:latin typeface="Monotype Corsiva" panose="03010101010201010101" pitchFamily="66" charset="0"/>
              </a:rPr>
              <a:t>так</a:t>
            </a:r>
            <a:endParaRPr lang="uk-UA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6833732" cy="5125299"/>
          </a:xfrm>
        </p:spPr>
      </p:pic>
    </p:spTree>
    <p:extLst>
      <p:ext uri="{BB962C8B-B14F-4D97-AF65-F5344CB8AC3E}">
        <p14:creationId xmlns:p14="http://schemas.microsoft.com/office/powerpoint/2010/main" val="1189968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«Не </a:t>
            </a:r>
            <a:r>
              <a:rPr lang="ru-RU" sz="3200" dirty="0" err="1">
                <a:latin typeface="Monotype Corsiva" panose="03010101010201010101" pitchFamily="66" charset="0"/>
              </a:rPr>
              <a:t>чекайте</a:t>
            </a:r>
            <a:r>
              <a:rPr lang="ru-RU" sz="3200" dirty="0">
                <a:latin typeface="Monotype Corsiva" panose="03010101010201010101" pitchFamily="66" charset="0"/>
              </a:rPr>
              <a:t>, </a:t>
            </a:r>
            <a:r>
              <a:rPr lang="ru-RU" sz="3200" dirty="0" err="1">
                <a:latin typeface="Monotype Corsiva" panose="03010101010201010101" pitchFamily="66" charset="0"/>
              </a:rPr>
              <a:t>що</a:t>
            </a:r>
            <a:r>
              <a:rPr lang="ru-RU" sz="3200" dirty="0">
                <a:latin typeface="Monotype Corsiva" panose="03010101010201010101" pitchFamily="66" charset="0"/>
              </a:rPr>
              <a:t> ваша </a:t>
            </a:r>
            <a:r>
              <a:rPr lang="ru-RU" sz="3200" dirty="0" err="1">
                <a:latin typeface="Monotype Corsiva" panose="03010101010201010101" pitchFamily="66" charset="0"/>
              </a:rPr>
              <a:t>дитина</a:t>
            </a:r>
            <a:r>
              <a:rPr lang="ru-RU" sz="3200" dirty="0">
                <a:latin typeface="Monotype Corsiva" panose="03010101010201010101" pitchFamily="66" charset="0"/>
              </a:rPr>
              <a:t> буде такою, </a:t>
            </a:r>
            <a:r>
              <a:rPr lang="ru-RU" sz="3200" dirty="0" smtClean="0"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latin typeface="Monotype Corsiva" panose="03010101010201010101" pitchFamily="66" charset="0"/>
              </a:rPr>
            </a:br>
            <a:r>
              <a:rPr lang="ru-RU" sz="3200" dirty="0" smtClean="0">
                <a:latin typeface="Monotype Corsiva" panose="03010101010201010101" pitchFamily="66" charset="0"/>
              </a:rPr>
              <a:t>як </a:t>
            </a:r>
            <a:r>
              <a:rPr lang="ru-RU" sz="3200" dirty="0" err="1">
                <a:latin typeface="Monotype Corsiva" panose="03010101010201010101" pitchFamily="66" charset="0"/>
              </a:rPr>
              <a:t>ви</a:t>
            </a:r>
            <a:r>
              <a:rPr lang="ru-RU" sz="3200" dirty="0">
                <a:latin typeface="Monotype Corsiva" panose="03010101010201010101" pitchFamily="66" charset="0"/>
              </a:rPr>
              <a:t>, </a:t>
            </a:r>
            <a:r>
              <a:rPr lang="ru-RU" sz="3200" dirty="0" err="1">
                <a:latin typeface="Monotype Corsiva" panose="03010101010201010101" pitchFamily="66" charset="0"/>
              </a:rPr>
              <a:t>або</a:t>
            </a:r>
            <a:r>
              <a:rPr lang="ru-RU" sz="3200" dirty="0">
                <a:latin typeface="Monotype Corsiva" panose="03010101010201010101" pitchFamily="66" charset="0"/>
              </a:rPr>
              <a:t> такою, як </a:t>
            </a:r>
            <a:r>
              <a:rPr lang="ru-RU" sz="3200" dirty="0" err="1">
                <a:latin typeface="Monotype Corsiva" panose="03010101010201010101" pitchFamily="66" charset="0"/>
              </a:rPr>
              <a:t>ви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хочете</a:t>
            </a:r>
            <a:r>
              <a:rPr lang="ru-RU" sz="3200" dirty="0">
                <a:latin typeface="Monotype Corsiva" panose="03010101010201010101" pitchFamily="66" charset="0"/>
              </a:rPr>
              <a:t>. </a:t>
            </a:r>
            <a:r>
              <a:rPr lang="ru-RU" sz="3200" dirty="0" smtClean="0"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latin typeface="Monotype Corsiva" panose="03010101010201010101" pitchFamily="66" charset="0"/>
              </a:rPr>
            </a:br>
            <a:r>
              <a:rPr lang="ru-RU" sz="3200" dirty="0" err="1" smtClean="0">
                <a:latin typeface="Monotype Corsiva" panose="03010101010201010101" pitchFamily="66" charset="0"/>
              </a:rPr>
              <a:t>Допоможіть</a:t>
            </a:r>
            <a:r>
              <a:rPr lang="ru-RU" sz="3200" dirty="0" smtClean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їй</a:t>
            </a:r>
            <a:r>
              <a:rPr lang="ru-RU" sz="3200" dirty="0">
                <a:latin typeface="Monotype Corsiva" panose="03010101010201010101" pitchFamily="66" charset="0"/>
              </a:rPr>
              <a:t> стати не вами, а </a:t>
            </a:r>
            <a:r>
              <a:rPr lang="ru-RU" sz="3200" dirty="0" smtClean="0">
                <a:latin typeface="Monotype Corsiva" panose="03010101010201010101" pitchFamily="66" charset="0"/>
              </a:rPr>
              <a:t>собою»</a:t>
            </a:r>
            <a:endParaRPr lang="uk-UA" sz="32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7560840" cy="5040561"/>
          </a:xfrm>
        </p:spPr>
      </p:pic>
    </p:spTree>
    <p:extLst>
      <p:ext uri="{BB962C8B-B14F-4D97-AF65-F5344CB8AC3E}">
        <p14:creationId xmlns:p14="http://schemas.microsoft.com/office/powerpoint/2010/main" val="2129444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</a:t>
            </a:r>
            <a:r>
              <a:rPr lang="ru-RU" sz="3600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Діти</a:t>
            </a:r>
            <a:r>
              <a:rPr lang="ru-RU" sz="3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повинні</a:t>
            </a:r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жити</a:t>
            </a:r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 у </a:t>
            </a:r>
            <a:r>
              <a:rPr lang="ru-RU" sz="36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світі</a:t>
            </a:r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краси</a:t>
            </a:r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36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гри</a:t>
            </a:r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36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казки</a:t>
            </a:r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36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музики</a:t>
            </a:r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36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малюнка</a:t>
            </a:r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36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фантазії</a:t>
            </a:r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3600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творчості</a:t>
            </a:r>
            <a:r>
              <a:rPr lang="ru-RU" sz="3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»</a:t>
            </a:r>
            <a:endParaRPr lang="uk-UA" sz="3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5899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7865848" cy="5899386"/>
          </a:xfrm>
        </p:spPr>
      </p:pic>
    </p:spTree>
    <p:extLst>
      <p:ext uri="{BB962C8B-B14F-4D97-AF65-F5344CB8AC3E}">
        <p14:creationId xmlns:p14="http://schemas.microsoft.com/office/powerpoint/2010/main" val="58082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320480" cy="32403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84984"/>
            <a:ext cx="4518653" cy="3388990"/>
          </a:xfrm>
        </p:spPr>
      </p:pic>
    </p:spTree>
    <p:extLst>
      <p:ext uri="{BB962C8B-B14F-4D97-AF65-F5344CB8AC3E}">
        <p14:creationId xmlns:p14="http://schemas.microsoft.com/office/powerpoint/2010/main" val="1446891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680853" cy="5760640"/>
          </a:xfrm>
        </p:spPr>
      </p:pic>
    </p:spTree>
    <p:extLst>
      <p:ext uri="{BB962C8B-B14F-4D97-AF65-F5344CB8AC3E}">
        <p14:creationId xmlns:p14="http://schemas.microsoft.com/office/powerpoint/2010/main" val="2518785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80920" cy="6210690"/>
          </a:xfrm>
        </p:spPr>
      </p:pic>
    </p:spTree>
    <p:extLst>
      <p:ext uri="{BB962C8B-B14F-4D97-AF65-F5344CB8AC3E}">
        <p14:creationId xmlns:p14="http://schemas.microsoft.com/office/powerpoint/2010/main" val="1217763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5" y="404664"/>
            <a:ext cx="9036496" cy="6024332"/>
          </a:xfrm>
        </p:spPr>
      </p:pic>
    </p:spTree>
    <p:extLst>
      <p:ext uri="{BB962C8B-B14F-4D97-AF65-F5344CB8AC3E}">
        <p14:creationId xmlns:p14="http://schemas.microsoft.com/office/powerpoint/2010/main" val="23673317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393</Words>
  <Application>Microsoft Office PowerPoint</Application>
  <PresentationFormat>Экран (4:3)</PresentationFormat>
  <Paragraphs>26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«Віддай дитині крихітку себе - за це душа наповниться світлом»</vt:lpstr>
      <vt:lpstr>Я - особлива дитина, Я - ангел з одним крилом, Боже творіння, людина, Що бореться в світі зі злом. В моєму серці багато Віри, надії, тепла... І лине мрія крилато, І прагне любові душа… Для того, щоб нам злетіти, Знайти себе в цьому житті. Ми маємо вчитись радіти, Обнятися маємо всі!</vt:lpstr>
      <vt:lpstr>Кожному з нас хочеться жити повним життям, спілкуватися один з одним і пізнавати нове, і в кожного з нас є свої особливості. Діти з обмеженими можливостями - така ж особистість, як і будь-хто з вас. Вони майже нічим не відрізняються, тільки носять окуляри з товстими лінзами, слуховий апарат, використовують допоміжну техніку для пересування, спеціальні книги для читання, приймають певні медичні препарати, бачать навколишній світ набагато глибше або ж створюють свій внутрішній.</vt:lpstr>
      <vt:lpstr>«Діти повинні жити у світі краси, гри, казки, музики, малюнка, фантазії, творчості»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Основне призначення соляної кімнати – лікування та профілактика захворювань дихальних шляхів, алергій, шкірних захворювань та психоемоційних розладів.</vt:lpstr>
      <vt:lpstr>Терапія в соляній кімнаті проходить в релаксуючому стані, часто супроводжуючись легкою музикою,  для націлювання організму на глибоке, рівномірне дихання.  Також оздоровлення в соляній кімнаті відмінно поєднується з відпочинком в басейні і масажем.</vt:lpstr>
      <vt:lpstr>Індивідуально для кожної дитини ми розробляємо курс реабілітаційного масажу, які ефективно відновлюють організм</vt:lpstr>
      <vt:lpstr>Презентация PowerPoint</vt:lpstr>
      <vt:lpstr>Лікувальна фізична культура (ЛФК) – метод лікування, що полягає в застосуванні фізичних вправ до хворої дитини  з лікувально-профілактичними цілями</vt:lpstr>
      <vt:lpstr> Комплекс коригуючих вправ </vt:lpstr>
      <vt:lpstr>Тренування на розслаблення, для усунення спазмів, напруженості.</vt:lpstr>
      <vt:lpstr>Сенсорна кімната — це середовище, що сприяє розвитку всіх органів чуття людини. Це маленький рай, де все звучить, дзюрчить, міниться, вабить, ненав’язливо змушує забути про страхи, заспокоює, а якщо потрібно — спонукає до діяльності.</vt:lpstr>
      <vt:lpstr>Заняття в сенсорній кімнаті спрямовані на вирішення трьох основних завдань: релаксацію, активізацію та розвиток.</vt:lpstr>
      <vt:lpstr>Заняття в сенсорній кімнаті «Веселі кольори» (розвиток  сприйняття кольору, увагу, уяву,  пізнавальної сфери) </vt:lpstr>
      <vt:lpstr>Пісок "заземлює" негативну психічну енергію, відбувається гармонізація психоемоційного стану дитину. Заняття та ігри піднімають настрій у дітей, викликають емоції радості, спонукають до діяльності.  Діти стають більш впевненими й здатними долати життєві труднощі.</vt:lpstr>
      <vt:lpstr>Ми не такі, як всі, ми трохи інші,   Коли нам важко, тихо пишемо вірші  І просимо: не треба нас жаліти,  А тільки серцем варто зрозуміти. </vt:lpstr>
      <vt:lpstr>Повірте в нас, повірте в наші сили,  Щоб в себе ми повірити зуміли,  Щоб ожила в серцях у нас надія,  Щоб у душі не гаснув вогник мрії.</vt:lpstr>
      <vt:lpstr>Якщо є віра, то усе ми зможем, Важкі години спільно переможем,  Ніщо не здатне на заваді стати,  Бо труднощі ми будемо долати.</vt:lpstr>
      <vt:lpstr>Повірте, друзі, в наші творчі сили.  Щоб ми піднятись над світи зуміли,  Щоб птахами змогли ми полетіти,  Щоб в наших душах променіли квіти. </vt:lpstr>
      <vt:lpstr>Корекційні ігри </vt:lpstr>
      <vt:lpstr>«Більше ніж ферма» ігри з шнурівкою та прищіпками (розвиває дрібну моторику рук, координацію рухів,  мовлення, уяву, пам’ять , мислення) </vt:lpstr>
      <vt:lpstr>Вся радість життя в усмішці дитини!</vt:lpstr>
      <vt:lpstr>Рухливі ігри </vt:lpstr>
      <vt:lpstr>Розвиток дрібної моторики рук та пізнавальної сфери дитини</vt:lpstr>
      <vt:lpstr>Найкращий спосіб зробити дитину хорошою - це зробити її щасливою</vt:lpstr>
      <vt:lpstr>Діти обіймаються щиро і міцно,  а головне - люблячи і просто так</vt:lpstr>
      <vt:lpstr>«Не чекайте, що ваша дитина буде такою,  як ви, або такою, як ви хочете.  Допоможіть їй стати не вами, а собою»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Дана</dc:creator>
  <cp:lastModifiedBy>PC</cp:lastModifiedBy>
  <cp:revision>25</cp:revision>
  <dcterms:created xsi:type="dcterms:W3CDTF">2020-01-29T08:27:57Z</dcterms:created>
  <dcterms:modified xsi:type="dcterms:W3CDTF">2020-03-13T08:50:58Z</dcterms:modified>
</cp:coreProperties>
</file>