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1"/>
  </p:notesMasterIdLst>
  <p:sldIdLst>
    <p:sldId id="258" r:id="rId2"/>
    <p:sldId id="257" r:id="rId3"/>
    <p:sldId id="259" r:id="rId4"/>
    <p:sldId id="266" r:id="rId5"/>
    <p:sldId id="267" r:id="rId6"/>
    <p:sldId id="263" r:id="rId7"/>
    <p:sldId id="264" r:id="rId8"/>
    <p:sldId id="261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71" autoAdjust="0"/>
    <p:restoredTop sz="94660"/>
  </p:normalViewPr>
  <p:slideViewPr>
    <p:cSldViewPr>
      <p:cViewPr>
        <p:scale>
          <a:sx n="75" d="100"/>
          <a:sy n="75" d="100"/>
        </p:scale>
        <p:origin x="-2232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A16F7-23B6-4411-8BCE-5641E71593CF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BF483-26BD-43E5-BAF7-14418F3646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443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BF483-26BD-43E5-BAF7-14418F364656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1286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BF483-26BD-43E5-BAF7-14418F364656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1679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89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790" y="1700808"/>
            <a:ext cx="8928992" cy="3312368"/>
          </a:xfrm>
          <a:solidFill>
            <a:schemeClr val="accent5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Комунальна установа</a:t>
            </a:r>
            <a:b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</a:b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«ІНКЛЮЗИВНО-РЕСУРСНИЙ ЦЕНТР»</a:t>
            </a:r>
            <a:b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</a:b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Коломийської районної ради</a:t>
            </a:r>
            <a:b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</a:b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Івано-Франківської області</a:t>
            </a:r>
            <a:endParaRPr lang="uk-UA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0" y="-99392"/>
            <a:ext cx="9144000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298366" y="5013176"/>
            <a:ext cx="3744416" cy="1728192"/>
          </a:xfrm>
          <a:prstGeom prst="roundRect">
            <a:avLst/>
          </a:prstGeom>
          <a:solidFill>
            <a:srgbClr val="66FFFF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/>
              <a:t>С</a:t>
            </a:r>
            <a:r>
              <a:rPr lang="uk-UA" sz="2000" dirty="0" smtClean="0"/>
              <a:t>творена </a:t>
            </a:r>
            <a:r>
              <a:rPr lang="uk-UA" sz="2000" dirty="0"/>
              <a:t>за рішеннями сесії Коломийської районної </a:t>
            </a:r>
            <a:r>
              <a:rPr lang="uk-UA" sz="2000" dirty="0" smtClean="0"/>
              <a:t>ради</a:t>
            </a:r>
          </a:p>
          <a:p>
            <a:pPr algn="ctr"/>
            <a:r>
              <a:rPr lang="uk-UA" sz="2000" dirty="0" smtClean="0"/>
              <a:t> </a:t>
            </a:r>
            <a:r>
              <a:rPr lang="uk-UA" sz="2000" dirty="0"/>
              <a:t>від 19.10.2017 року </a:t>
            </a:r>
            <a:endParaRPr lang="uk-UA" sz="2000" dirty="0" smtClean="0"/>
          </a:p>
          <a:p>
            <a:pPr algn="ctr"/>
            <a:r>
              <a:rPr lang="uk-UA" sz="2000" dirty="0" smtClean="0"/>
              <a:t>№</a:t>
            </a:r>
            <a:r>
              <a:rPr lang="uk-UA" sz="2000" dirty="0"/>
              <a:t>361-Х</a:t>
            </a:r>
            <a:r>
              <a:rPr lang="en-US" sz="2000" dirty="0"/>
              <a:t>V</a:t>
            </a:r>
            <a:r>
              <a:rPr lang="uk-UA" sz="2000" dirty="0"/>
              <a:t>І/17 </a:t>
            </a:r>
          </a:p>
        </p:txBody>
      </p:sp>
    </p:spTree>
    <p:extLst>
      <p:ext uri="{BB962C8B-B14F-4D97-AF65-F5344CB8AC3E}">
        <p14:creationId xmlns:p14="http://schemas.microsoft.com/office/powerpoint/2010/main" val="355371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67544" y="249059"/>
            <a:ext cx="8352928" cy="36004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Кадровий  склад  Інклюзивно-ресурсного центру</a:t>
            </a:r>
            <a:endParaRPr lang="uk-U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79512" y="764704"/>
            <a:ext cx="8784976" cy="6093296"/>
            <a:chOff x="180267" y="2300208"/>
            <a:chExt cx="5293453" cy="328271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2" name="Полилиния 11"/>
            <p:cNvSpPr/>
            <p:nvPr/>
          </p:nvSpPr>
          <p:spPr>
            <a:xfrm>
              <a:off x="180267" y="2300208"/>
              <a:ext cx="5293453" cy="912446"/>
            </a:xfrm>
            <a:custGeom>
              <a:avLst/>
              <a:gdLst>
                <a:gd name="connsiteX0" fmla="*/ 0 w 5289425"/>
                <a:gd name="connsiteY0" fmla="*/ 66725 h 667248"/>
                <a:gd name="connsiteX1" fmla="*/ 66725 w 5289425"/>
                <a:gd name="connsiteY1" fmla="*/ 0 h 667248"/>
                <a:gd name="connsiteX2" fmla="*/ 5222700 w 5289425"/>
                <a:gd name="connsiteY2" fmla="*/ 0 h 667248"/>
                <a:gd name="connsiteX3" fmla="*/ 5289425 w 5289425"/>
                <a:gd name="connsiteY3" fmla="*/ 66725 h 667248"/>
                <a:gd name="connsiteX4" fmla="*/ 5289425 w 5289425"/>
                <a:gd name="connsiteY4" fmla="*/ 600523 h 667248"/>
                <a:gd name="connsiteX5" fmla="*/ 5222700 w 5289425"/>
                <a:gd name="connsiteY5" fmla="*/ 667248 h 667248"/>
                <a:gd name="connsiteX6" fmla="*/ 66725 w 5289425"/>
                <a:gd name="connsiteY6" fmla="*/ 667248 h 667248"/>
                <a:gd name="connsiteX7" fmla="*/ 0 w 5289425"/>
                <a:gd name="connsiteY7" fmla="*/ 600523 h 667248"/>
                <a:gd name="connsiteX8" fmla="*/ 0 w 5289425"/>
                <a:gd name="connsiteY8" fmla="*/ 66725 h 66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89425" h="667248">
                  <a:moveTo>
                    <a:pt x="0" y="66725"/>
                  </a:moveTo>
                  <a:cubicBezTo>
                    <a:pt x="0" y="29874"/>
                    <a:pt x="29874" y="0"/>
                    <a:pt x="66725" y="0"/>
                  </a:cubicBezTo>
                  <a:lnTo>
                    <a:pt x="5222700" y="0"/>
                  </a:lnTo>
                  <a:cubicBezTo>
                    <a:pt x="5259551" y="0"/>
                    <a:pt x="5289425" y="29874"/>
                    <a:pt x="5289425" y="66725"/>
                  </a:cubicBezTo>
                  <a:lnTo>
                    <a:pt x="5289425" y="600523"/>
                  </a:lnTo>
                  <a:cubicBezTo>
                    <a:pt x="5289425" y="637374"/>
                    <a:pt x="5259551" y="667248"/>
                    <a:pt x="5222700" y="667248"/>
                  </a:cubicBezTo>
                  <a:lnTo>
                    <a:pt x="66725" y="667248"/>
                  </a:lnTo>
                  <a:cubicBezTo>
                    <a:pt x="29874" y="667248"/>
                    <a:pt x="0" y="637374"/>
                    <a:pt x="0" y="600523"/>
                  </a:cubicBezTo>
                  <a:lnTo>
                    <a:pt x="0" y="66725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878" tIns="28433" rIns="32878" bIns="28433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kern="1200" dirty="0" smtClean="0">
                  <a:solidFill>
                    <a:schemeClr val="tx2">
                      <a:lumMod val="50000"/>
                    </a:schemeClr>
                  </a:solidFill>
                </a:rPr>
                <a:t>Директор ІРЦ  - призначена за Рішенням  сесії  Коломийської районної ради від 07.12.2017 року №377-</a:t>
              </a:r>
              <a:r>
                <a:rPr lang="en-US" sz="1400" kern="1200" dirty="0" smtClean="0">
                  <a:solidFill>
                    <a:schemeClr val="tx2">
                      <a:lumMod val="50000"/>
                    </a:schemeClr>
                  </a:solidFill>
                </a:rPr>
                <a:t>XVII</a:t>
              </a:r>
              <a:r>
                <a:rPr lang="uk-UA" sz="1400" kern="1200" dirty="0" smtClean="0">
                  <a:solidFill>
                    <a:schemeClr val="tx2">
                      <a:lumMod val="50000"/>
                    </a:schemeClr>
                  </a:solidFill>
                </a:rPr>
                <a:t>/17, враховуючи висновок комісії з проведення конкурсу на призначення директора установи                              (Закінчила Прикарпатський університет      ім. В </a:t>
              </a:r>
              <a:r>
                <a:rPr lang="uk-UA" sz="1400" kern="1200" dirty="0" err="1" smtClean="0">
                  <a:solidFill>
                    <a:schemeClr val="tx2">
                      <a:lumMod val="50000"/>
                    </a:schemeClr>
                  </a:solidFill>
                </a:rPr>
                <a:t>.Стефаника</a:t>
              </a:r>
              <a:r>
                <a:rPr lang="uk-UA" sz="1400" kern="1200" dirty="0" smtClean="0">
                  <a:solidFill>
                    <a:schemeClr val="tx2">
                      <a:lumMod val="50000"/>
                    </a:schemeClr>
                  </a:solidFill>
                </a:rPr>
                <a:t>  за спеціальністю «Психологія. Практична психологія в системі освіти», вища категорія, звання - старший викладач соціально-психологічних дисциплін, стаж роботи на  посаді  практичного психолога – 20 років, медична освіта,                                                                                                          здобувач  магістерського ступеня в МАУП за спеціальністю «Менеджмент та управління персоналом»)</a:t>
              </a:r>
              <a:endParaRPr lang="uk-UA" sz="1400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223527" y="3334964"/>
              <a:ext cx="5246165" cy="363784"/>
            </a:xfrm>
            <a:custGeom>
              <a:avLst/>
              <a:gdLst>
                <a:gd name="connsiteX0" fmla="*/ 0 w 3127995"/>
                <a:gd name="connsiteY0" fmla="*/ 60643 h 363784"/>
                <a:gd name="connsiteX1" fmla="*/ 60643 w 3127995"/>
                <a:gd name="connsiteY1" fmla="*/ 0 h 363784"/>
                <a:gd name="connsiteX2" fmla="*/ 3067352 w 3127995"/>
                <a:gd name="connsiteY2" fmla="*/ 0 h 363784"/>
                <a:gd name="connsiteX3" fmla="*/ 3127995 w 3127995"/>
                <a:gd name="connsiteY3" fmla="*/ 60643 h 363784"/>
                <a:gd name="connsiteX4" fmla="*/ 3127995 w 3127995"/>
                <a:gd name="connsiteY4" fmla="*/ 303141 h 363784"/>
                <a:gd name="connsiteX5" fmla="*/ 3067352 w 3127995"/>
                <a:gd name="connsiteY5" fmla="*/ 363784 h 363784"/>
                <a:gd name="connsiteX6" fmla="*/ 60643 w 3127995"/>
                <a:gd name="connsiteY6" fmla="*/ 363784 h 363784"/>
                <a:gd name="connsiteX7" fmla="*/ 0 w 3127995"/>
                <a:gd name="connsiteY7" fmla="*/ 303141 h 363784"/>
                <a:gd name="connsiteX8" fmla="*/ 0 w 3127995"/>
                <a:gd name="connsiteY8" fmla="*/ 60643 h 363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27995" h="363784">
                  <a:moveTo>
                    <a:pt x="0" y="60643"/>
                  </a:moveTo>
                  <a:cubicBezTo>
                    <a:pt x="0" y="27151"/>
                    <a:pt x="27151" y="0"/>
                    <a:pt x="60643" y="0"/>
                  </a:cubicBezTo>
                  <a:lnTo>
                    <a:pt x="3067352" y="0"/>
                  </a:lnTo>
                  <a:cubicBezTo>
                    <a:pt x="3100844" y="0"/>
                    <a:pt x="3127995" y="27151"/>
                    <a:pt x="3127995" y="60643"/>
                  </a:cubicBezTo>
                  <a:lnTo>
                    <a:pt x="3127995" y="303141"/>
                  </a:lnTo>
                  <a:cubicBezTo>
                    <a:pt x="3127995" y="336633"/>
                    <a:pt x="3100844" y="363784"/>
                    <a:pt x="3067352" y="363784"/>
                  </a:cubicBezTo>
                  <a:lnTo>
                    <a:pt x="60643" y="363784"/>
                  </a:lnTo>
                  <a:cubicBezTo>
                    <a:pt x="27151" y="363784"/>
                    <a:pt x="0" y="336633"/>
                    <a:pt x="0" y="303141"/>
                  </a:cubicBezTo>
                  <a:lnTo>
                    <a:pt x="0" y="60643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546" tIns="67546" rIns="67546" bIns="67546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dirty="0" smtClean="0">
                  <a:solidFill>
                    <a:schemeClr val="tx2">
                      <a:lumMod val="50000"/>
                    </a:schemeClr>
                  </a:solidFill>
                </a:rPr>
                <a:t>Практичний психолог -  закінчила Чернівецький національний університет ім. Ю. </a:t>
              </a:r>
              <a:r>
                <a:rPr lang="uk-UA" sz="1400" dirty="0" err="1" smtClean="0">
                  <a:solidFill>
                    <a:schemeClr val="tx2">
                      <a:lumMod val="50000"/>
                    </a:schemeClr>
                  </a:solidFill>
                </a:rPr>
                <a:t>Федьковича</a:t>
              </a:r>
              <a:r>
                <a:rPr lang="uk-UA" sz="1400" dirty="0" smtClean="0">
                  <a:solidFill>
                    <a:schemeClr val="tx2">
                      <a:lumMod val="50000"/>
                    </a:schemeClr>
                  </a:solidFill>
                </a:rPr>
                <a:t>,  спеціальність «Психологія», вища категорія,  стаж роботи -15 років</a:t>
              </a:r>
              <a:endParaRPr lang="uk-UA" sz="1400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211478" y="3778818"/>
              <a:ext cx="5246165" cy="394564"/>
            </a:xfrm>
            <a:custGeom>
              <a:avLst/>
              <a:gdLst>
                <a:gd name="connsiteX0" fmla="*/ 0 w 3127995"/>
                <a:gd name="connsiteY0" fmla="*/ 65774 h 394564"/>
                <a:gd name="connsiteX1" fmla="*/ 65774 w 3127995"/>
                <a:gd name="connsiteY1" fmla="*/ 0 h 394564"/>
                <a:gd name="connsiteX2" fmla="*/ 3062221 w 3127995"/>
                <a:gd name="connsiteY2" fmla="*/ 0 h 394564"/>
                <a:gd name="connsiteX3" fmla="*/ 3127995 w 3127995"/>
                <a:gd name="connsiteY3" fmla="*/ 65774 h 394564"/>
                <a:gd name="connsiteX4" fmla="*/ 3127995 w 3127995"/>
                <a:gd name="connsiteY4" fmla="*/ 328790 h 394564"/>
                <a:gd name="connsiteX5" fmla="*/ 3062221 w 3127995"/>
                <a:gd name="connsiteY5" fmla="*/ 394564 h 394564"/>
                <a:gd name="connsiteX6" fmla="*/ 65774 w 3127995"/>
                <a:gd name="connsiteY6" fmla="*/ 394564 h 394564"/>
                <a:gd name="connsiteX7" fmla="*/ 0 w 3127995"/>
                <a:gd name="connsiteY7" fmla="*/ 328790 h 394564"/>
                <a:gd name="connsiteX8" fmla="*/ 0 w 3127995"/>
                <a:gd name="connsiteY8" fmla="*/ 65774 h 39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27995" h="394564">
                  <a:moveTo>
                    <a:pt x="0" y="65774"/>
                  </a:moveTo>
                  <a:cubicBezTo>
                    <a:pt x="0" y="29448"/>
                    <a:pt x="29448" y="0"/>
                    <a:pt x="65774" y="0"/>
                  </a:cubicBezTo>
                  <a:lnTo>
                    <a:pt x="3062221" y="0"/>
                  </a:lnTo>
                  <a:cubicBezTo>
                    <a:pt x="3098547" y="0"/>
                    <a:pt x="3127995" y="29448"/>
                    <a:pt x="3127995" y="65774"/>
                  </a:cubicBezTo>
                  <a:lnTo>
                    <a:pt x="3127995" y="328790"/>
                  </a:lnTo>
                  <a:cubicBezTo>
                    <a:pt x="3127995" y="365116"/>
                    <a:pt x="3098547" y="394564"/>
                    <a:pt x="3062221" y="394564"/>
                  </a:cubicBezTo>
                  <a:lnTo>
                    <a:pt x="65774" y="394564"/>
                  </a:lnTo>
                  <a:cubicBezTo>
                    <a:pt x="29448" y="394564"/>
                    <a:pt x="0" y="365116"/>
                    <a:pt x="0" y="328790"/>
                  </a:cubicBezTo>
                  <a:lnTo>
                    <a:pt x="0" y="65774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048" tIns="69048" rIns="69048" bIns="69048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kern="1200" dirty="0" smtClean="0">
                  <a:solidFill>
                    <a:schemeClr val="tx2">
                      <a:lumMod val="50000"/>
                    </a:schemeClr>
                  </a:solidFill>
                </a:rPr>
                <a:t>Вчитель логопед  - закінчила  </a:t>
              </a:r>
              <a:r>
                <a:rPr lang="uk-UA" sz="1400" kern="1200" dirty="0" err="1" smtClean="0">
                  <a:solidFill>
                    <a:schemeClr val="tx2">
                      <a:lumMod val="50000"/>
                    </a:schemeClr>
                  </a:solidFill>
                </a:rPr>
                <a:t>Кам</a:t>
              </a:r>
              <a:r>
                <a:rPr lang="en-US" sz="1400" kern="1200" dirty="0" smtClean="0">
                  <a:solidFill>
                    <a:schemeClr val="tx2">
                      <a:lumMod val="50000"/>
                    </a:schemeClr>
                  </a:solidFill>
                </a:rPr>
                <a:t>’</a:t>
              </a:r>
              <a:r>
                <a:rPr lang="uk-UA" sz="1400" kern="1200" dirty="0" err="1" smtClean="0">
                  <a:solidFill>
                    <a:schemeClr val="tx2">
                      <a:lumMod val="50000"/>
                    </a:schemeClr>
                  </a:solidFill>
                </a:rPr>
                <a:t>янець-Подільський</a:t>
              </a:r>
              <a:r>
                <a:rPr lang="uk-UA" sz="1400" kern="1200" dirty="0" smtClean="0">
                  <a:solidFill>
                    <a:schemeClr val="tx2">
                      <a:lumMod val="50000"/>
                    </a:schemeClr>
                  </a:solidFill>
                </a:rPr>
                <a:t> державний педагогічний університет ім. І Огієнка за спеціальністю «Дефектологія, </a:t>
              </a:r>
              <a:r>
                <a:rPr lang="uk-UA" sz="1400" kern="1200" dirty="0" err="1" smtClean="0">
                  <a:solidFill>
                    <a:schemeClr val="tx2">
                      <a:lumMod val="50000"/>
                    </a:schemeClr>
                  </a:solidFill>
                </a:rPr>
                <a:t>олігофренопедагогіка</a:t>
              </a:r>
              <a:r>
                <a:rPr lang="uk-UA" sz="1400" dirty="0" smtClean="0">
                  <a:solidFill>
                    <a:schemeClr val="tx2">
                      <a:lumMod val="50000"/>
                    </a:schemeClr>
                  </a:solidFill>
                </a:rPr>
                <a:t>, логопедія</a:t>
              </a:r>
              <a:r>
                <a:rPr lang="uk-UA" sz="1400" kern="1200" dirty="0" smtClean="0">
                  <a:solidFill>
                    <a:schemeClr val="tx2">
                      <a:lumMod val="50000"/>
                    </a:schemeClr>
                  </a:solidFill>
                </a:rPr>
                <a:t>», вища категорія, стаж роботи – 20 років</a:t>
              </a:r>
              <a:endParaRPr lang="uk-UA" sz="1400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223527" y="4256031"/>
              <a:ext cx="5246165" cy="361482"/>
            </a:xfrm>
            <a:custGeom>
              <a:avLst/>
              <a:gdLst>
                <a:gd name="connsiteX0" fmla="*/ 0 w 3127995"/>
                <a:gd name="connsiteY0" fmla="*/ 60259 h 361482"/>
                <a:gd name="connsiteX1" fmla="*/ 60259 w 3127995"/>
                <a:gd name="connsiteY1" fmla="*/ 0 h 361482"/>
                <a:gd name="connsiteX2" fmla="*/ 3067736 w 3127995"/>
                <a:gd name="connsiteY2" fmla="*/ 0 h 361482"/>
                <a:gd name="connsiteX3" fmla="*/ 3127995 w 3127995"/>
                <a:gd name="connsiteY3" fmla="*/ 60259 h 361482"/>
                <a:gd name="connsiteX4" fmla="*/ 3127995 w 3127995"/>
                <a:gd name="connsiteY4" fmla="*/ 301223 h 361482"/>
                <a:gd name="connsiteX5" fmla="*/ 3067736 w 3127995"/>
                <a:gd name="connsiteY5" fmla="*/ 361482 h 361482"/>
                <a:gd name="connsiteX6" fmla="*/ 60259 w 3127995"/>
                <a:gd name="connsiteY6" fmla="*/ 361482 h 361482"/>
                <a:gd name="connsiteX7" fmla="*/ 0 w 3127995"/>
                <a:gd name="connsiteY7" fmla="*/ 301223 h 361482"/>
                <a:gd name="connsiteX8" fmla="*/ 0 w 3127995"/>
                <a:gd name="connsiteY8" fmla="*/ 60259 h 36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27995" h="361482">
                  <a:moveTo>
                    <a:pt x="0" y="60259"/>
                  </a:moveTo>
                  <a:cubicBezTo>
                    <a:pt x="0" y="26979"/>
                    <a:pt x="26979" y="0"/>
                    <a:pt x="60259" y="0"/>
                  </a:cubicBezTo>
                  <a:lnTo>
                    <a:pt x="3067736" y="0"/>
                  </a:lnTo>
                  <a:cubicBezTo>
                    <a:pt x="3101016" y="0"/>
                    <a:pt x="3127995" y="26979"/>
                    <a:pt x="3127995" y="60259"/>
                  </a:cubicBezTo>
                  <a:lnTo>
                    <a:pt x="3127995" y="301223"/>
                  </a:lnTo>
                  <a:cubicBezTo>
                    <a:pt x="3127995" y="334503"/>
                    <a:pt x="3101016" y="361482"/>
                    <a:pt x="3067736" y="361482"/>
                  </a:cubicBezTo>
                  <a:lnTo>
                    <a:pt x="60259" y="361482"/>
                  </a:lnTo>
                  <a:cubicBezTo>
                    <a:pt x="26979" y="361482"/>
                    <a:pt x="0" y="334503"/>
                    <a:pt x="0" y="301223"/>
                  </a:cubicBezTo>
                  <a:lnTo>
                    <a:pt x="0" y="60259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433" tIns="67433" rIns="67433" bIns="67433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kern="1200" dirty="0" smtClean="0">
                  <a:solidFill>
                    <a:schemeClr val="tx2">
                      <a:lumMod val="50000"/>
                    </a:schemeClr>
                  </a:solidFill>
                </a:rPr>
                <a:t>Вчитель-логопед – закінчила </a:t>
              </a:r>
              <a:r>
                <a:rPr lang="uk-UA" sz="1400" dirty="0" err="1">
                  <a:solidFill>
                    <a:schemeClr val="tx2">
                      <a:lumMod val="50000"/>
                    </a:schemeClr>
                  </a:solidFill>
                </a:rPr>
                <a:t>К</a:t>
              </a:r>
              <a:r>
                <a:rPr lang="uk-UA" sz="1400" kern="1200" dirty="0" err="1" smtClean="0">
                  <a:solidFill>
                    <a:schemeClr val="tx2">
                      <a:lumMod val="50000"/>
                    </a:schemeClr>
                  </a:solidFill>
                </a:rPr>
                <a:t>ам</a:t>
              </a:r>
              <a:r>
                <a:rPr lang="en-US" sz="1400" kern="1200" dirty="0" smtClean="0">
                  <a:solidFill>
                    <a:schemeClr val="tx2">
                      <a:lumMod val="50000"/>
                    </a:schemeClr>
                  </a:solidFill>
                </a:rPr>
                <a:t>’</a:t>
              </a:r>
              <a:r>
                <a:rPr lang="uk-UA" sz="1400" kern="1200" dirty="0" err="1" smtClean="0">
                  <a:solidFill>
                    <a:schemeClr val="tx2">
                      <a:lumMod val="50000"/>
                    </a:schemeClr>
                  </a:solidFill>
                </a:rPr>
                <a:t>янець-Подільський</a:t>
              </a:r>
              <a:r>
                <a:rPr lang="uk-UA" sz="1400" kern="1200" dirty="0" smtClean="0">
                  <a:solidFill>
                    <a:schemeClr val="tx2">
                      <a:lumMod val="50000"/>
                    </a:schemeClr>
                  </a:solidFill>
                </a:rPr>
                <a:t>  державний педагогічний університет ім. І Огієнка за спеціальністю «</a:t>
              </a:r>
              <a:r>
                <a:rPr lang="uk-UA" sz="1400" kern="1200" dirty="0" err="1" smtClean="0">
                  <a:solidFill>
                    <a:schemeClr val="tx2">
                      <a:lumMod val="50000"/>
                    </a:schemeClr>
                  </a:solidFill>
                </a:rPr>
                <a:t>Корекційна</a:t>
              </a:r>
              <a:r>
                <a:rPr lang="uk-UA" sz="1400" kern="1200" dirty="0" smtClean="0">
                  <a:solidFill>
                    <a:schemeClr val="tx2">
                      <a:lumMod val="50000"/>
                    </a:schemeClr>
                  </a:solidFill>
                </a:rPr>
                <a:t>  та соціальна педагогіка» і психологія, спеціаліст І категорії,    стаж роботи – 13 років</a:t>
              </a:r>
              <a:endParaRPr lang="uk-UA" sz="1400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227556" y="4683460"/>
              <a:ext cx="5246164" cy="426730"/>
            </a:xfrm>
            <a:custGeom>
              <a:avLst/>
              <a:gdLst>
                <a:gd name="connsiteX0" fmla="*/ 0 w 3127995"/>
                <a:gd name="connsiteY0" fmla="*/ 61934 h 371530"/>
                <a:gd name="connsiteX1" fmla="*/ 61934 w 3127995"/>
                <a:gd name="connsiteY1" fmla="*/ 0 h 371530"/>
                <a:gd name="connsiteX2" fmla="*/ 3066061 w 3127995"/>
                <a:gd name="connsiteY2" fmla="*/ 0 h 371530"/>
                <a:gd name="connsiteX3" fmla="*/ 3127995 w 3127995"/>
                <a:gd name="connsiteY3" fmla="*/ 61934 h 371530"/>
                <a:gd name="connsiteX4" fmla="*/ 3127995 w 3127995"/>
                <a:gd name="connsiteY4" fmla="*/ 309596 h 371530"/>
                <a:gd name="connsiteX5" fmla="*/ 3066061 w 3127995"/>
                <a:gd name="connsiteY5" fmla="*/ 371530 h 371530"/>
                <a:gd name="connsiteX6" fmla="*/ 61934 w 3127995"/>
                <a:gd name="connsiteY6" fmla="*/ 371530 h 371530"/>
                <a:gd name="connsiteX7" fmla="*/ 0 w 3127995"/>
                <a:gd name="connsiteY7" fmla="*/ 309596 h 371530"/>
                <a:gd name="connsiteX8" fmla="*/ 0 w 3127995"/>
                <a:gd name="connsiteY8" fmla="*/ 61934 h 37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27995" h="371530">
                  <a:moveTo>
                    <a:pt x="0" y="61934"/>
                  </a:moveTo>
                  <a:cubicBezTo>
                    <a:pt x="0" y="27729"/>
                    <a:pt x="27729" y="0"/>
                    <a:pt x="61934" y="0"/>
                  </a:cubicBezTo>
                  <a:lnTo>
                    <a:pt x="3066061" y="0"/>
                  </a:lnTo>
                  <a:cubicBezTo>
                    <a:pt x="3100266" y="0"/>
                    <a:pt x="3127995" y="27729"/>
                    <a:pt x="3127995" y="61934"/>
                  </a:cubicBezTo>
                  <a:lnTo>
                    <a:pt x="3127995" y="309596"/>
                  </a:lnTo>
                  <a:cubicBezTo>
                    <a:pt x="3127995" y="343801"/>
                    <a:pt x="3100266" y="371530"/>
                    <a:pt x="3066061" y="371530"/>
                  </a:cubicBezTo>
                  <a:lnTo>
                    <a:pt x="61934" y="371530"/>
                  </a:lnTo>
                  <a:cubicBezTo>
                    <a:pt x="27729" y="371530"/>
                    <a:pt x="0" y="343801"/>
                    <a:pt x="0" y="309596"/>
                  </a:cubicBezTo>
                  <a:lnTo>
                    <a:pt x="0" y="61934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924" tIns="67924" rIns="67924" bIns="67924" numCol="1" spcCol="1270" anchor="t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1400" kern="1200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marL="0" lvl="1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uk-UA" sz="1400" kern="1200" dirty="0" smtClean="0">
                  <a:solidFill>
                    <a:schemeClr val="tx2">
                      <a:lumMod val="50000"/>
                    </a:schemeClr>
                  </a:solidFill>
                </a:rPr>
                <a:t>Вчитель-дефектолог – закінчила  </a:t>
              </a:r>
              <a:r>
                <a:rPr lang="uk-UA" sz="1400" kern="1200" dirty="0" err="1" smtClean="0">
                  <a:solidFill>
                    <a:schemeClr val="tx2">
                      <a:lumMod val="50000"/>
                    </a:schemeClr>
                  </a:solidFill>
                </a:rPr>
                <a:t>Кам</a:t>
              </a:r>
              <a:r>
                <a:rPr lang="en-US" sz="1400" kern="1200" dirty="0" smtClean="0">
                  <a:solidFill>
                    <a:schemeClr val="tx2">
                      <a:lumMod val="50000"/>
                    </a:schemeClr>
                  </a:solidFill>
                </a:rPr>
                <a:t>’</a:t>
              </a:r>
              <a:r>
                <a:rPr lang="uk-UA" sz="1400" kern="1200" dirty="0" err="1" smtClean="0">
                  <a:solidFill>
                    <a:schemeClr val="tx2">
                      <a:lumMod val="50000"/>
                    </a:schemeClr>
                  </a:solidFill>
                </a:rPr>
                <a:t>янець-Подільський</a:t>
              </a:r>
              <a:r>
                <a:rPr lang="uk-UA" sz="1400" kern="1200" dirty="0" smtClean="0">
                  <a:solidFill>
                    <a:schemeClr val="tx2">
                      <a:lumMod val="50000"/>
                    </a:schemeClr>
                  </a:solidFill>
                </a:rPr>
                <a:t> державний педагогічний університет ім. І Огієнка за спеціальністю «</a:t>
              </a:r>
              <a:r>
                <a:rPr lang="uk-UA" sz="1400" kern="1200" dirty="0" err="1" smtClean="0">
                  <a:solidFill>
                    <a:schemeClr val="tx2">
                      <a:lumMod val="50000"/>
                    </a:schemeClr>
                  </a:solidFill>
                </a:rPr>
                <a:t>Корекційна</a:t>
              </a:r>
              <a:r>
                <a:rPr lang="uk-UA" sz="1400" kern="1200" dirty="0" smtClean="0">
                  <a:solidFill>
                    <a:schemeClr val="tx2">
                      <a:lumMod val="50000"/>
                    </a:schemeClr>
                  </a:solidFill>
                </a:rPr>
                <a:t>  та соціальна педагогіка і психологія», спеціаліст  І категорії. Стаж роботи – 19 років</a:t>
              </a:r>
              <a:endParaRPr lang="uk-UA" sz="1400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223528" y="5161500"/>
              <a:ext cx="5246164" cy="421420"/>
            </a:xfrm>
            <a:custGeom>
              <a:avLst/>
              <a:gdLst>
                <a:gd name="connsiteX0" fmla="*/ 0 w 3131198"/>
                <a:gd name="connsiteY0" fmla="*/ 42142 h 421420"/>
                <a:gd name="connsiteX1" fmla="*/ 42142 w 3131198"/>
                <a:gd name="connsiteY1" fmla="*/ 0 h 421420"/>
                <a:gd name="connsiteX2" fmla="*/ 3089056 w 3131198"/>
                <a:gd name="connsiteY2" fmla="*/ 0 h 421420"/>
                <a:gd name="connsiteX3" fmla="*/ 3131198 w 3131198"/>
                <a:gd name="connsiteY3" fmla="*/ 42142 h 421420"/>
                <a:gd name="connsiteX4" fmla="*/ 3131198 w 3131198"/>
                <a:gd name="connsiteY4" fmla="*/ 379278 h 421420"/>
                <a:gd name="connsiteX5" fmla="*/ 3089056 w 3131198"/>
                <a:gd name="connsiteY5" fmla="*/ 421420 h 421420"/>
                <a:gd name="connsiteX6" fmla="*/ 42142 w 3131198"/>
                <a:gd name="connsiteY6" fmla="*/ 421420 h 421420"/>
                <a:gd name="connsiteX7" fmla="*/ 0 w 3131198"/>
                <a:gd name="connsiteY7" fmla="*/ 379278 h 421420"/>
                <a:gd name="connsiteX8" fmla="*/ 0 w 3131198"/>
                <a:gd name="connsiteY8" fmla="*/ 42142 h 421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1198" h="421420">
                  <a:moveTo>
                    <a:pt x="0" y="42142"/>
                  </a:moveTo>
                  <a:cubicBezTo>
                    <a:pt x="0" y="18868"/>
                    <a:pt x="18868" y="0"/>
                    <a:pt x="42142" y="0"/>
                  </a:cubicBezTo>
                  <a:lnTo>
                    <a:pt x="3089056" y="0"/>
                  </a:lnTo>
                  <a:cubicBezTo>
                    <a:pt x="3112330" y="0"/>
                    <a:pt x="3131198" y="18868"/>
                    <a:pt x="3131198" y="42142"/>
                  </a:cubicBezTo>
                  <a:lnTo>
                    <a:pt x="3131198" y="379278"/>
                  </a:lnTo>
                  <a:cubicBezTo>
                    <a:pt x="3131198" y="402552"/>
                    <a:pt x="3112330" y="421420"/>
                    <a:pt x="3089056" y="421420"/>
                  </a:cubicBezTo>
                  <a:lnTo>
                    <a:pt x="42142" y="421420"/>
                  </a:lnTo>
                  <a:cubicBezTo>
                    <a:pt x="18868" y="421420"/>
                    <a:pt x="0" y="402552"/>
                    <a:pt x="0" y="379278"/>
                  </a:cubicBezTo>
                  <a:lnTo>
                    <a:pt x="0" y="42142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78" tIns="21233" rIns="25678" bIns="21233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kern="1200" dirty="0" smtClean="0">
                  <a:solidFill>
                    <a:schemeClr val="tx2">
                      <a:lumMod val="50000"/>
                    </a:schemeClr>
                  </a:solidFill>
                </a:rPr>
                <a:t>Вчитель – </a:t>
              </a:r>
              <a:r>
                <a:rPr lang="uk-UA" sz="1400" kern="1200" dirty="0" err="1" smtClean="0">
                  <a:solidFill>
                    <a:schemeClr val="tx2">
                      <a:lumMod val="50000"/>
                    </a:schemeClr>
                  </a:solidFill>
                </a:rPr>
                <a:t>реабілітолог</a:t>
              </a:r>
              <a:r>
                <a:rPr lang="uk-UA" sz="1400" kern="1200" dirty="0" smtClean="0">
                  <a:solidFill>
                    <a:schemeClr val="tx2">
                      <a:lumMod val="50000"/>
                    </a:schemeClr>
                  </a:solidFill>
                </a:rPr>
                <a:t> – закінчив Львівський державний інститут фізичної культури за спеціальністю «викладач фізичного виховання, тренер». Звання «Заслужений тренер України», стаж роботи – 30 років</a:t>
              </a:r>
              <a:endParaRPr lang="uk-UA" sz="1400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850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Моніторинг діяльності КУ «ІНКЛЮЗИВНО-РЕСУРСНИЙ ЦЕНТР»</a:t>
            </a:r>
            <a:endParaRPr lang="uk-U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760640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базі ІРЦ комплексну оцінку пройшла 156 дітей. </a:t>
            </a:r>
          </a:p>
          <a:p>
            <a:r>
              <a:rPr lang="uk-UA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П’ядицька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громада – 11 дітей (5 – ЗЗСО, 6 - ЗДО) +1 дитина( СЗОШІ) – інклюзія -  9 дітей ЗЗСО</a:t>
            </a:r>
          </a:p>
          <a:p>
            <a:r>
              <a:rPr lang="uk-UA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Нижньовербізька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громада  - 10 дітей (6 – ЗЗСО, 4 - ЗДО) – інклюзія – 3 дитини ЗЗСО</a:t>
            </a:r>
          </a:p>
          <a:p>
            <a:r>
              <a:rPr lang="uk-UA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Матеївецька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громада – 5 дітей (всі ЗЗСО) – 3 дитини ЗЗСО і 2 дитини ЗДО</a:t>
            </a:r>
          </a:p>
          <a:p>
            <a:r>
              <a:rPr lang="uk-UA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Печеніжинська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громада – 2 дитини (ЗЗСО)+3 дитини ( СЗОШІ) – інклюзія - 1 ЗЗСО і 1 ЗДО</a:t>
            </a:r>
          </a:p>
          <a:p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Коломийський район – 66 дітей + 2 дитини по СЗОШІ</a:t>
            </a:r>
          </a:p>
          <a:p>
            <a:pPr marL="0" indent="0">
              <a:buNone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 – 100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</a:p>
          <a:p>
            <a:pPr marL="0" indent="0">
              <a:buNone/>
            </a:pPr>
            <a:endParaRPr lang="uk-UA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територіальні одиниці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 – 56 дітей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Коломия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37 дітей + 1 СЗОШІ</a:t>
            </a:r>
          </a:p>
          <a:p>
            <a:r>
              <a:rPr lang="uk-UA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Косівський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– 10 дітей</a:t>
            </a:r>
          </a:p>
          <a:p>
            <a:r>
              <a:rPr lang="uk-UA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Вереховинський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 дитини,</a:t>
            </a:r>
          </a:p>
          <a:p>
            <a:r>
              <a:rPr lang="uk-UA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Снятинський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 дитини, </a:t>
            </a:r>
          </a:p>
          <a:p>
            <a:r>
              <a:rPr lang="uk-UA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Городенківський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 дитина</a:t>
            </a:r>
          </a:p>
          <a:p>
            <a:r>
              <a:rPr lang="uk-UA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Яремчанський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– 3 дитини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СЗОШІ</a:t>
            </a:r>
          </a:p>
          <a:p>
            <a:pPr marL="0" indent="0"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2055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323528" y="219400"/>
            <a:ext cx="8460432" cy="1008112"/>
          </a:xfrm>
          <a:prstGeom prst="ribbon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Гостинно запрошує </a:t>
            </a:r>
          </a:p>
          <a:p>
            <a:pPr algn="ctr"/>
            <a:r>
              <a:rPr lang="uk-UA" dirty="0" smtClean="0">
                <a:solidFill>
                  <a:srgbClr val="C00000"/>
                </a:solidFill>
              </a:rPr>
              <a:t>КУ «ІНКЛЮЗИВНО-РЕСУРСНИЙ ЦЕНТР» Коломийської районної ради</a:t>
            </a:r>
            <a:endParaRPr lang="uk-UA" dirty="0">
              <a:solidFill>
                <a:srgbClr val="C00000"/>
              </a:solidFill>
            </a:endParaRPr>
          </a:p>
        </p:txBody>
      </p:sp>
      <p:pic>
        <p:nvPicPr>
          <p:cNvPr id="4102" name="Picture 6" descr="C:\Users\rocksi\Pictures\2019-01-15 нова папка\нова папка 11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3591"/>
            <a:ext cx="3492388" cy="2498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0" y="1340768"/>
            <a:ext cx="3059832" cy="2832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rocksi\Pictures\2019-01-15 нова папка\нова папка 11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40" y="1340768"/>
            <a:ext cx="4366753" cy="3284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ocksi\Pictures\2019-01-15 нова папка\нова папка 11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058" y="1340768"/>
            <a:ext cx="2257974" cy="2996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rocksi\Pictures\2019-01-15 нова папка\нова папка 118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99461"/>
            <a:ext cx="3435846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3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20" y="188640"/>
            <a:ext cx="8229600" cy="63408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Адміністративний відділ</a:t>
            </a:r>
            <a:endParaRPr lang="uk-UA" dirty="0"/>
          </a:p>
        </p:txBody>
      </p:sp>
      <p:pic>
        <p:nvPicPr>
          <p:cNvPr id="5123" name="Picture 3" descr="C:\Users\rocksi\Pictures\2019-01-15 нова папка\нова папка 11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4248472" cy="3267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rocksi\Pictures\2019-01-15 нова папка\нова папка 11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362" y="4248325"/>
            <a:ext cx="3954589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rocksi\Pictures\2019-01-15 нова папка\нова папка 5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35814"/>
            <a:ext cx="3384376" cy="2489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rocksi\Pictures\2019-01-15 нова папка\нова папка 5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15160"/>
            <a:ext cx="2800216" cy="3096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53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9326"/>
            <a:ext cx="4248472" cy="2841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221088"/>
            <a:ext cx="4043962" cy="2490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123" y="1019327"/>
            <a:ext cx="4464496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rocksi\Pictures\2019-01-15 нова папка\нова папка 6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77" y="3963998"/>
            <a:ext cx="2571750" cy="2850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403648" y="45684"/>
            <a:ext cx="6264696" cy="7190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ЛОГОПЕДИЧНИЙ  КАБІНЕТ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3861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КАБІНЕТ   РЕАБІЛІТОЛОГА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90" y="1052736"/>
            <a:ext cx="2713010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52736"/>
            <a:ext cx="3078088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334786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952" y="4128774"/>
            <a:ext cx="2718048" cy="2612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rocksi\Pictures\2019-01-15 нова папка\нова папка 6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630" y="4140477"/>
            <a:ext cx="3240360" cy="2600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rocksi\Pictures\2019-01-15 нова папка\нова папка 6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0477"/>
            <a:ext cx="3190630" cy="2600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3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552728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uk-UA" sz="1600" dirty="0">
                <a:solidFill>
                  <a:schemeClr val="tx2">
                    <a:lumMod val="75000"/>
                  </a:schemeClr>
                </a:solidFill>
              </a:rPr>
              <a:t>ІРЦ тісно співпрацює з управлінням освіти, молоді та спорту Коломийської районної адміністрації. 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</a:rPr>
              <a:t>В  </a:t>
            </a:r>
            <a:r>
              <a:rPr lang="uk-UA" sz="1600" dirty="0">
                <a:solidFill>
                  <a:schemeClr val="tx2">
                    <a:lumMod val="75000"/>
                  </a:schemeClr>
                </a:solidFill>
              </a:rPr>
              <a:t>квітні місяці 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</a:rPr>
              <a:t>було проведено колегію </a:t>
            </a:r>
            <a:r>
              <a:rPr lang="uk-UA" sz="1600" dirty="0">
                <a:solidFill>
                  <a:schemeClr val="tx2">
                    <a:lumMod val="75000"/>
                  </a:schemeClr>
                </a:solidFill>
              </a:rPr>
              <a:t>на тему : «Про інклюзивно-ресурсний центр та стан організації індивідуального і інклюзивного навчання  в Коломийському районі », семінар директорів 02.05.2018 року на тему: «Основні нормативно-правові документи, які регламентують впровадження інклюзивного навчання в закладах загальної середньої освіти» та нараду директорів 28.11.2018 на тему: «Інклюзивна освіта   в Коломийському районі: реалії і перспективи</a:t>
            </a:r>
            <a:r>
              <a:rPr lang="uk-UA" sz="1600" b="1" dirty="0">
                <a:solidFill>
                  <a:schemeClr val="tx2">
                    <a:lumMod val="75000"/>
                  </a:schemeClr>
                </a:solidFill>
              </a:rPr>
              <a:t>».</a:t>
            </a:r>
          </a:p>
          <a:p>
            <a:pPr>
              <a:lnSpc>
                <a:spcPct val="120000"/>
              </a:lnSpc>
            </a:pP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</a:rPr>
              <a:t>30 </a:t>
            </a:r>
            <a:r>
              <a:rPr lang="uk-UA" sz="1600" dirty="0">
                <a:solidFill>
                  <a:schemeClr val="tx2">
                    <a:lumMod val="75000"/>
                  </a:schemeClr>
                </a:solidFill>
              </a:rPr>
              <a:t>жовтня з роботою центру ознайомились представники Коломийської районної адміністрації і ради, голови об’єднаних територіальних громад (</a:t>
            </a:r>
            <a:r>
              <a:rPr lang="uk-UA" sz="1600" dirty="0" err="1">
                <a:solidFill>
                  <a:schemeClr val="tx2">
                    <a:lumMod val="75000"/>
                  </a:schemeClr>
                </a:solidFill>
              </a:rPr>
              <a:t>Печеніжинської</a:t>
            </a:r>
            <a:r>
              <a:rPr lang="uk-UA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uk-UA" sz="1600" dirty="0" err="1">
                <a:solidFill>
                  <a:schemeClr val="tx2">
                    <a:lumMod val="75000"/>
                  </a:schemeClr>
                </a:solidFill>
              </a:rPr>
              <a:t>П’ядицької</a:t>
            </a:r>
            <a:r>
              <a:rPr lang="uk-UA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uk-UA" sz="1600" dirty="0" err="1">
                <a:solidFill>
                  <a:schemeClr val="tx2">
                    <a:lumMod val="75000"/>
                  </a:schemeClr>
                </a:solidFill>
              </a:rPr>
              <a:t>Нижньоговербізької</a:t>
            </a:r>
            <a:r>
              <a:rPr lang="uk-UA" sz="1600" dirty="0">
                <a:solidFill>
                  <a:schemeClr val="tx2">
                    <a:lumMod val="75000"/>
                  </a:schemeClr>
                </a:solidFill>
              </a:rPr>
              <a:t> та </a:t>
            </a:r>
            <a:r>
              <a:rPr lang="uk-UA" sz="1600" dirty="0" err="1">
                <a:solidFill>
                  <a:schemeClr val="tx2">
                    <a:lumMod val="75000"/>
                  </a:schemeClr>
                </a:solidFill>
              </a:rPr>
              <a:t>Матеївецької</a:t>
            </a:r>
            <a:r>
              <a:rPr lang="uk-UA" sz="1600" dirty="0">
                <a:solidFill>
                  <a:schemeClr val="tx2">
                    <a:lumMod val="75000"/>
                  </a:schemeClr>
                </a:solidFill>
              </a:rPr>
              <a:t>), а як наслідок - підписання Меморандуму про співпрацю з 4-ма 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</a:rPr>
              <a:t>об’єднаними </a:t>
            </a:r>
            <a:r>
              <a:rPr lang="uk-UA" sz="1600" dirty="0">
                <a:solidFill>
                  <a:schemeClr val="tx2">
                    <a:lumMod val="75000"/>
                  </a:schemeClr>
                </a:solidFill>
              </a:rPr>
              <a:t>територіальними 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</a:rPr>
              <a:t>громадами.</a:t>
            </a:r>
          </a:p>
          <a:p>
            <a:pPr>
              <a:lnSpc>
                <a:spcPct val="120000"/>
              </a:lnSpc>
            </a:pPr>
            <a:r>
              <a:rPr lang="uk-UA" sz="1600" dirty="0">
                <a:solidFill>
                  <a:schemeClr val="tx2">
                    <a:lumMod val="75000"/>
                  </a:schemeClr>
                </a:solidFill>
              </a:rPr>
              <a:t> 12 грудня 2018 року інклюзивно-ресурсний центр провів  нараду-консультацію на тему: «Нормативно-правова база інклюзивного навчання» для асистентів вчителів та практичних психологів, які працюють на інклюзивних класах.</a:t>
            </a:r>
          </a:p>
          <a:p>
            <a:pPr>
              <a:lnSpc>
                <a:spcPct val="120000"/>
              </a:lnSpc>
            </a:pPr>
            <a:r>
              <a:rPr lang="uk-UA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</a:rPr>
              <a:t>03-04.01.2019року </a:t>
            </a:r>
            <a:r>
              <a:rPr lang="uk-UA" sz="1600" dirty="0">
                <a:solidFill>
                  <a:schemeClr val="tx2">
                    <a:lumMod val="75000"/>
                  </a:schemeClr>
                </a:solidFill>
              </a:rPr>
              <a:t>на базі ІРЦ було проведено нараду-консультацію для вчителів початкової ланки (1 та 4 класи), а 10.01-11.01.2019 року – для вчителів 2-3 класів під гаслом: «Школа і освіта стає інклюзивною, такою, що враховує індивідуальні особливості і потреби кожної дитини. І головна мета Нової Української Школи – розкрити потенціал кожної дитини, допомогти їй реалізувати себе у житті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</a:rPr>
              <a:t>».</a:t>
            </a:r>
          </a:p>
          <a:p>
            <a:pPr>
              <a:lnSpc>
                <a:spcPct val="120000"/>
              </a:lnSpc>
            </a:pPr>
            <a:r>
              <a:rPr lang="uk-UA" sz="1600" dirty="0">
                <a:solidFill>
                  <a:schemeClr val="tx2">
                    <a:lumMod val="75000"/>
                  </a:schemeClr>
                </a:solidFill>
              </a:rPr>
              <a:t> Разом з методичним центром у жовтні місяці проведено на районному рівні  «Всеукраїнський конкурс «Вчитель року» на інклюзивному класі» та визначено переможців.</a:t>
            </a:r>
          </a:p>
        </p:txBody>
      </p:sp>
    </p:spTree>
    <p:extLst>
      <p:ext uri="{BB962C8B-B14F-4D97-AF65-F5344CB8AC3E}">
        <p14:creationId xmlns:p14="http://schemas.microsoft.com/office/powerpoint/2010/main" val="365399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3790"/>
            <a:ext cx="4355976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C:\Users\rocksi\Pictures\2019-01-15 нова папка\нова папка 11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36712"/>
            <a:ext cx="4608512" cy="3446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rocksi\Pictures\2019-01-15 нова папка\нова папка 7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4355976" cy="2708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rocksi\Pictures\2019-01-15 нова папка\нова папка 6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244" y="4149080"/>
            <a:ext cx="4355976" cy="2708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547664" y="116632"/>
            <a:ext cx="6192688" cy="7200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КАБІНЕТ  ПРАКТИЧНОГО  ПСИХОЛОГА  І  ДЕФЕКТОЛОГА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2236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</Template>
  <TotalTime>475</TotalTime>
  <Words>676</Words>
  <Application>Microsoft Office PowerPoint</Application>
  <PresentationFormat>Экран (4:3)</PresentationFormat>
  <Paragraphs>42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3</vt:lpstr>
      <vt:lpstr>Комунальна установа «ІНКЛЮЗИВНО-РЕСУРСНИЙ ЦЕНТР» Коломийської районної ради Івано-Франківської області</vt:lpstr>
      <vt:lpstr>Презентация PowerPoint</vt:lpstr>
      <vt:lpstr>Моніторинг діяльності КУ «ІНКЛЮЗИВНО-РЕСУРСНИЙ ЦЕНТР»</vt:lpstr>
      <vt:lpstr>Презентация PowerPoint</vt:lpstr>
      <vt:lpstr>Адміністративний відділ</vt:lpstr>
      <vt:lpstr>Презентация PowerPoint</vt:lpstr>
      <vt:lpstr>КАБІНЕТ   РЕАБІЛІТОЛОГА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rocksi</dc:creator>
  <cp:lastModifiedBy>RePack by Diakov</cp:lastModifiedBy>
  <cp:revision>41</cp:revision>
  <dcterms:created xsi:type="dcterms:W3CDTF">2019-01-15T13:16:47Z</dcterms:created>
  <dcterms:modified xsi:type="dcterms:W3CDTF">2020-02-20T09:57:52Z</dcterms:modified>
</cp:coreProperties>
</file>