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C90"/>
    <a:srgbClr val="A7A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424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4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21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936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11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2409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143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09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835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67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3964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88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45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40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57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D9F1-F486-4A95-87B3-BAE6B4E0DB47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98F179-7F73-4568-B9EA-8CF0512D1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307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E1A561-4CA7-4DCE-9E39-515232A5B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747" y="774440"/>
            <a:ext cx="9069355" cy="53091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endParaRPr lang="uk-UA" dirty="0">
              <a:latin typeface="Arial Black" panose="020B0A04020102020204" pitchFamily="34" charset="0"/>
            </a:endParaRPr>
          </a:p>
          <a:p>
            <a:pPr algn="ctr"/>
            <a:r>
              <a:rPr lang="uk-UA" sz="2800" dirty="0">
                <a:solidFill>
                  <a:srgbClr val="C00000"/>
                </a:solidFill>
                <a:latin typeface="Arial Black" panose="020B0A04020102020204" pitchFamily="34" charset="0"/>
              </a:rPr>
              <a:t>Інформативна зустріч</a:t>
            </a:r>
          </a:p>
          <a:p>
            <a:pPr algn="ctr"/>
            <a:endParaRPr lang="uk-UA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uk-UA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uk-UA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uk-UA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щодо співпраці</a:t>
            </a:r>
          </a:p>
          <a:p>
            <a:pPr algn="ctr"/>
            <a:endParaRPr lang="uk-UA" dirty="0">
              <a:latin typeface="Arial Black" panose="020B0A04020102020204" pitchFamily="34" charset="0"/>
            </a:endParaRPr>
          </a:p>
          <a:p>
            <a:pPr algn="ctr"/>
            <a:r>
              <a:rPr lang="uk-UA" dirty="0">
                <a:solidFill>
                  <a:srgbClr val="7030A0"/>
                </a:solidFill>
                <a:latin typeface="Arial Black" panose="020B0A04020102020204" pitchFamily="34" charset="0"/>
              </a:rPr>
              <a:t>22.04.2021 (четвер, 16:00 – 17:00)</a:t>
            </a:r>
          </a:p>
          <a:p>
            <a:pPr algn="ctr"/>
            <a:endParaRPr lang="uk-UA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uk-UA" dirty="0">
              <a:latin typeface="Arial Black" panose="020B0A04020102020204" pitchFamily="34" charset="0"/>
            </a:endParaRP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44DB4DFB-29D5-4615-9D1B-C9D4E7403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404211"/>
              </p:ext>
            </p:extLst>
          </p:nvPr>
        </p:nvGraphicFramePr>
        <p:xfrm>
          <a:off x="1481494" y="2305870"/>
          <a:ext cx="81279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90">
                  <a:extLst>
                    <a:ext uri="{9D8B030D-6E8A-4147-A177-3AD203B41FA5}">
                      <a16:colId xmlns:a16="http://schemas.microsoft.com/office/drawing/2014/main" val="1869985511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1847798686"/>
                    </a:ext>
                  </a:extLst>
                </a:gridCol>
                <a:gridCol w="4001795">
                  <a:extLst>
                    <a:ext uri="{9D8B030D-6E8A-4147-A177-3AD203B41FA5}">
                      <a16:colId xmlns:a16="http://schemas.microsoft.com/office/drawing/2014/main" val="647809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вчителів німецької мови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&amp;</a:t>
                      </a:r>
                      <a:endParaRPr lang="uk-UA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викладачів кафедри німецької філології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88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24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C848C-BFA4-4721-9297-747A1FAB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09057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Консультація 1. Онлайн-кабінет на допомогу вчителю</a:t>
            </a:r>
            <a:br>
              <a:rPr lang="uk-UA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7D6E4-4903-4E21-87CC-C6CCB5812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44824"/>
            <a:ext cx="9409057" cy="459999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Планується налагодження постійного (телефоном чи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SMS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взаємозв’язку вчителів та викладачів з метою отримання фахової відповіді на питання, що виникають під час роботи (переклад незрозумілих слів чи термінів, пояснення скорочень, інформації про німецькомовні країни тощо).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83347F-5273-487A-B6E2-44C0CDF694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453" y="3617634"/>
            <a:ext cx="3055387" cy="2227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76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3EDBD-0E29-461E-8C49-7DFB9921AF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Консультація 2. Супровід вчителя як керівника </a:t>
            </a:r>
            <a:br>
              <a:rPr lang="uk-UA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наукового дослідження, яке виконується учнем/ученицею</a:t>
            </a:r>
            <a:br>
              <a:rPr lang="uk-UA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uk-UA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C5200-7409-4FF0-98A2-83B51B080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1479"/>
            <a:ext cx="8596668" cy="42498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de-D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Планується спільний з вчителями пошук тем для учнівських наукових досліджень в галузі німецької мови (для Малої академії наук), за потреби консультативні бесіди з керівником чи виконавцем науково-дослідницьких робіт та – важливо – спільна підготовка захисту наукового дослідження.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100" name="Picture 4" descr="Сайт Малої академії наук міста Івано-Франківська - Сторінка 90">
            <a:extLst>
              <a:ext uri="{FF2B5EF4-FFF2-40B4-BE49-F238E27FC236}">
                <a16:creationId xmlns:a16="http://schemas.microsoft.com/office/drawing/2014/main" id="{8BBFC29A-5E6E-47E8-B4EC-FFFCF40E2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19" y="3646019"/>
            <a:ext cx="2645325" cy="28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студент png | Klipartz">
            <a:extLst>
              <a:ext uri="{FF2B5EF4-FFF2-40B4-BE49-F238E27FC236}">
                <a16:creationId xmlns:a16="http://schemas.microsoft.com/office/drawing/2014/main" id="{4863C590-9FB6-4756-A08E-146A3A97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070">
            <a:off x="9337130" y="3712695"/>
            <a:ext cx="2309311" cy="13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75204-2931-4C13-8337-C35A49032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6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dirty="0">
                <a:latin typeface="Arial Black" panose="020B0A04020102020204" pitchFamily="34" charset="0"/>
              </a:rPr>
              <a:t>Зустрічі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19FC8-4A63-4632-8042-636CFB71F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4279"/>
            <a:ext cx="8596668" cy="47070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 1. Викладачі з учнями</a:t>
            </a:r>
            <a:endParaRPr lang="uk-UA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Планується, що викладачі відвідують класи, говорять з учнями «іншою» німецькою мовою (</a:t>
            </a:r>
            <a:r>
              <a:rPr lang="de-D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Rollenspiele „eines deutschen Muttersprachlers“ mit den Schülern)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 2. Студенти з учнями</a:t>
            </a:r>
            <a:endParaRPr lang="uk-UA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Плануються спонтанні візити студентів до учнів з метою спілкування та підвищення інтересу до вивчення німецької мови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 3.  Студенти з вчителями</a:t>
            </a:r>
            <a:endParaRPr lang="uk-UA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Передбачається спілкування студентів з вчителями для отримання «напряму» корисної інформації щодо підготовки до майбутньої професії (на що звернути особливу увагу під час навчання, чого вчитися особливо, отримання конкретних методичних рекомендацій)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156" name="Picture 12">
            <a:extLst>
              <a:ext uri="{FF2B5EF4-FFF2-40B4-BE49-F238E27FC236}">
                <a16:creationId xmlns:a16="http://schemas.microsoft.com/office/drawing/2014/main" id="{E59E4014-7300-4471-8CC4-A2F4A705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996" y="4895375"/>
            <a:ext cx="1775749" cy="177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Волонтер-викладач англійської мови для дітей-переселенців | Громадський  Простір">
            <a:extLst>
              <a:ext uri="{FF2B5EF4-FFF2-40B4-BE49-F238E27FC236}">
                <a16:creationId xmlns:a16="http://schemas.microsoft.com/office/drawing/2014/main" id="{A01F1498-5D90-4734-959A-72781E8E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077">
            <a:off x="9175326" y="1946698"/>
            <a:ext cx="1991119" cy="13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вектор счастливый ребенок, Детский клипарт, Студент, ребенок PNG и PSD-файл  пнг для бесплатной загрузки | Счастливый ребенок, Ребенок, Студенты">
            <a:extLst>
              <a:ext uri="{FF2B5EF4-FFF2-40B4-BE49-F238E27FC236}">
                <a16:creationId xmlns:a16="http://schemas.microsoft.com/office/drawing/2014/main" id="{9639A79F-33D1-434C-A947-32ECC94E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807">
            <a:off x="9719741" y="496756"/>
            <a:ext cx="2156257" cy="13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21638B-0CAC-42A7-81AC-74C8C76A7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B7A689-B998-4611-B2C1-C6569B28CB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A73E7A-9A9A-457C-BBC0-726CFDEEE4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C41B1B-D641-4D79-B1A5-611C51BDD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95C05-B56E-4554-B199-A7CCA38565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0CDC52-B513-4A14-9FB7-66A56D73D5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59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67FCB8-4163-40E8-9AA4-CAB1AC7D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930" y="730225"/>
            <a:ext cx="9175793" cy="53975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3600" b="1" i="1" dirty="0">
                <a:solidFill>
                  <a:srgbClr val="4472C4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Дякуємо за увагу </a:t>
            </a:r>
          </a:p>
          <a:p>
            <a:pPr marL="0" indent="0" algn="ctr">
              <a:buNone/>
            </a:pPr>
            <a:r>
              <a:rPr lang="uk-UA" sz="3600" b="1" i="1" dirty="0">
                <a:solidFill>
                  <a:srgbClr val="4472C4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</a:p>
          <a:p>
            <a:pPr marL="0" indent="0" algn="ctr">
              <a:buNone/>
            </a:pPr>
            <a:r>
              <a:rPr lang="uk-UA" sz="3600" b="1" i="1" dirty="0">
                <a:solidFill>
                  <a:srgbClr val="4472C4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чекаємо на нові ідеї!</a:t>
            </a:r>
          </a:p>
          <a:p>
            <a:pPr marL="0" indent="0" algn="ctr">
              <a:buNone/>
            </a:pP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1988ED-A1FA-413F-8441-8B7F87EC4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12" y="4035491"/>
            <a:ext cx="2547257" cy="12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4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C6FAB-9617-4113-BF11-280F46E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48870"/>
            <a:ext cx="9185122" cy="14392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Концепція-пропозиція</a:t>
            </a:r>
            <a:br>
              <a:rPr lang="uk-UA" sz="32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співпраці</a:t>
            </a:r>
            <a:br>
              <a:rPr lang="uk-UA" sz="3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5C458B2-E014-4E08-A940-095A16432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927286"/>
              </p:ext>
            </p:extLst>
          </p:nvPr>
        </p:nvGraphicFramePr>
        <p:xfrm>
          <a:off x="677334" y="2088110"/>
          <a:ext cx="9185123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9803">
                  <a:extLst>
                    <a:ext uri="{9D8B030D-6E8A-4147-A177-3AD203B41FA5}">
                      <a16:colId xmlns:a16="http://schemas.microsoft.com/office/drawing/2014/main" val="2596512974"/>
                    </a:ext>
                  </a:extLst>
                </a:gridCol>
                <a:gridCol w="426090">
                  <a:extLst>
                    <a:ext uri="{9D8B030D-6E8A-4147-A177-3AD203B41FA5}">
                      <a16:colId xmlns:a16="http://schemas.microsoft.com/office/drawing/2014/main" val="3273159127"/>
                    </a:ext>
                  </a:extLst>
                </a:gridCol>
                <a:gridCol w="4459230">
                  <a:extLst>
                    <a:ext uri="{9D8B030D-6E8A-4147-A177-3AD203B41FA5}">
                      <a16:colId xmlns:a16="http://schemas.microsoft.com/office/drawing/2014/main" val="2770395479"/>
                    </a:ext>
                  </a:extLst>
                </a:gridCol>
              </a:tblGrid>
              <a:tr h="2269286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943C90"/>
                          </a:solidFill>
                          <a:effectLst/>
                        </a:rPr>
                        <a:t>кафедри німецької філології</a:t>
                      </a:r>
                    </a:p>
                    <a:p>
                      <a:pPr algn="ctr"/>
                      <a:r>
                        <a:rPr lang="uk-UA" sz="2400" dirty="0">
                          <a:solidFill>
                            <a:srgbClr val="943C90"/>
                          </a:solidFill>
                          <a:effectLst/>
                        </a:rPr>
                        <a:t>(</a:t>
                      </a:r>
                      <a:r>
                        <a:rPr lang="uk-UA" sz="2000" dirty="0">
                          <a:solidFill>
                            <a:srgbClr val="943C90"/>
                          </a:solidFill>
                          <a:effectLst/>
                        </a:rPr>
                        <a:t>факультет іноземних мов Прикарпатського національного університету імені Василя Стефаника</a:t>
                      </a:r>
                      <a:r>
                        <a:rPr lang="uk-UA" sz="2400" dirty="0">
                          <a:solidFill>
                            <a:srgbClr val="943C90"/>
                          </a:solidFill>
                          <a:effectLst/>
                        </a:rPr>
                        <a:t>)</a:t>
                      </a:r>
                    </a:p>
                    <a:p>
                      <a:pPr algn="ctr"/>
                      <a:r>
                        <a:rPr lang="uk-UA" sz="2400" dirty="0">
                          <a:solidFill>
                            <a:srgbClr val="943C90"/>
                          </a:solidFill>
                          <a:effectLst/>
                        </a:rPr>
                        <a:t> </a:t>
                      </a:r>
                      <a:endParaRPr lang="uk-UA" sz="2400" dirty="0">
                        <a:solidFill>
                          <a:srgbClr val="943C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943C9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943C90"/>
                          </a:solidFill>
                          <a:effectLst/>
                          <a:latin typeface="Arial Rounded MT Bold" panose="020F0704030504030204" pitchFamily="34" charset="0"/>
                        </a:rPr>
                        <a:t>&amp;</a:t>
                      </a:r>
                      <a:endParaRPr lang="uk-UA" sz="2400" dirty="0">
                        <a:solidFill>
                          <a:srgbClr val="943C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943C90"/>
                          </a:solidFill>
                          <a:effectLst/>
                        </a:rPr>
                        <a:t>вчителів німецької мови закладів загальної середньої освіти</a:t>
                      </a:r>
                    </a:p>
                    <a:p>
                      <a:pPr algn="ctr"/>
                      <a:r>
                        <a:rPr lang="uk-UA" sz="2400" dirty="0">
                          <a:solidFill>
                            <a:srgbClr val="943C90"/>
                          </a:solidFill>
                          <a:effectLst/>
                        </a:rPr>
                        <a:t>Івано-Франківської області</a:t>
                      </a:r>
                      <a:endParaRPr lang="uk-UA" sz="2400" dirty="0">
                        <a:solidFill>
                          <a:srgbClr val="943C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07140"/>
                  </a:ext>
                </a:extLst>
              </a:tr>
            </a:tbl>
          </a:graphicData>
        </a:graphic>
      </p:graphicFrame>
      <p:pic>
        <p:nvPicPr>
          <p:cNvPr id="5" name="Рисунок 4" descr="Кафедра німецької філології">
            <a:extLst>
              <a:ext uri="{FF2B5EF4-FFF2-40B4-BE49-F238E27FC236}">
                <a16:creationId xmlns:a16="http://schemas.microsoft.com/office/drawing/2014/main" id="{7B52ED5E-298A-4400-9174-CF42B24DE2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17" y="4647808"/>
            <a:ext cx="1914913" cy="17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7F62DF-3B03-44BC-9BA8-0A2E7BF8EA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99" y="4533394"/>
            <a:ext cx="2299970" cy="217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B20EF0-B1A0-4032-9F5A-BA1EA366D74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23" y="4899218"/>
            <a:ext cx="2135793" cy="1389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8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69A981-682E-4289-A60A-99147930B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671804"/>
            <a:ext cx="8234571" cy="54585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Ініційовано ректоратом Прикарпатського національного університету імені Василя Стефаника за принципом роботи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Консультативної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ради з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питань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сприяння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розвитку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системи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загальної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середньої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освіти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утворена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Указом президента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 лютого 2021р. як консультативно-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дорадчий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орган при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президентові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України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всіх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кафедр –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гарантів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освітньої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Середня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освіта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Ідея анонсована Прикарпатським національним університетом: 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березня 2021</a:t>
            </a:r>
            <a:endParaRPr lang="uk-UA" sz="2400" b="1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 співпраці запропоновано: 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квітня 2021 року</a:t>
            </a:r>
            <a:endParaRPr lang="uk-UA" sz="2400" b="1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13D5A9-7A56-4BFD-A378-9217284A25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77" y="1799419"/>
            <a:ext cx="2826698" cy="2853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7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7701F4-9011-4521-B7D9-8602F5F1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86" y="475861"/>
            <a:ext cx="7944153" cy="57756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Aft>
                <a:spcPts val="800"/>
              </a:spcAft>
              <a:buNone/>
            </a:pPr>
            <a:r>
              <a:rPr lang="uk-UA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Концепція співпраці в її першому варіанті розроблена робочою групою кафедри німецької філології (8 викладачів), її другий варіант буде розроблено із врахуванням пропозицій вчителів після зустрічі                1</a:t>
            </a:r>
            <a:r>
              <a:rPr lang="de-DE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травня 2021р.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i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29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 робочої групи:</a:t>
            </a:r>
            <a:endParaRPr lang="uk-UA" sz="29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uk-UA" sz="29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зав. кафедри, доцент Остапович Олег Ярославович</a:t>
            </a:r>
            <a:endParaRPr lang="uk-UA" sz="29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uk-UA" sz="29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старший викладач </a:t>
            </a:r>
            <a:r>
              <a:rPr lang="uk-UA" sz="29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Петришак</a:t>
            </a:r>
            <a:r>
              <a:rPr lang="uk-UA" sz="29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Богдана Ярославівна, </a:t>
            </a:r>
            <a:endParaRPr lang="uk-UA" sz="29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uk-UA" sz="29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старший викладач </a:t>
            </a:r>
            <a:r>
              <a:rPr lang="uk-UA" sz="29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Павлишинець</a:t>
            </a:r>
            <a:r>
              <a:rPr lang="uk-UA" sz="29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Олена Олегівна, </a:t>
            </a:r>
            <a:endParaRPr lang="uk-UA" sz="29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uk-UA" sz="29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доцент Липка Світлана Іванівна, </a:t>
            </a:r>
            <a:endParaRPr lang="uk-UA" sz="29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uk-UA" sz="29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старший викладач Шацька Галина Миколаївна, </a:t>
            </a:r>
            <a:endParaRPr lang="uk-UA" sz="29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uk-UA" sz="29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доцент Ткачук Наталя Олексіївна,</a:t>
            </a:r>
            <a:endParaRPr lang="uk-UA" sz="29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uk-UA" sz="29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старший викладач </a:t>
            </a:r>
            <a:r>
              <a:rPr lang="uk-UA" sz="29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Малашевська</a:t>
            </a:r>
            <a:r>
              <a:rPr lang="uk-UA" sz="29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Ірина Ярославівна, </a:t>
            </a:r>
            <a:endParaRPr lang="uk-UA" sz="29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uk-UA" sz="2900" b="1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доцент Корольова Наталя Олександрівна</a:t>
            </a:r>
            <a:endParaRPr lang="uk-UA" sz="29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dirty="0"/>
          </a:p>
        </p:txBody>
      </p:sp>
      <p:pic>
        <p:nvPicPr>
          <p:cNvPr id="5122" name="Picture 2" descr="Робоча група обговорила легалізацію виплат заробітної плати | Новини">
            <a:extLst>
              <a:ext uri="{FF2B5EF4-FFF2-40B4-BE49-F238E27FC236}">
                <a16:creationId xmlns:a16="http://schemas.microsoft.com/office/drawing/2014/main" id="{5A2351E7-362E-4A56-A5CE-DD2ACA74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39" y="1259633"/>
            <a:ext cx="3270181" cy="42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3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DD1BE-9102-4064-9661-33071A6A1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85122" cy="74333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 інформація</a:t>
            </a:r>
            <a:endParaRPr lang="uk-UA" sz="28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32F9C-B54D-4B74-A0E4-A29D09AB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52939"/>
            <a:ext cx="9185123" cy="468842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Змістовий та реалізаційний аспекти:</a:t>
            </a:r>
            <a:endParaRPr lang="uk-UA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uk-UA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бази для співпраці: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«Реєстр вчителів німецької мови Івано-Франківщини» </a:t>
            </a:r>
            <a:endParaRPr lang="uk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Проєкти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Краєзнавчий, Граматичний, Методичний</a:t>
            </a:r>
            <a:endParaRPr lang="uk-UA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uk-UA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Консультації: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A7A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Онлайн-кабінет на допомогу вчителю, Супровід діяльності вчителя в наукових дослідженнях в галузі іноземної філології</a:t>
            </a:r>
            <a:endParaRPr lang="uk-UA" sz="2400" dirty="0">
              <a:solidFill>
                <a:srgbClr val="A7AE1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uk-UA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Зустрічі: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з учнями, студенти з учнями, студенти з вчителями</a:t>
            </a:r>
            <a:endParaRPr lang="uk-UA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991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Івано-Франківська область">
            <a:extLst>
              <a:ext uri="{FF2B5EF4-FFF2-40B4-BE49-F238E27FC236}">
                <a16:creationId xmlns:a16="http://schemas.microsoft.com/office/drawing/2014/main" id="{17E58940-3038-468C-A636-80760243CA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5" y="315687"/>
            <a:ext cx="2444621" cy="24928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C8CFB-F33F-40D2-9AE1-CBBA987E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176" y="609599"/>
            <a:ext cx="6699378" cy="21056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бази для співпраці:</a:t>
            </a:r>
            <a:br>
              <a:rPr lang="uk-UA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«Реєстр вчителів німецької мови Івано-Франківщини»</a:t>
            </a:r>
            <a:br>
              <a:rPr lang="uk-UA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474F8-D5EA-472F-AB0B-593954A3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15208"/>
            <a:ext cx="8849220" cy="353319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Планується створення для кафедри реєстру з контактними даними вчителів німецької мови, а також з інформацією про статус німецької як іноземної в школі (перша, друга).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 descr="Підвищення кваліфікації вчителів німецької мови, які навчатимуть учнів 1-х  класів у 2018/2019 н.р.">
            <a:extLst>
              <a:ext uri="{FF2B5EF4-FFF2-40B4-BE49-F238E27FC236}">
                <a16:creationId xmlns:a16="http://schemas.microsoft.com/office/drawing/2014/main" id="{52946F80-7417-443C-8D6C-3EE7733178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655" y="3850679"/>
            <a:ext cx="2618104" cy="2475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01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849E4-FED4-4739-A138-E629AC0D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09600"/>
            <a:ext cx="8359604" cy="10605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</a:t>
            </a:r>
            <a:r>
              <a:rPr lang="uk-UA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Краєзнавчий</a:t>
            </a: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6635CC-186E-46EC-A942-AD64C5126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1380931"/>
            <a:ext cx="8359603" cy="26125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Передбачається, що учні та вчителі збирають інформацію про місцевість (місто/мікрорайон/село/селище/вулиця) з метою створення портфоліо німецькою мовою. Студенти 3-4 курсів (під час перекладацької та навчальної (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асистент вчителя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практики) допомагають учням в перекладі текстів німецькою мовою та створюють з ними міні-фільми/ролики німецькою мовою.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3406C6-AF4E-4BF4-B76A-82BBD025AB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93501"/>
            <a:ext cx="8359602" cy="252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97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92C24-A571-4D60-908C-D4C3F0B5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44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</a:t>
            </a:r>
            <a:r>
              <a:rPr lang="uk-UA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Граматичний</a:t>
            </a: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70F32F-6609-4F8D-9F9D-86211776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2229"/>
            <a:ext cx="8596668" cy="453913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Передбачаються – за потреби та бажанням – консультації з проблемних питань сучасної німецької граматики, можливий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тренувально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-повторювальний курс з граматичних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компетентостей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вчителів. Проект включає також спільні методичні розробки для подачі граматичного матеріалу відповідно до навчальних програм різних класів.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718009-742F-4FE2-B182-D6FFAB0FF0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18" y="4040155"/>
            <a:ext cx="7016620" cy="2341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15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11B31-493B-41AB-8D1F-7E3DAA53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46583" cy="8926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b="1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</a:t>
            </a:r>
            <a:r>
              <a:rPr lang="uk-UA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Методичний</a:t>
            </a:r>
            <a:br>
              <a:rPr lang="uk-UA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544D15-0CD2-423D-BD82-9D22B440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2229"/>
            <a:ext cx="8746584" cy="49239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Передбачається допомога в розробці тестів різного рівня складності для контролю засвоєння навчального матеріалу з метою диференційованого підходу до оцінювання знань учнів.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3074" name="Picture 2" descr="Wortschatz Deutsch A1 A2 B1 by Bita Sobhani">
            <a:extLst>
              <a:ext uri="{FF2B5EF4-FFF2-40B4-BE49-F238E27FC236}">
                <a16:creationId xmlns:a16="http://schemas.microsoft.com/office/drawing/2014/main" id="{41EE8761-417D-4794-84F2-A47C8B16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46" y="30073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651416-7FF5-4350-82F0-B954AC6DD1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4086496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A0DF5B-5D97-49D9-B2C0-C6692FD328C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20" y="468309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60136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439</TotalTime>
  <Words>646</Words>
  <Application>Microsoft Office PowerPoint</Application>
  <PresentationFormat>Широкоэкранный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Arial Rounded MT Bold</vt:lpstr>
      <vt:lpstr>Bookman Old Style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Концепція-пропозиція співпраці </vt:lpstr>
      <vt:lpstr>Презентация PowerPoint</vt:lpstr>
      <vt:lpstr>Презентация PowerPoint</vt:lpstr>
      <vt:lpstr>Загальна інформація</vt:lpstr>
      <vt:lpstr>Створення бази для співпраці:  «Реєстр вчителів німецької мови Івано-Франківщини» </vt:lpstr>
      <vt:lpstr>Проєкт 1. Краєзнавчий</vt:lpstr>
      <vt:lpstr>Проєкт 2. Граматичний</vt:lpstr>
      <vt:lpstr>Проєкт 3. Методичний </vt:lpstr>
      <vt:lpstr>Консультація 1. Онлайн-кабінет на допомогу вчителю </vt:lpstr>
      <vt:lpstr>Консультація 2. Супровід вчителя як керівника  наукового дослідження, яке виконується учнем/ученицею   </vt:lpstr>
      <vt:lpstr>Зустрічі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2021-04-21T14:34:56Z</dcterms:created>
  <dcterms:modified xsi:type="dcterms:W3CDTF">2021-04-23T21:12:22Z</dcterms:modified>
</cp:coreProperties>
</file>