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34E0B5-41BC-4DAE-9749-9C86803F8630}">
          <p14:sldIdLst>
            <p14:sldId id="256"/>
            <p14:sldId id="257"/>
            <p14:sldId id="262"/>
            <p14:sldId id="258"/>
            <p14:sldId id="259"/>
            <p14:sldId id="260"/>
            <p14:sldId id="261"/>
            <p14:sldId id="264"/>
            <p14:sldId id="263"/>
            <p14:sldId id="266"/>
            <p14:sldId id="265"/>
            <p14:sldId id="267"/>
            <p14:sldId id="268"/>
            <p14:sldId id="269"/>
            <p14:sldId id="270"/>
          </p14:sldIdLst>
        </p14:section>
        <p14:section name="Раздел без заголовка" id="{6D85ABB0-C8C9-4B56-BE46-5CEA599C5C6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711234"/>
            <a:ext cx="8915399" cy="496533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НАВЧАЛЬНО-НАУКОВОГО ІНСТИТУТУ МИСТЕЦТВ З НАУКОВОЇ РОБОТИ ЗА 2021 РІК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Навчально-науковий Інститут мистец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04" y="682171"/>
            <a:ext cx="3724596" cy="247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0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МІЖНАРОДНА СПІВПРАЦЯ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200" dirty="0">
                <a:solidFill>
                  <a:srgbClr val="0070C0"/>
                </a:solidFill>
              </a:rPr>
              <a:t>Спільний </a:t>
            </a:r>
            <a:r>
              <a:rPr lang="uk-UA" sz="2200" dirty="0" smtClean="0">
                <a:solidFill>
                  <a:srgbClr val="0070C0"/>
                </a:solidFill>
              </a:rPr>
              <a:t>міжнародний </a:t>
            </a:r>
            <a:r>
              <a:rPr lang="uk-UA" sz="2200" dirty="0">
                <a:solidFill>
                  <a:srgbClr val="0070C0"/>
                </a:solidFill>
              </a:rPr>
              <a:t>проект «Невидима спадщина: обмін та впровадження передового досвіду щодо доступу до культури для  людей з вадами зору», що реалізується за програмою транскордонного співробітництва Польща-Білорусь-Україна 2014-2020</a:t>
            </a:r>
            <a:r>
              <a:rPr lang="uk-UA" sz="2200" dirty="0" smtClean="0">
                <a:solidFill>
                  <a:srgbClr val="0070C0"/>
                </a:solidFill>
              </a:rPr>
              <a:t>. Керівник проекту – кандидат мистецтвознавства, доцент Казимирів Христина Тарасівна. Протягом червня – грудня 2021 року відбувалися </a:t>
            </a:r>
            <a:r>
              <a:rPr lang="uk-UA" sz="2200" dirty="0">
                <a:solidFill>
                  <a:srgbClr val="0070C0"/>
                </a:solidFill>
              </a:rPr>
              <a:t>тренінги для працівників університету, музеїв та міських </a:t>
            </a:r>
            <a:r>
              <a:rPr lang="uk-UA" sz="2200" dirty="0" smtClean="0">
                <a:solidFill>
                  <a:srgbClr val="0070C0"/>
                </a:solidFill>
              </a:rPr>
              <a:t>гідів, а також людей з вадами зору щодо ознайомлення </a:t>
            </a:r>
            <a:r>
              <a:rPr lang="uk-UA" sz="2200" dirty="0">
                <a:solidFill>
                  <a:srgbClr val="0070C0"/>
                </a:solidFill>
              </a:rPr>
              <a:t>з особливостями роботи з незрячими людьми та </a:t>
            </a:r>
            <a:r>
              <a:rPr lang="uk-UA" sz="2200" dirty="0" smtClean="0">
                <a:solidFill>
                  <a:srgbClr val="0070C0"/>
                </a:solidFill>
              </a:rPr>
              <a:t>особливостями створення </a:t>
            </a:r>
            <a:r>
              <a:rPr lang="uk-UA" sz="2200" dirty="0" err="1">
                <a:solidFill>
                  <a:srgbClr val="0070C0"/>
                </a:solidFill>
              </a:rPr>
              <a:t>адаптацій</a:t>
            </a:r>
            <a:r>
              <a:rPr lang="uk-UA" sz="2200" dirty="0">
                <a:solidFill>
                  <a:srgbClr val="0070C0"/>
                </a:solidFill>
              </a:rPr>
              <a:t> творів мистецтва.</a:t>
            </a:r>
            <a:endParaRPr lang="uk-UA" sz="2200" dirty="0" smtClean="0">
              <a:solidFill>
                <a:srgbClr val="0070C0"/>
              </a:solidFill>
            </a:endParaRP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859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Студентська науково-дослідна робота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615544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Участь студентів у міжнародних заходах (за межами України)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64750"/>
              </p:ext>
            </p:extLst>
          </p:nvPr>
        </p:nvGraphicFramePr>
        <p:xfrm>
          <a:off x="4005944" y="2780188"/>
          <a:ext cx="5861049" cy="3968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4937">
                  <a:extLst>
                    <a:ext uri="{9D8B030D-6E8A-4147-A177-3AD203B41FA5}">
                      <a16:colId xmlns:a16="http://schemas.microsoft.com/office/drawing/2014/main" val="4017313143"/>
                    </a:ext>
                  </a:extLst>
                </a:gridCol>
                <a:gridCol w="1231998">
                  <a:extLst>
                    <a:ext uri="{9D8B030D-6E8A-4147-A177-3AD203B41FA5}">
                      <a16:colId xmlns:a16="http://schemas.microsoft.com/office/drawing/2014/main" val="2336328283"/>
                    </a:ext>
                  </a:extLst>
                </a:gridCol>
                <a:gridCol w="2174114">
                  <a:extLst>
                    <a:ext uri="{9D8B030D-6E8A-4147-A177-3AD203B41FA5}">
                      <a16:colId xmlns:a16="http://schemas.microsoft.com/office/drawing/2014/main" val="594448290"/>
                    </a:ext>
                  </a:extLst>
                </a:gridCol>
              </a:tblGrid>
              <a:tr h="139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Назва форми співпраці, країна проведення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Кількість залучених студентів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(ПІБ студента, курс навчання)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</a:rPr>
                        <a:t>Результат участі (призові місця, грамоти, дипломи та інше)</a:t>
                      </a:r>
                      <a:endParaRPr lang="uk-UA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132273"/>
                  </a:ext>
                </a:extLst>
              </a:tr>
              <a:tr h="589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Міжнародний конкурс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“R</a:t>
                      </a:r>
                      <a:r>
                        <a:rPr lang="uk-UA" sz="1200" dirty="0" err="1">
                          <a:solidFill>
                            <a:srgbClr val="002060"/>
                          </a:solidFill>
                          <a:effectLst/>
                        </a:rPr>
                        <a:t>acconto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 di </a:t>
                      </a:r>
                      <a:r>
                        <a:rPr lang="uk-UA" sz="1200" dirty="0" err="1">
                          <a:solidFill>
                            <a:srgbClr val="002060"/>
                          </a:solidFill>
                          <a:effectLst/>
                        </a:rPr>
                        <a:t>primavera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”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, 09.04.2021 р.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1 місце (двоє студентів)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255022"/>
                  </a:ext>
                </a:extLst>
              </a:tr>
              <a:tr h="589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</a:rPr>
                        <a:t>Міжнародний конкурс-фестиваль «Вогні Баку», 25.04.2021 р.</a:t>
                      </a:r>
                      <a:endParaRPr lang="uk-UA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1 місце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408917"/>
                  </a:ext>
                </a:extLst>
              </a:tr>
              <a:tr h="139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</a:rPr>
                        <a:t>Конкурс творчих робіт “Prime Art” в рамках реалізації Міжнародного наукового проекту “Євроінтеграція в освіті, науці і культурі” (м. Катовіце, Польща)</a:t>
                      </a:r>
                      <a:endParaRPr lang="uk-UA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</a:rPr>
                        <a:t>1 місце</a:t>
                      </a:r>
                      <a:endParaRPr lang="uk-UA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81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13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Стипендії та заохочення різноманітних фондів, що отримували студенти ННІМ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протягом 2021 року</a:t>
            </a:r>
            <a:endParaRPr lang="uk-UA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03345"/>
              </p:ext>
            </p:extLst>
          </p:nvPr>
        </p:nvGraphicFramePr>
        <p:xfrm>
          <a:off x="2589213" y="2133599"/>
          <a:ext cx="8915400" cy="46495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23379">
                  <a:extLst>
                    <a:ext uri="{9D8B030D-6E8A-4147-A177-3AD203B41FA5}">
                      <a16:colId xmlns:a16="http://schemas.microsoft.com/office/drawing/2014/main" val="3421400714"/>
                    </a:ext>
                  </a:extLst>
                </a:gridCol>
                <a:gridCol w="4192021">
                  <a:extLst>
                    <a:ext uri="{9D8B030D-6E8A-4147-A177-3AD203B41FA5}">
                      <a16:colId xmlns:a16="http://schemas.microsoft.com/office/drawing/2014/main" val="483556748"/>
                    </a:ext>
                  </a:extLst>
                </a:gridCol>
              </a:tblGrid>
              <a:tr h="487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Назва форми заохочення</a:t>
                      </a:r>
                      <a:endParaRPr lang="uk-UA" sz="16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Кількість студентів (ПІП студента, курс навчання)</a:t>
                      </a:r>
                      <a:endParaRPr lang="uk-UA" sz="16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4878650"/>
                  </a:ext>
                </a:extLst>
              </a:tr>
              <a:tr h="306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Стипендії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uk-UA" sz="16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72318583"/>
                  </a:ext>
                </a:extLst>
              </a:tr>
              <a:tr h="368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Президента України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 ст.: Монастирська А.Т., ІІ курс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5647669"/>
                  </a:ext>
                </a:extLst>
              </a:tr>
              <a:tr h="764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Інших установ та фондів: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Фундації Лозинських «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Повір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у себе»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 ст.: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Оглоб’як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М.М., ІІ курс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99023123"/>
                  </a:ext>
                </a:extLst>
              </a:tr>
              <a:tr h="1160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Діячів першого українського уряду: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3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ст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Петруняк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М.І., Петрів Р.С.,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Бурлаченко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Б.А., магістр ІІ курс.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64062606"/>
                  </a:ext>
                </a:extLst>
              </a:tr>
              <a:tr h="1160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Імені Володимира Винниченка: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3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ст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Кристинич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О.В.,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Савинець</a:t>
                      </a: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 Я.С., Дмитрик Б.В., магістр ІІ курс.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50388500"/>
                  </a:ext>
                </a:extLst>
              </a:tr>
              <a:tr h="368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Імені Івана </a:t>
                      </a:r>
                      <a:r>
                        <a:rPr lang="uk-UA" sz="1600" b="0" dirty="0" err="1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Стешенка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1 ст.: Ковальчук Ю.Т.</a:t>
                      </a:r>
                      <a:endParaRPr lang="uk-UA" sz="1600" b="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3189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8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Публікації студентів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У збірнику наукових праць студентів університету «Еврика» - 19 публікацій.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У збірниках наукових праць – 3 публікації.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У збірниках матеріалів всеукраїнських та міжнародних конференцій – 8 публікацій.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9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Сильні сторони науково-дослідної роботи викладачів та студентів 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Активна робота постійно діючої  та разових спеціалізованих вчених рад із захисту дисертацій.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Позитивна динаміка публікацій у виданнях, що індексуються у </a:t>
            </a:r>
            <a:r>
              <a:rPr lang="uk-UA" dirty="0" err="1" smtClean="0">
                <a:solidFill>
                  <a:srgbClr val="C00000"/>
                </a:solidFill>
              </a:rPr>
              <a:t>наукометричних</a:t>
            </a:r>
            <a:r>
              <a:rPr lang="uk-UA" dirty="0" smtClean="0">
                <a:solidFill>
                  <a:srgbClr val="C00000"/>
                </a:solidFill>
              </a:rPr>
              <a:t> базах </a:t>
            </a:r>
            <a:r>
              <a:rPr lang="en-US" dirty="0" smtClean="0">
                <a:solidFill>
                  <a:srgbClr val="C00000"/>
                </a:solidFill>
              </a:rPr>
              <a:t>Scopus </a:t>
            </a:r>
            <a:r>
              <a:rPr lang="uk-UA" dirty="0" smtClean="0">
                <a:solidFill>
                  <a:srgbClr val="C00000"/>
                </a:solidFill>
              </a:rPr>
              <a:t>і </a:t>
            </a:r>
            <a:r>
              <a:rPr lang="en-US" smtClean="0">
                <a:solidFill>
                  <a:srgbClr val="C00000"/>
                </a:solidFill>
              </a:rPr>
              <a:t>WoS</a:t>
            </a:r>
            <a:r>
              <a:rPr lang="uk-UA" smtClean="0">
                <a:solidFill>
                  <a:srgbClr val="C00000"/>
                </a:solidFill>
              </a:rPr>
              <a:t>.</a:t>
            </a: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Висока публікаційна активність викладачів у фахових наукових виданнях категорії Б.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Активна участь викладачів та студентів у міжнародних та всеукраїнських наукових конференціях з публікацією матеріалів.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Участь у міжнародних грантових програмах.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Участь і перемоги студентів у міжнародних творчих конкурсах та фестивалях.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Слабкі сторони науково-дослідної роботи викладачів та студентів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solidFill>
                  <a:srgbClr val="C00000"/>
                </a:solidFill>
              </a:rPr>
              <a:t>Відсутність програм міжнародного обміну викладачів та студентів.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Недостатня активність викладачів щодо участі у міжнародних стажуваннях.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Низька публікаційна активність викладачів щодо видання навчально-методичної літератури.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Відсутність власного журналу чи збірника наукових праць категорії Б.</a:t>
            </a: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Недостатнє залучення студентів до спільних з викладачами публікацій у фахових виданнях.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208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Основні досягнення професорсько-викладацького складу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Викладачами підрозділу опубліковано три монографії: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1</a:t>
            </a:r>
            <a:r>
              <a:rPr lang="uk-UA" dirty="0">
                <a:solidFill>
                  <a:srgbClr val="002060"/>
                </a:solidFill>
              </a:rPr>
              <a:t>. «Окрилена хоровою піснею». Ольга </a:t>
            </a:r>
            <a:r>
              <a:rPr lang="uk-UA" dirty="0" err="1">
                <a:solidFill>
                  <a:srgbClr val="002060"/>
                </a:solidFill>
              </a:rPr>
              <a:t>Ничай</a:t>
            </a:r>
            <a:r>
              <a:rPr lang="uk-UA" dirty="0">
                <a:solidFill>
                  <a:srgbClr val="002060"/>
                </a:solidFill>
              </a:rPr>
              <a:t>: диригент, педагог, музично-громадський діяч (до 80-річчя від дня народження Заслуженого працівника культури України, професора Ольги </a:t>
            </a:r>
            <a:r>
              <a:rPr lang="uk-UA" dirty="0" err="1">
                <a:solidFill>
                  <a:srgbClr val="002060"/>
                </a:solidFill>
              </a:rPr>
              <a:t>Ничай</a:t>
            </a:r>
            <a:r>
              <a:rPr lang="uk-UA" dirty="0">
                <a:solidFill>
                  <a:srgbClr val="002060"/>
                </a:solidFill>
              </a:rPr>
              <a:t> та 20-річчя заснування Навчально-наукового інституту мистецтв): науково-популярні нариси / за редакцією доктора мистецтвознавства, професора </a:t>
            </a:r>
            <a:r>
              <a:rPr lang="uk-UA" dirty="0" err="1" smtClean="0">
                <a:solidFill>
                  <a:srgbClr val="002060"/>
                </a:solidFill>
              </a:rPr>
              <a:t>Г.Карась</a:t>
            </a:r>
            <a:r>
              <a:rPr lang="uk-UA" dirty="0">
                <a:solidFill>
                  <a:srgbClr val="002060"/>
                </a:solidFill>
              </a:rPr>
              <a:t>, кандидата мистецтвознавства, доцента </a:t>
            </a:r>
            <a:r>
              <a:rPr lang="uk-UA" dirty="0" err="1" smtClean="0">
                <a:solidFill>
                  <a:srgbClr val="002060"/>
                </a:solidFill>
              </a:rPr>
              <a:t>Л.Романюк</a:t>
            </a:r>
            <a:r>
              <a:rPr lang="uk-UA" dirty="0">
                <a:solidFill>
                  <a:srgbClr val="002060"/>
                </a:solidFill>
              </a:rPr>
              <a:t>. Івано-Франківськ: Фоліант, 2021. 442 с.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2. </a:t>
            </a:r>
            <a:r>
              <a:rPr lang="uk-UA" dirty="0" err="1">
                <a:solidFill>
                  <a:srgbClr val="002060"/>
                </a:solidFill>
              </a:rPr>
              <a:t>Серганюк</a:t>
            </a:r>
            <a:r>
              <a:rPr lang="uk-UA" dirty="0">
                <a:solidFill>
                  <a:srgbClr val="002060"/>
                </a:solidFill>
              </a:rPr>
              <a:t> Л. І. Хорова творчість Лесі Дичко в </a:t>
            </a:r>
            <a:r>
              <a:rPr lang="uk-UA" dirty="0" err="1" smtClean="0">
                <a:solidFill>
                  <a:srgbClr val="002060"/>
                </a:solidFill>
              </a:rPr>
              <a:t>мистецько</a:t>
            </a:r>
            <a:r>
              <a:rPr lang="uk-UA" dirty="0" smtClean="0">
                <a:solidFill>
                  <a:srgbClr val="002060"/>
                </a:solidFill>
              </a:rPr>
              <a:t>-естетичних </a:t>
            </a:r>
            <a:r>
              <a:rPr lang="uk-UA" dirty="0">
                <a:solidFill>
                  <a:srgbClr val="002060"/>
                </a:solidFill>
              </a:rPr>
              <a:t>процесах другої половини ХХ </a:t>
            </a:r>
            <a:r>
              <a:rPr lang="uk-UA" dirty="0" smtClean="0">
                <a:solidFill>
                  <a:srgbClr val="002060"/>
                </a:solidFill>
              </a:rPr>
              <a:t>століття: </a:t>
            </a:r>
            <a:r>
              <a:rPr lang="uk-UA" dirty="0">
                <a:solidFill>
                  <a:srgbClr val="002060"/>
                </a:solidFill>
              </a:rPr>
              <a:t>монографія. Івано-Франківськ, 2020. 180 с.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3. </a:t>
            </a:r>
            <a:r>
              <a:rPr lang="uk-UA" dirty="0" err="1">
                <a:solidFill>
                  <a:srgbClr val="002060"/>
                </a:solidFill>
              </a:rPr>
              <a:t>Типчук</a:t>
            </a:r>
            <a:r>
              <a:rPr lang="uk-UA" dirty="0">
                <a:solidFill>
                  <a:srgbClr val="002060"/>
                </a:solidFill>
              </a:rPr>
              <a:t> Вікторія, </a:t>
            </a:r>
            <a:r>
              <a:rPr lang="uk-UA" dirty="0" err="1">
                <a:solidFill>
                  <a:srgbClr val="002060"/>
                </a:solidFill>
              </a:rPr>
              <a:t>Мисюк</a:t>
            </a:r>
            <a:r>
              <a:rPr lang="uk-UA" dirty="0">
                <a:solidFill>
                  <a:srgbClr val="002060"/>
                </a:solidFill>
              </a:rPr>
              <a:t> Андрій. </a:t>
            </a:r>
            <a:r>
              <a:rPr lang="uk-UA" dirty="0" err="1">
                <a:solidFill>
                  <a:srgbClr val="002060"/>
                </a:solidFill>
              </a:rPr>
              <a:t>Делятин</a:t>
            </a:r>
            <a:r>
              <a:rPr lang="uk-UA" dirty="0">
                <a:solidFill>
                  <a:srgbClr val="002060"/>
                </a:solidFill>
              </a:rPr>
              <a:t>: Осип Васьків, Василь </a:t>
            </a:r>
            <a:r>
              <a:rPr lang="uk-UA" dirty="0" err="1">
                <a:solidFill>
                  <a:srgbClr val="002060"/>
                </a:solidFill>
              </a:rPr>
              <a:t>Турчиняк</a:t>
            </a:r>
            <a:r>
              <a:rPr lang="uk-UA" dirty="0">
                <a:solidFill>
                  <a:srgbClr val="002060"/>
                </a:solidFill>
              </a:rPr>
              <a:t>. Львів: Каменяр, 2021. 156 с.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dirty="0"/>
              <a:t>     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506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57943"/>
            <a:ext cx="8915400" cy="495327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Перша колективна монографія із серії монографічних видань про видатних особистостей Навчально-наукового інституту мистецтв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art.pnu.edu.ua/wp-content/uploads/sites/9/2021/11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83" y="1609071"/>
            <a:ext cx="6259057" cy="43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8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726" y="986971"/>
            <a:ext cx="8915400" cy="5167086"/>
          </a:xfrm>
        </p:spPr>
        <p:txBody>
          <a:bodyPr>
            <a:normAutofit fontScale="62500" lnSpcReduction="20000"/>
          </a:bodyPr>
          <a:lstStyle/>
          <a:p>
            <a:r>
              <a:rPr lang="uk-UA" sz="2900" b="1" dirty="0" smtClean="0">
                <a:solidFill>
                  <a:srgbClr val="C00000"/>
                </a:solidFill>
              </a:rPr>
              <a:t>Вчені Навчально-наукового інституту мистецтв за звітний рік опублікували 31 розділ у колективних монографіях (у тому числі, виданих за кордоном) загальним обсягом 24,1 друкованих аркуша.</a:t>
            </a:r>
          </a:p>
          <a:p>
            <a:r>
              <a:rPr lang="uk-UA" sz="2900" b="1" dirty="0" smtClean="0">
                <a:solidFill>
                  <a:srgbClr val="C00000"/>
                </a:solidFill>
              </a:rPr>
              <a:t>Видано 6 навчальних посібників обсягом 3 друковані аркуші: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002060"/>
                </a:solidFill>
              </a:rPr>
              <a:t>1.	</a:t>
            </a:r>
            <a:r>
              <a:rPr lang="uk-UA" sz="2200" dirty="0">
                <a:solidFill>
                  <a:srgbClr val="002060"/>
                </a:solidFill>
              </a:rPr>
              <a:t>Фабрика-</a:t>
            </a:r>
            <a:r>
              <a:rPr lang="uk-UA" sz="2200" dirty="0" err="1">
                <a:solidFill>
                  <a:srgbClr val="002060"/>
                </a:solidFill>
              </a:rPr>
              <a:t>Процька</a:t>
            </a:r>
            <a:r>
              <a:rPr lang="uk-UA" sz="2200" dirty="0">
                <a:solidFill>
                  <a:srgbClr val="002060"/>
                </a:solidFill>
              </a:rPr>
              <a:t> О.Р. Теорія і регіональна специфіка стилів народного виконавства: методичний путівник для </a:t>
            </a:r>
            <a:r>
              <a:rPr lang="uk-UA" sz="2200" dirty="0" err="1">
                <a:solidFill>
                  <a:srgbClr val="002060"/>
                </a:solidFill>
              </a:rPr>
              <a:t>самост</a:t>
            </a:r>
            <a:r>
              <a:rPr lang="uk-UA" sz="2200" dirty="0">
                <a:solidFill>
                  <a:srgbClr val="002060"/>
                </a:solidFill>
              </a:rPr>
              <a:t>. роботи студентів денної та заочної форм навчання вищих музичних закладів ІІІ-І</a:t>
            </a:r>
            <a:r>
              <a:rPr lang="en-US" sz="2200" dirty="0">
                <a:solidFill>
                  <a:srgbClr val="002060"/>
                </a:solidFill>
              </a:rPr>
              <a:t>V </a:t>
            </a:r>
            <a:r>
              <a:rPr lang="uk-UA" sz="2200" dirty="0">
                <a:solidFill>
                  <a:srgbClr val="002060"/>
                </a:solidFill>
              </a:rPr>
              <a:t>рівнів акредитації напряму підготовки “Музичне мистецтв”. Івано-Франківськ, 2021. 142 с.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002060"/>
                </a:solidFill>
              </a:rPr>
              <a:t>2.	Фабрика-</a:t>
            </a:r>
            <a:r>
              <a:rPr lang="uk-UA" sz="2200" dirty="0" err="1">
                <a:solidFill>
                  <a:srgbClr val="002060"/>
                </a:solidFill>
              </a:rPr>
              <a:t>Процька</a:t>
            </a:r>
            <a:r>
              <a:rPr lang="uk-UA" sz="2200" dirty="0">
                <a:solidFill>
                  <a:srgbClr val="002060"/>
                </a:solidFill>
              </a:rPr>
              <a:t> О.Р. Теорія і регіональна специфіка стилів народного виконавства: методичний путівник для </a:t>
            </a:r>
            <a:r>
              <a:rPr lang="uk-UA" sz="2200" dirty="0" err="1">
                <a:solidFill>
                  <a:srgbClr val="002060"/>
                </a:solidFill>
              </a:rPr>
              <a:t>самост</a:t>
            </a:r>
            <a:r>
              <a:rPr lang="uk-UA" sz="2200" dirty="0">
                <a:solidFill>
                  <a:srgbClr val="002060"/>
                </a:solidFill>
              </a:rPr>
              <a:t>. роботи студентів денної та заочної форм навчання вищих музичних закладів ІІІ-І</a:t>
            </a:r>
            <a:r>
              <a:rPr lang="en-US" sz="2200" dirty="0">
                <a:solidFill>
                  <a:srgbClr val="002060"/>
                </a:solidFill>
              </a:rPr>
              <a:t>V </a:t>
            </a:r>
            <a:r>
              <a:rPr lang="uk-UA" sz="2200" dirty="0">
                <a:solidFill>
                  <a:srgbClr val="002060"/>
                </a:solidFill>
              </a:rPr>
              <a:t>рівнів акредитації напряму підготовки “Музичне мистецтв”. Івано-Франківськ, 2021. 142 с.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002060"/>
                </a:solidFill>
              </a:rPr>
              <a:t>3.	Навчальний нотний збірник «Літургічні  твори для мішаного хору з репертуару диригента Онуфрія Кузьменка» (упорядкування доцента Шевченко М.О.). Івано-Франківськ, Симфонія-Форте, 2021. 180 с.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002060"/>
                </a:solidFill>
              </a:rPr>
              <a:t>4.	Богдан </a:t>
            </a:r>
            <a:r>
              <a:rPr lang="uk-UA" sz="2200" dirty="0" err="1">
                <a:solidFill>
                  <a:srgbClr val="002060"/>
                </a:solidFill>
              </a:rPr>
              <a:t>Губаль</a:t>
            </a:r>
            <a:r>
              <a:rPr lang="uk-UA" sz="2200" dirty="0">
                <a:solidFill>
                  <a:srgbClr val="002060"/>
                </a:solidFill>
              </a:rPr>
              <a:t>. Рисунок, живопис: Навчальний посібник для студентів 1-2 курсів освітньо-кваліфікаційного рівня "Бакалавр" напрямку підготовки 022 "Дизайн" спеціалізації "Дизайн середовища" / Івано-Франківськ, Вид-во "Фоліант", 2021. 90 с.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002060"/>
                </a:solidFill>
              </a:rPr>
              <a:t>5.	</a:t>
            </a:r>
            <a:r>
              <a:rPr lang="uk-UA" sz="2200" dirty="0" err="1">
                <a:solidFill>
                  <a:srgbClr val="002060"/>
                </a:solidFill>
              </a:rPr>
              <a:t>Шегда</a:t>
            </a:r>
            <a:r>
              <a:rPr lang="uk-UA" sz="2200" dirty="0">
                <a:solidFill>
                  <a:srgbClr val="002060"/>
                </a:solidFill>
              </a:rPr>
              <a:t> Л.В. </a:t>
            </a:r>
            <a:r>
              <a:rPr lang="uk-UA" sz="2200" dirty="0" smtClean="0">
                <a:solidFill>
                  <a:srgbClr val="002060"/>
                </a:solidFill>
              </a:rPr>
              <a:t>Читка </a:t>
            </a:r>
            <a:r>
              <a:rPr lang="uk-UA" sz="2200" dirty="0">
                <a:solidFill>
                  <a:srgbClr val="002060"/>
                </a:solidFill>
              </a:rPr>
              <a:t>хорових </a:t>
            </a:r>
            <a:r>
              <a:rPr lang="uk-UA" sz="2200" dirty="0" smtClean="0">
                <a:solidFill>
                  <a:srgbClr val="002060"/>
                </a:solidFill>
              </a:rPr>
              <a:t>партитур: </a:t>
            </a:r>
            <a:r>
              <a:rPr lang="uk-UA" sz="2200" dirty="0">
                <a:solidFill>
                  <a:srgbClr val="002060"/>
                </a:solidFill>
              </a:rPr>
              <a:t>Навчальний </a:t>
            </a:r>
            <a:r>
              <a:rPr lang="uk-UA" sz="2200" dirty="0" smtClean="0">
                <a:solidFill>
                  <a:srgbClr val="002060"/>
                </a:solidFill>
              </a:rPr>
              <a:t>посібник. </a:t>
            </a:r>
            <a:r>
              <a:rPr lang="uk-UA" sz="2200" dirty="0">
                <a:solidFill>
                  <a:srgbClr val="002060"/>
                </a:solidFill>
              </a:rPr>
              <a:t>Івано-Франківськ: Фоліант, 2021. 196 с.</a:t>
            </a:r>
          </a:p>
          <a:p>
            <a:pPr marL="0" indent="0" algn="just">
              <a:buNone/>
            </a:pPr>
            <a:r>
              <a:rPr lang="uk-UA" sz="2200" dirty="0">
                <a:solidFill>
                  <a:srgbClr val="002060"/>
                </a:solidFill>
              </a:rPr>
              <a:t>6.	</a:t>
            </a:r>
            <a:r>
              <a:rPr lang="uk-UA" sz="2200" dirty="0" err="1">
                <a:solidFill>
                  <a:srgbClr val="002060"/>
                </a:solidFill>
              </a:rPr>
              <a:t>Кузенко</a:t>
            </a:r>
            <a:r>
              <a:rPr lang="uk-UA" sz="2200" dirty="0">
                <a:solidFill>
                  <a:srgbClr val="002060"/>
                </a:solidFill>
              </a:rPr>
              <a:t> П.Я. </a:t>
            </a:r>
            <a:r>
              <a:rPr lang="uk-UA" sz="2200" dirty="0" err="1">
                <a:solidFill>
                  <a:srgbClr val="002060"/>
                </a:solidFill>
              </a:rPr>
              <a:t>Музейно</a:t>
            </a:r>
            <a:r>
              <a:rPr lang="uk-UA" sz="2200" dirty="0">
                <a:solidFill>
                  <a:srgbClr val="002060"/>
                </a:solidFill>
              </a:rPr>
              <a:t>-галерейна справа та виставкова діяльність. Навчальний </a:t>
            </a:r>
            <a:r>
              <a:rPr lang="uk-UA" sz="2200" dirty="0" smtClean="0">
                <a:solidFill>
                  <a:srgbClr val="002060"/>
                </a:solidFill>
              </a:rPr>
              <a:t>посібник. Івано-Франківськ</a:t>
            </a:r>
            <a:r>
              <a:rPr lang="uk-UA" sz="2200" dirty="0">
                <a:solidFill>
                  <a:srgbClr val="002060"/>
                </a:solidFill>
              </a:rPr>
              <a:t>, </a:t>
            </a:r>
            <a:r>
              <a:rPr lang="uk-UA" sz="2200" dirty="0" smtClean="0">
                <a:solidFill>
                  <a:srgbClr val="002060"/>
                </a:solidFill>
              </a:rPr>
              <a:t>2021. 168 </a:t>
            </a:r>
            <a:r>
              <a:rPr lang="uk-UA" sz="2200" dirty="0">
                <a:solidFill>
                  <a:srgbClr val="002060"/>
                </a:solidFill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313308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04686"/>
            <a:ext cx="8915400" cy="470653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Значним досягненням колективу підрозділу є публікація статей у міжнародних виданнях, що індексуються у </a:t>
            </a:r>
            <a:r>
              <a:rPr lang="uk-UA" sz="2000" b="1" dirty="0" err="1" smtClean="0">
                <a:solidFill>
                  <a:srgbClr val="C00000"/>
                </a:solidFill>
              </a:rPr>
              <a:t>наукометричних</a:t>
            </a:r>
            <a:r>
              <a:rPr lang="uk-UA" sz="2000" b="1" dirty="0" smtClean="0">
                <a:solidFill>
                  <a:srgbClr val="C00000"/>
                </a:solidFill>
              </a:rPr>
              <a:t> базах </a:t>
            </a:r>
            <a:r>
              <a:rPr lang="en-US" sz="2000" b="1" dirty="0" smtClean="0">
                <a:solidFill>
                  <a:srgbClr val="C00000"/>
                </a:solidFill>
              </a:rPr>
              <a:t>Scopus </a:t>
            </a:r>
            <a:r>
              <a:rPr lang="uk-UA" sz="2000" b="1" dirty="0" smtClean="0">
                <a:solidFill>
                  <a:srgbClr val="C00000"/>
                </a:solidFill>
              </a:rPr>
              <a:t>і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WoS</a:t>
            </a:r>
            <a:r>
              <a:rPr lang="uk-UA" sz="2000" b="1" dirty="0" smtClean="0">
                <a:solidFill>
                  <a:srgbClr val="C00000"/>
                </a:solidFill>
              </a:rPr>
              <a:t>. Опубліковано 15 статей загальним обсягом 8,2 </a:t>
            </a:r>
            <a:r>
              <a:rPr lang="uk-UA" sz="2000" b="1" dirty="0" err="1" smtClean="0">
                <a:solidFill>
                  <a:srgbClr val="C00000"/>
                </a:solidFill>
              </a:rPr>
              <a:t>др</a:t>
            </a:r>
            <a:r>
              <a:rPr lang="uk-UA" sz="2000" b="1" dirty="0" smtClean="0">
                <a:solidFill>
                  <a:srgbClr val="C00000"/>
                </a:solidFill>
              </a:rPr>
              <a:t>. </a:t>
            </a:r>
            <a:r>
              <a:rPr lang="uk-UA" sz="2000" b="1" dirty="0" err="1" smtClean="0">
                <a:solidFill>
                  <a:srgbClr val="C00000"/>
                </a:solidFill>
              </a:rPr>
              <a:t>арк</a:t>
            </a:r>
            <a:r>
              <a:rPr lang="uk-UA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sz="2000" i="1" dirty="0" smtClean="0">
                <a:solidFill>
                  <a:srgbClr val="7030A0"/>
                </a:solidFill>
              </a:rPr>
              <a:t>До публікацій у цих виданнях найактивнішу участь взяли викладачі кафедр музичної україністики та народно-інструментального мистецтва (завідувач кафедри – доктор мистецтвознавства, професор Дутчак В.Г., методики музичного виховання та диригування (завідувач кафедри кандидат мистецтвознавства, професор </a:t>
            </a:r>
            <a:r>
              <a:rPr lang="uk-UA" sz="2000" i="1" dirty="0" err="1" smtClean="0">
                <a:solidFill>
                  <a:srgbClr val="7030A0"/>
                </a:solidFill>
              </a:rPr>
              <a:t>Серганюк</a:t>
            </a:r>
            <a:r>
              <a:rPr lang="uk-UA" sz="2000" i="1" dirty="0" smtClean="0">
                <a:solidFill>
                  <a:srgbClr val="7030A0"/>
                </a:solidFill>
              </a:rPr>
              <a:t> Л.І.), дизайну і теорії мистецтва (завідувач кафедри – доктор мистецтвознавства, професор </a:t>
            </a:r>
            <a:r>
              <a:rPr lang="uk-UA" sz="2000" i="1" dirty="0" err="1" smtClean="0">
                <a:solidFill>
                  <a:srgbClr val="7030A0"/>
                </a:solidFill>
              </a:rPr>
              <a:t>Чуйко</a:t>
            </a:r>
            <a:r>
              <a:rPr lang="uk-UA" sz="2000" i="1" dirty="0" smtClean="0">
                <a:solidFill>
                  <a:srgbClr val="7030A0"/>
                </a:solidFill>
              </a:rPr>
              <a:t> О.Д.).</a:t>
            </a:r>
          </a:p>
          <a:p>
            <a:r>
              <a:rPr lang="uk-UA" sz="2000" i="1" dirty="0" smtClean="0">
                <a:solidFill>
                  <a:srgbClr val="0070C0"/>
                </a:solidFill>
              </a:rPr>
              <a:t>Серед </a:t>
            </a:r>
            <a:r>
              <a:rPr lang="uk-UA" sz="2000" i="1" dirty="0">
                <a:solidFill>
                  <a:srgbClr val="0070C0"/>
                </a:solidFill>
              </a:rPr>
              <a:t>викладачів найбільшу кількість таких статей опублікували проф. </a:t>
            </a:r>
            <a:r>
              <a:rPr lang="uk-UA" sz="2000" b="1" i="1" dirty="0">
                <a:solidFill>
                  <a:srgbClr val="0070C0"/>
                </a:solidFill>
              </a:rPr>
              <a:t>Дутчак В.Г.</a:t>
            </a:r>
            <a:r>
              <a:rPr lang="uk-UA" sz="2000" i="1" dirty="0">
                <a:solidFill>
                  <a:srgbClr val="0070C0"/>
                </a:solidFill>
              </a:rPr>
              <a:t>, проф. </a:t>
            </a:r>
            <a:r>
              <a:rPr lang="uk-UA" sz="2000" b="1" i="1" dirty="0">
                <a:solidFill>
                  <a:srgbClr val="0070C0"/>
                </a:solidFill>
              </a:rPr>
              <a:t>Карась Г.В.</a:t>
            </a:r>
            <a:r>
              <a:rPr lang="uk-UA" sz="2000" i="1" dirty="0">
                <a:solidFill>
                  <a:srgbClr val="0070C0"/>
                </a:solidFill>
              </a:rPr>
              <a:t>, проф. </a:t>
            </a:r>
            <a:r>
              <a:rPr lang="uk-UA" sz="2000" b="1" i="1" dirty="0" err="1">
                <a:solidFill>
                  <a:srgbClr val="0070C0"/>
                </a:solidFill>
              </a:rPr>
              <a:t>Чуйко</a:t>
            </a:r>
            <a:r>
              <a:rPr lang="uk-UA" sz="2000" b="1" i="1" dirty="0">
                <a:solidFill>
                  <a:srgbClr val="0070C0"/>
                </a:solidFill>
              </a:rPr>
              <a:t> О.Д.</a:t>
            </a:r>
            <a:r>
              <a:rPr lang="uk-UA" sz="2000" i="1" dirty="0">
                <a:solidFill>
                  <a:srgbClr val="0070C0"/>
                </a:solidFill>
              </a:rPr>
              <a:t>, проф. </a:t>
            </a:r>
            <a:r>
              <a:rPr lang="uk-UA" sz="2000" b="1" i="1" dirty="0" err="1">
                <a:solidFill>
                  <a:srgbClr val="0070C0"/>
                </a:solidFill>
              </a:rPr>
              <a:t>Серганюк</a:t>
            </a:r>
            <a:r>
              <a:rPr lang="uk-UA" sz="2000" b="1" i="1" dirty="0">
                <a:solidFill>
                  <a:srgbClr val="0070C0"/>
                </a:solidFill>
              </a:rPr>
              <a:t> Л.І.</a:t>
            </a:r>
            <a:r>
              <a:rPr lang="uk-UA" sz="2000" i="1" dirty="0">
                <a:solidFill>
                  <a:srgbClr val="0070C0"/>
                </a:solidFill>
              </a:rPr>
              <a:t>, проф. </a:t>
            </a:r>
            <a:r>
              <a:rPr lang="uk-UA" sz="2000" b="1" i="1" dirty="0">
                <a:solidFill>
                  <a:srgbClr val="0070C0"/>
                </a:solidFill>
              </a:rPr>
              <a:t>Фабрика-</a:t>
            </a:r>
            <a:r>
              <a:rPr lang="uk-UA" sz="2000" b="1" i="1" dirty="0" err="1">
                <a:solidFill>
                  <a:srgbClr val="0070C0"/>
                </a:solidFill>
              </a:rPr>
              <a:t>Процька</a:t>
            </a:r>
            <a:r>
              <a:rPr lang="uk-UA" sz="2000" b="1" i="1" dirty="0">
                <a:solidFill>
                  <a:srgbClr val="0070C0"/>
                </a:solidFill>
              </a:rPr>
              <a:t> О.Р.</a:t>
            </a:r>
            <a:r>
              <a:rPr lang="uk-UA" sz="2000" i="1" dirty="0">
                <a:solidFill>
                  <a:srgbClr val="0070C0"/>
                </a:solidFill>
              </a:rPr>
              <a:t>, проф. </a:t>
            </a:r>
            <a:r>
              <a:rPr lang="uk-UA" sz="2000" b="1" i="1" dirty="0" err="1">
                <a:solidFill>
                  <a:srgbClr val="0070C0"/>
                </a:solidFill>
              </a:rPr>
              <a:t>Дундяк</a:t>
            </a:r>
            <a:r>
              <a:rPr lang="uk-UA" sz="2000" b="1" i="1" dirty="0">
                <a:solidFill>
                  <a:srgbClr val="0070C0"/>
                </a:solidFill>
              </a:rPr>
              <a:t> І.М</a:t>
            </a:r>
            <a:r>
              <a:rPr lang="uk-UA" sz="2000" b="1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3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19200"/>
            <a:ext cx="8915400" cy="4692022"/>
          </a:xfrm>
        </p:spPr>
        <p:txBody>
          <a:bodyPr/>
          <a:lstStyle/>
          <a:p>
            <a:r>
              <a:rPr lang="uk-UA" sz="2800" dirty="0" smtClean="0">
                <a:solidFill>
                  <a:srgbClr val="C00000"/>
                </a:solidFill>
              </a:rPr>
              <a:t>Статті у фахових виданнях категорії Б – 50 одиниць (19,75 </a:t>
            </a:r>
            <a:r>
              <a:rPr lang="uk-UA" sz="2800" dirty="0" err="1" smtClean="0">
                <a:solidFill>
                  <a:srgbClr val="C00000"/>
                </a:solidFill>
              </a:rPr>
              <a:t>др</a:t>
            </a:r>
            <a:r>
              <a:rPr lang="uk-UA" sz="2800" dirty="0" smtClean="0">
                <a:solidFill>
                  <a:srgbClr val="C00000"/>
                </a:solidFill>
              </a:rPr>
              <a:t>. </a:t>
            </a:r>
            <a:r>
              <a:rPr lang="uk-UA" sz="2800" dirty="0" err="1" smtClean="0">
                <a:solidFill>
                  <a:srgbClr val="C00000"/>
                </a:solidFill>
              </a:rPr>
              <a:t>арк</a:t>
            </a:r>
            <a:r>
              <a:rPr lang="uk-UA" sz="2800" dirty="0" smtClean="0">
                <a:solidFill>
                  <a:srgbClr val="C00000"/>
                </a:solidFill>
              </a:rPr>
              <a:t>.).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Статті у закордонних виданнях (не </a:t>
            </a:r>
            <a:r>
              <a:rPr lang="en-US" sz="2800" dirty="0" smtClean="0">
                <a:solidFill>
                  <a:srgbClr val="C00000"/>
                </a:solidFill>
              </a:rPr>
              <a:t>Scopus </a:t>
            </a:r>
            <a:r>
              <a:rPr lang="uk-UA" sz="2800" dirty="0" smtClean="0">
                <a:solidFill>
                  <a:srgbClr val="C00000"/>
                </a:solidFill>
              </a:rPr>
              <a:t>і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WoS</a:t>
            </a:r>
            <a:r>
              <a:rPr lang="uk-UA" sz="2800" dirty="0" smtClean="0">
                <a:solidFill>
                  <a:srgbClr val="C00000"/>
                </a:solidFill>
              </a:rPr>
              <a:t>) – 10 одиниць (3,55 </a:t>
            </a:r>
            <a:r>
              <a:rPr lang="uk-UA" sz="2800" dirty="0" err="1" smtClean="0">
                <a:solidFill>
                  <a:srgbClr val="C00000"/>
                </a:solidFill>
              </a:rPr>
              <a:t>др</a:t>
            </a:r>
            <a:r>
              <a:rPr lang="uk-UA" sz="2800" dirty="0" smtClean="0">
                <a:solidFill>
                  <a:srgbClr val="C00000"/>
                </a:solidFill>
              </a:rPr>
              <a:t>. </a:t>
            </a:r>
            <a:r>
              <a:rPr lang="uk-UA" sz="2800" dirty="0" err="1" smtClean="0">
                <a:solidFill>
                  <a:srgbClr val="C00000"/>
                </a:solidFill>
              </a:rPr>
              <a:t>арк</a:t>
            </a:r>
            <a:r>
              <a:rPr lang="uk-UA" sz="2800" dirty="0" smtClean="0">
                <a:solidFill>
                  <a:srgbClr val="C00000"/>
                </a:solidFill>
              </a:rPr>
              <a:t>.).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Участь у конференціях з друком матеріалів і тез – 74 одиниці (19 </a:t>
            </a:r>
            <a:r>
              <a:rPr lang="uk-UA" sz="2800" dirty="0" err="1" smtClean="0">
                <a:solidFill>
                  <a:srgbClr val="C00000"/>
                </a:solidFill>
              </a:rPr>
              <a:t>др</a:t>
            </a:r>
            <a:r>
              <a:rPr lang="uk-UA" sz="2800" dirty="0" smtClean="0">
                <a:solidFill>
                  <a:srgbClr val="C00000"/>
                </a:solidFill>
              </a:rPr>
              <a:t>. </a:t>
            </a:r>
            <a:r>
              <a:rPr lang="uk-UA" sz="2800" dirty="0" err="1" smtClean="0">
                <a:solidFill>
                  <a:srgbClr val="C00000"/>
                </a:solidFill>
              </a:rPr>
              <a:t>арк</a:t>
            </a:r>
            <a:r>
              <a:rPr lang="uk-UA" sz="2800" dirty="0" smtClean="0">
                <a:solidFill>
                  <a:srgbClr val="C00000"/>
                </a:solidFill>
              </a:rPr>
              <a:t>.).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Публікація статей в інших наукових виданнях – 39 одиниць (20 </a:t>
            </a:r>
            <a:r>
              <a:rPr lang="uk-UA" sz="2800" dirty="0" err="1" smtClean="0">
                <a:solidFill>
                  <a:srgbClr val="C00000"/>
                </a:solidFill>
              </a:rPr>
              <a:t>др</a:t>
            </a:r>
            <a:r>
              <a:rPr lang="uk-UA" sz="2800" dirty="0" smtClean="0">
                <a:solidFill>
                  <a:srgbClr val="C00000"/>
                </a:solidFill>
              </a:rPr>
              <a:t>. </a:t>
            </a:r>
            <a:r>
              <a:rPr lang="uk-UA" sz="2800" dirty="0" err="1" smtClean="0">
                <a:solidFill>
                  <a:srgbClr val="C00000"/>
                </a:solidFill>
              </a:rPr>
              <a:t>арк</a:t>
            </a:r>
            <a:r>
              <a:rPr lang="uk-UA" sz="2800" dirty="0" smtClean="0">
                <a:solidFill>
                  <a:srgbClr val="C00000"/>
                </a:solidFill>
              </a:rPr>
              <a:t>.).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Кількість отриманих авторських </a:t>
            </a:r>
            <a:r>
              <a:rPr lang="uk-UA" sz="2800" dirty="0" err="1" smtClean="0">
                <a:solidFill>
                  <a:srgbClr val="C00000"/>
                </a:solidFill>
              </a:rPr>
              <a:t>свідоцтв</a:t>
            </a:r>
            <a:r>
              <a:rPr lang="uk-UA" sz="2800" dirty="0" smtClean="0">
                <a:solidFill>
                  <a:srgbClr val="C00000"/>
                </a:solidFill>
              </a:rPr>
              <a:t> – 6.</a:t>
            </a: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0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ПРОВЕДЕННЯ МІЖНАРОДНИХ КОНФЕРЕНЦІЙ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720" y="1905000"/>
            <a:ext cx="8915400" cy="478608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Кафедрами Навчально-наукового інституту мистецтв було проведено 1 міжнародну конференцію: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0070C0"/>
                </a:solidFill>
              </a:rPr>
              <a:t>Міжнародна </a:t>
            </a:r>
            <a:r>
              <a:rPr lang="uk-UA" sz="1600" dirty="0">
                <a:solidFill>
                  <a:srgbClr val="0070C0"/>
                </a:solidFill>
              </a:rPr>
              <a:t>науково-практична інтернет-конференція до 20-річчя Навчально-наукового Інституту мистецтв ДВНЗ «Прикарпатський національний університет імені Василя Стефаника</a:t>
            </a:r>
            <a:r>
              <a:rPr lang="uk-UA" sz="1600" dirty="0" smtClean="0">
                <a:solidFill>
                  <a:srgbClr val="0070C0"/>
                </a:solidFill>
              </a:rPr>
              <a:t>»: </a:t>
            </a:r>
            <a:r>
              <a:rPr lang="uk-UA" sz="1600" b="1" dirty="0" smtClean="0">
                <a:solidFill>
                  <a:srgbClr val="0070C0"/>
                </a:solidFill>
              </a:rPr>
              <a:t>“УКРАЇНСЬКЕ МИСТЕЦТВО, КУЛЬТУРА, ОСВІТА: АКТУАЛЬНІ ПРОБЛЕМИ, ТЕНДЕНЦІЇ ТА ПЕРСПЕКТИВИ РОЗВИТКУ”</a:t>
            </a:r>
            <a:r>
              <a:rPr lang="uk-UA" sz="1600" dirty="0" smtClean="0">
                <a:solidFill>
                  <a:srgbClr val="0070C0"/>
                </a:solidFill>
              </a:rPr>
              <a:t>, </a:t>
            </a:r>
            <a:r>
              <a:rPr lang="uk-UA" sz="1600" dirty="0" smtClean="0">
                <a:solidFill>
                  <a:srgbClr val="0070C0"/>
                </a:solidFill>
              </a:rPr>
              <a:t>25-28 </a:t>
            </a:r>
            <a:r>
              <a:rPr lang="uk-UA" sz="1600" dirty="0">
                <a:solidFill>
                  <a:srgbClr val="0070C0"/>
                </a:solidFill>
              </a:rPr>
              <a:t>травня 2021 р., Івано-Франківськ (Україна</a:t>
            </a:r>
            <a:r>
              <a:rPr lang="uk-UA" sz="1600" dirty="0" smtClean="0">
                <a:solidFill>
                  <a:srgbClr val="0070C0"/>
                </a:solidFill>
              </a:rPr>
              <a:t>).</a:t>
            </a:r>
          </a:p>
          <a:p>
            <a:pPr marL="0" indent="0" algn="ctr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art.pnu.edu.ua/wp-content/uploads/sites/9/2021/11/%D0%9E%D0%91%D0%9A%D0%9B%D0%90%D0%94%D0%98%D0%9D%D0%9A%D0%90-%D0%9F%D0%A0%D0%9E%D0%93%D0%A0%D0%90%D0%9C%D0%90-23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22" y="4000500"/>
            <a:ext cx="2080720" cy="26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t.pnu.edu.ua/wp-content/uploads/sites/9/2021/11/%D0%9E%D0%91%D0%9A%D0%9B%D0%90%D0%94%D0%98%D0%9D%D0%9A%D0%90-%D0%97%D0%91%D0%86%D0%A0%D0%9D%D0%98%D0%9A-212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20" y="4000500"/>
            <a:ext cx="1901347" cy="26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7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Діяльність спеціалізованих </a:t>
            </a:r>
            <a:br>
              <a:rPr lang="uk-UA" b="1" i="1" dirty="0" smtClean="0">
                <a:solidFill>
                  <a:srgbClr val="7030A0"/>
                </a:solidFill>
              </a:rPr>
            </a:br>
            <a:r>
              <a:rPr lang="uk-UA" b="1" i="1" dirty="0" smtClean="0">
                <a:solidFill>
                  <a:srgbClr val="7030A0"/>
                </a:solidFill>
              </a:rPr>
              <a:t>вчених рад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Протягом 2021 року в Навчально-науковому інституті мистецтв функціонувала Спеціалізована вчена рада К 20.051.08 </a:t>
            </a:r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err="1" smtClean="0">
                <a:solidFill>
                  <a:srgbClr val="002060"/>
                </a:solidFill>
              </a:rPr>
              <a:t>спеціальностями</a:t>
            </a:r>
            <a:r>
              <a:rPr lang="ru-RU" dirty="0" smtClean="0">
                <a:solidFill>
                  <a:srgbClr val="002060"/>
                </a:solidFill>
              </a:rPr>
              <a:t> 17.00.06 «</a:t>
            </a:r>
            <a:r>
              <a:rPr lang="ru-RU" dirty="0" err="1" smtClean="0">
                <a:solidFill>
                  <a:srgbClr val="002060"/>
                </a:solidFill>
              </a:rPr>
              <a:t>Декоративне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прикладне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мистецтво</a:t>
            </a:r>
            <a:r>
              <a:rPr lang="ru-RU" dirty="0" smtClean="0">
                <a:solidFill>
                  <a:srgbClr val="002060"/>
                </a:solidFill>
              </a:rPr>
              <a:t>» та 26.00.01 «</a:t>
            </a:r>
            <a:r>
              <a:rPr lang="ru-RU" dirty="0" err="1" smtClean="0">
                <a:solidFill>
                  <a:srgbClr val="002060"/>
                </a:solidFill>
              </a:rPr>
              <a:t>Теорія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історія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культури</a:t>
            </a:r>
            <a:r>
              <a:rPr lang="ru-RU" dirty="0" smtClean="0">
                <a:solidFill>
                  <a:srgbClr val="002060"/>
                </a:solidFill>
              </a:rPr>
              <a:t>». Голова ради – доктор </a:t>
            </a:r>
            <a:r>
              <a:rPr lang="ru-RU" dirty="0" err="1" smtClean="0">
                <a:solidFill>
                  <a:srgbClr val="002060"/>
                </a:solidFill>
              </a:rPr>
              <a:t>мистецтвознавства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професор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Круль</a:t>
            </a:r>
            <a:r>
              <a:rPr lang="ru-RU" dirty="0" smtClean="0">
                <a:solidFill>
                  <a:srgbClr val="002060"/>
                </a:solidFill>
              </a:rPr>
              <a:t> Петро </a:t>
            </a:r>
            <a:r>
              <a:rPr lang="ru-RU" dirty="0" err="1" smtClean="0">
                <a:solidFill>
                  <a:srgbClr val="002060"/>
                </a:solidFill>
              </a:rPr>
              <a:t>Франкович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Протягом</a:t>
            </a:r>
            <a:r>
              <a:rPr lang="ru-RU" dirty="0" smtClean="0">
                <a:solidFill>
                  <a:srgbClr val="002060"/>
                </a:solidFill>
              </a:rPr>
              <a:t> року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проведено 10 </a:t>
            </a:r>
            <a:r>
              <a:rPr lang="ru-RU" dirty="0" err="1" smtClean="0">
                <a:solidFill>
                  <a:srgbClr val="002060"/>
                </a:solidFill>
              </a:rPr>
              <a:t>захистів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здобуття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наукового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ступеня</a:t>
            </a:r>
            <a:r>
              <a:rPr lang="ru-RU" dirty="0" smtClean="0">
                <a:solidFill>
                  <a:srgbClr val="002060"/>
                </a:solidFill>
              </a:rPr>
              <a:t> кандидата </a:t>
            </a:r>
            <a:r>
              <a:rPr lang="ru-RU" dirty="0" err="1" smtClean="0">
                <a:solidFill>
                  <a:srgbClr val="002060"/>
                </a:solidFill>
              </a:rPr>
              <a:t>мистецтвознавства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Активно діяли разові  спеціалізовані вчені ради за спеціальностями 025 «Музичне мистецтво» </a:t>
            </a:r>
            <a:r>
              <a:rPr lang="uk-UA" dirty="0" smtClean="0">
                <a:solidFill>
                  <a:srgbClr val="002060"/>
                </a:solidFill>
              </a:rPr>
              <a:t>(гарант спеціальності </a:t>
            </a:r>
            <a:r>
              <a:rPr lang="uk-UA" dirty="0" smtClean="0">
                <a:solidFill>
                  <a:srgbClr val="002060"/>
                </a:solidFill>
              </a:rPr>
              <a:t>– доктор мистецтвознавства, професор Дутчак Віолетта Григорівна – 6 захистів) та 034 «Культурологія» </a:t>
            </a:r>
            <a:r>
              <a:rPr lang="uk-UA" dirty="0" smtClean="0">
                <a:solidFill>
                  <a:srgbClr val="002060"/>
                </a:solidFill>
              </a:rPr>
              <a:t>(гарант спеціальності </a:t>
            </a:r>
            <a:r>
              <a:rPr lang="uk-UA" dirty="0" smtClean="0">
                <a:solidFill>
                  <a:srgbClr val="002060"/>
                </a:solidFill>
              </a:rPr>
              <a:t>– доктор мистецтвознавства, професор Карась Ганна Василівна – 2 захисти).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6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85371"/>
            <a:ext cx="8915400" cy="502585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Захисти </a:t>
            </a:r>
            <a:r>
              <a:rPr lang="uk-UA" sz="2400" b="1" dirty="0">
                <a:solidFill>
                  <a:srgbClr val="C00000"/>
                </a:solidFill>
              </a:rPr>
              <a:t>докторських та </a:t>
            </a:r>
            <a:r>
              <a:rPr lang="uk-UA" sz="2400" b="1" dirty="0" smtClean="0">
                <a:solidFill>
                  <a:srgbClr val="C00000"/>
                </a:solidFill>
              </a:rPr>
              <a:t>кандидатських дисертацій співробітниками та аспірантами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Докторські </a:t>
            </a:r>
            <a:r>
              <a:rPr lang="uk-UA" sz="2000" b="1" dirty="0" smtClean="0">
                <a:solidFill>
                  <a:srgbClr val="7030A0"/>
                </a:solidFill>
              </a:rPr>
              <a:t>дисертації (доктор мистецтвознавства):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Ірина </a:t>
            </a:r>
            <a:r>
              <a:rPr lang="uk-UA" sz="1600" b="1" cap="all" dirty="0" err="1" smtClean="0">
                <a:solidFill>
                  <a:srgbClr val="0070C0"/>
                </a:solidFill>
              </a:rPr>
              <a:t>Дундяк</a:t>
            </a:r>
            <a:endParaRPr lang="uk-UA" sz="1600" b="1" cap="all" dirty="0">
              <a:solidFill>
                <a:srgbClr val="0070C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Олег </a:t>
            </a:r>
            <a:r>
              <a:rPr lang="uk-UA" sz="1600" b="1" cap="all" dirty="0" err="1" smtClean="0">
                <a:solidFill>
                  <a:srgbClr val="0070C0"/>
                </a:solidFill>
              </a:rPr>
              <a:t>Чуйко</a:t>
            </a:r>
            <a:endParaRPr lang="uk-UA" sz="1600" b="1" cap="all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Ольга </a:t>
            </a:r>
            <a:r>
              <a:rPr lang="uk-UA" sz="1600" b="1" cap="all" dirty="0" smtClean="0">
                <a:solidFill>
                  <a:srgbClr val="0070C0"/>
                </a:solidFill>
              </a:rPr>
              <a:t>Фабрика-</a:t>
            </a:r>
            <a:r>
              <a:rPr lang="uk-UA" sz="1600" b="1" cap="all" dirty="0" err="1" smtClean="0">
                <a:solidFill>
                  <a:srgbClr val="0070C0"/>
                </a:solidFill>
              </a:rPr>
              <a:t>Процька</a:t>
            </a:r>
            <a:endParaRPr lang="uk-UA" sz="1600" b="1" cap="al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Кандидатські дисертації (кандидат </a:t>
            </a:r>
            <a:r>
              <a:rPr lang="uk-UA" sz="2000" b="1" dirty="0" smtClean="0">
                <a:solidFill>
                  <a:srgbClr val="7030A0"/>
                </a:solidFill>
              </a:rPr>
              <a:t>мистецтвознавства):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Уляна </a:t>
            </a:r>
            <a:r>
              <a:rPr lang="uk-UA" sz="1600" b="1" cap="all" dirty="0" err="1" smtClean="0">
                <a:solidFill>
                  <a:srgbClr val="0070C0"/>
                </a:solidFill>
              </a:rPr>
              <a:t>Конвалюк</a:t>
            </a:r>
            <a:endParaRPr lang="uk-UA" sz="1600" b="1" cap="all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Віра </a:t>
            </a:r>
            <a:r>
              <a:rPr lang="uk-UA" sz="1600" b="1" cap="all" dirty="0" smtClean="0">
                <a:solidFill>
                  <a:srgbClr val="0070C0"/>
                </a:solidFill>
              </a:rPr>
              <a:t>Прокоп</a:t>
            </a:r>
            <a:r>
              <a:rPr lang="en-US" sz="1600" b="1" cap="all" dirty="0" smtClean="0">
                <a:solidFill>
                  <a:srgbClr val="0070C0"/>
                </a:solidFill>
              </a:rPr>
              <a:t>’</a:t>
            </a:r>
            <a:r>
              <a:rPr lang="uk-UA" sz="1600" b="1" cap="all" dirty="0" smtClean="0">
                <a:solidFill>
                  <a:srgbClr val="0070C0"/>
                </a:solidFill>
              </a:rPr>
              <a:t>як</a:t>
            </a:r>
          </a:p>
          <a:p>
            <a:pPr marL="0" indent="0" algn="ctr">
              <a:buNone/>
            </a:pPr>
            <a:r>
              <a:rPr lang="uk-UA" sz="2100" b="1" dirty="0">
                <a:solidFill>
                  <a:srgbClr val="7030A0"/>
                </a:solidFill>
              </a:rPr>
              <a:t>Докторські дисертації (доктор </a:t>
            </a:r>
            <a:r>
              <a:rPr lang="uk-UA" sz="2100" b="1" dirty="0" smtClean="0">
                <a:solidFill>
                  <a:srgbClr val="7030A0"/>
                </a:solidFill>
              </a:rPr>
              <a:t>філософії):</a:t>
            </a:r>
            <a:endParaRPr lang="uk-UA" sz="2100" b="1" dirty="0">
              <a:solidFill>
                <a:srgbClr val="7030A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Роман </a:t>
            </a:r>
            <a:r>
              <a:rPr lang="uk-UA" sz="1600" b="1" cap="all" dirty="0" err="1" smtClean="0">
                <a:solidFill>
                  <a:srgbClr val="0070C0"/>
                </a:solidFill>
              </a:rPr>
              <a:t>Дзунда</a:t>
            </a:r>
            <a:endParaRPr lang="uk-UA" sz="1600" b="1" cap="all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Станіслав </a:t>
            </a:r>
            <a:r>
              <a:rPr lang="uk-UA" sz="1600" b="1" cap="all" dirty="0" smtClean="0">
                <a:solidFill>
                  <a:srgbClr val="0070C0"/>
                </a:solidFill>
              </a:rPr>
              <a:t>Жовнір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Аліна </a:t>
            </a:r>
            <a:r>
              <a:rPr lang="uk-UA" sz="1600" b="1" cap="all" dirty="0" smtClean="0">
                <a:solidFill>
                  <a:srgbClr val="0070C0"/>
                </a:solidFill>
              </a:rPr>
              <a:t>Олійник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uk-UA" sz="1600" b="1" dirty="0" smtClean="0">
                <a:solidFill>
                  <a:srgbClr val="0070C0"/>
                </a:solidFill>
              </a:rPr>
              <a:t>Вікторія </a:t>
            </a:r>
            <a:r>
              <a:rPr lang="uk-UA" sz="1600" b="1" cap="all" dirty="0" err="1" smtClean="0">
                <a:solidFill>
                  <a:srgbClr val="0070C0"/>
                </a:solidFill>
              </a:rPr>
              <a:t>Данилець</a:t>
            </a:r>
            <a:endParaRPr lang="uk-UA" sz="1600" b="1" cap="all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378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921</Words>
  <Application>Microsoft Office PowerPoint</Application>
  <PresentationFormat>Широкоэкранный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ЗВІТ НАВЧАЛЬНО-НАУКОВОГО ІНСТИТУТУ МИСТЕЦТВ З НАУКОВОЇ РОБОТИ ЗА 2021 РІК</vt:lpstr>
      <vt:lpstr>Основні досягнення професорсько-викладацького складу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ПРОВЕДЕННЯ МІЖНАРОДНИХ КОНФЕРЕНЦІЙ</vt:lpstr>
      <vt:lpstr>Діяльність спеціалізованих  вчених рад</vt:lpstr>
      <vt:lpstr>Презентация PowerPoint</vt:lpstr>
      <vt:lpstr>МІЖНАРОДНА СПІВПРАЦЯ</vt:lpstr>
      <vt:lpstr>Студентська науково-дослідна робота</vt:lpstr>
      <vt:lpstr>Стипендії та заохочення різноманітних фондів, що отримували студенти ННІМ  протягом 2021 року</vt:lpstr>
      <vt:lpstr>Публікації студентів</vt:lpstr>
      <vt:lpstr>Сильні сторони науково-дослідної роботи викладачів та студентів </vt:lpstr>
      <vt:lpstr>Слабкі сторони науково-дослідної роботи викладачів та студентів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НАВЧАЛЬНО-НАУКОВОГО ІНСТИТУТУ МИСТЕЦТВ З НАУКОВОЇ РОБОТИ ЗА 2021 РІК</dc:title>
  <dc:creator>ms</dc:creator>
  <cp:lastModifiedBy>ms</cp:lastModifiedBy>
  <cp:revision>70</cp:revision>
  <dcterms:created xsi:type="dcterms:W3CDTF">2022-01-11T09:54:59Z</dcterms:created>
  <dcterms:modified xsi:type="dcterms:W3CDTF">2022-01-16T13:39:14Z</dcterms:modified>
</cp:coreProperties>
</file>