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embedTrueTypeFonts="1" saveSubsetFonts="1" autoCompressPictures="0">
  <p:sldMasterIdLst>
    <p:sldMasterId id="2147483655" r:id="rId1"/>
  </p:sldMasterIdLst>
  <p:notesMasterIdLst>
    <p:notesMasterId r:id="rId15"/>
  </p:notesMasterIdLst>
  <p:sldIdLst>
    <p:sldId id="256" r:id="rId2"/>
    <p:sldId id="284" r:id="rId3"/>
    <p:sldId id="278" r:id="rId4"/>
    <p:sldId id="261" r:id="rId5"/>
    <p:sldId id="267" r:id="rId6"/>
    <p:sldId id="280" r:id="rId7"/>
    <p:sldId id="281" r:id="rId8"/>
    <p:sldId id="276" r:id="rId9"/>
    <p:sldId id="282" r:id="rId10"/>
    <p:sldId id="258" r:id="rId11"/>
    <p:sldId id="285" r:id="rId12"/>
    <p:sldId id="277" r:id="rId13"/>
    <p:sldId id="269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Arial Black" panose="020B0A04020102020204" pitchFamily="34" charset="0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79A39AD-2ECE-40DE-A1EC-D31A9B0EBE82}">
  <a:tblStyle styleId="{479A39AD-2ECE-40DE-A1EC-D31A9B0EBE8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997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8869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2351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919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9188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bg>
      <p:bgPr>
        <a:solidFill>
          <a:srgbClr val="00457C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96000" y="1936800"/>
            <a:ext cx="8344800" cy="4203650"/>
          </a:xfrm>
          <a:prstGeom prst="rect">
            <a:avLst/>
          </a:prstGeom>
          <a:noFill/>
          <a:ln w="12700" cap="flat" cmpd="sng">
            <a:solidFill>
              <a:srgbClr val="0045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36000" rIns="72000" bIns="720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96000" y="1332000"/>
            <a:ext cx="8352000" cy="258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55555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75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75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3238" y="504001"/>
            <a:ext cx="1375200" cy="40502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>
            <a:spLocks noGrp="1"/>
          </p:cNvSpPr>
          <p:nvPr>
            <p:ph type="body" idx="2"/>
          </p:nvPr>
        </p:nvSpPr>
        <p:spPr>
          <a:xfrm>
            <a:off x="396000" y="1587651"/>
            <a:ext cx="8352000" cy="258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0" rIns="72000" bIns="720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875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875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875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360000" y="1296000"/>
            <a:ext cx="8424000" cy="5424594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" name="Google Shape;22;p2"/>
          <p:cNvCxnSpPr/>
          <p:nvPr/>
        </p:nvCxnSpPr>
        <p:spPr>
          <a:xfrm>
            <a:off x="360000" y="1887704"/>
            <a:ext cx="84240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359999" y="360000"/>
            <a:ext cx="8424000" cy="579303"/>
          </a:xfrm>
          <a:prstGeom prst="rect">
            <a:avLst/>
          </a:prstGeom>
          <a:noFill/>
          <a:ln w="12700" cap="flat" cmpd="sng">
            <a:solidFill>
              <a:srgbClr val="0045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720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7C"/>
              </a:buClr>
              <a:buSzPts val="3000"/>
              <a:buFont typeface="Arial Black"/>
              <a:buNone/>
              <a:defRPr sz="3000" b="0" i="0" u="none" strike="noStrike" cap="none">
                <a:solidFill>
                  <a:srgbClr val="00457C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467999" y="1566001"/>
            <a:ext cx="8208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noFill/>
          <a:ln w="12700" cap="flat" cmpd="sng">
            <a:solidFill>
              <a:srgbClr val="0045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6583362" y="6324594"/>
            <a:ext cx="20574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– No Subtitle">
  <p:cSld name="Title Slide – No Subtitle">
    <p:bg>
      <p:bgPr>
        <a:solidFill>
          <a:srgbClr val="00457C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ctrTitle"/>
          </p:nvPr>
        </p:nvSpPr>
        <p:spPr>
          <a:xfrm>
            <a:off x="396000" y="1332000"/>
            <a:ext cx="8344800" cy="4793659"/>
          </a:xfrm>
          <a:prstGeom prst="rect">
            <a:avLst/>
          </a:prstGeom>
          <a:noFill/>
          <a:ln w="12700" cap="flat" cmpd="sng">
            <a:solidFill>
              <a:srgbClr val="0045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36000" rIns="72000" bIns="720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3238" y="504001"/>
            <a:ext cx="1375200" cy="40502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360000" y="1296000"/>
            <a:ext cx="8424000" cy="5424594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">
  <p:cSld name="Divider">
    <p:bg>
      <p:bgPr>
        <a:solidFill>
          <a:srgbClr val="00457C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396000" y="1335600"/>
            <a:ext cx="8352000" cy="542951"/>
          </a:xfrm>
          <a:prstGeom prst="rect">
            <a:avLst/>
          </a:prstGeom>
          <a:noFill/>
          <a:ln w="12700" cap="flat" cmpd="sng">
            <a:solidFill>
              <a:srgbClr val="0045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360000" y="1296000"/>
            <a:ext cx="8424000" cy="5424594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359999" y="360000"/>
            <a:ext cx="8424000" cy="579303"/>
          </a:xfrm>
          <a:prstGeom prst="rect">
            <a:avLst/>
          </a:prstGeom>
          <a:noFill/>
          <a:ln w="12700" cap="flat" cmpd="sng">
            <a:solidFill>
              <a:srgbClr val="0045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720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7C"/>
              </a:buClr>
              <a:buSzPts val="3000"/>
              <a:buFont typeface="Arial Black"/>
              <a:buNone/>
              <a:defRPr sz="3000" b="0" i="0" u="none" strike="noStrike" cap="none">
                <a:solidFill>
                  <a:srgbClr val="00457C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68000" y="1566000"/>
            <a:ext cx="3960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81000" algn="l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875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875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875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875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80762" y="1566000"/>
            <a:ext cx="3960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81000" algn="l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875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875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875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875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noFill/>
          <a:ln w="12700" cap="flat" cmpd="sng">
            <a:solidFill>
              <a:srgbClr val="0045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583362" y="6324594"/>
            <a:ext cx="20574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359999" y="360000"/>
            <a:ext cx="8424000" cy="579303"/>
          </a:xfrm>
          <a:prstGeom prst="rect">
            <a:avLst/>
          </a:prstGeom>
          <a:noFill/>
          <a:ln w="12700" cap="flat" cmpd="sng">
            <a:solidFill>
              <a:srgbClr val="0045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720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7C"/>
              </a:buClr>
              <a:buSzPts val="3000"/>
              <a:buFont typeface="Arial Black"/>
              <a:buNone/>
              <a:defRPr sz="3000" b="0" i="0" u="none" strike="noStrike" cap="none">
                <a:solidFill>
                  <a:srgbClr val="00457C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noFill/>
          <a:ln w="12700" cap="flat" cmpd="sng">
            <a:solidFill>
              <a:srgbClr val="0045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6583362" y="6324594"/>
            <a:ext cx="20574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noFill/>
          <a:ln w="12700" cap="flat" cmpd="sng">
            <a:solidFill>
              <a:srgbClr val="0045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6583362" y="6324594"/>
            <a:ext cx="20574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noFill/>
          <a:ln w="12700" cap="flat" cmpd="sng">
            <a:solidFill>
              <a:srgbClr val="0045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359999" y="360000"/>
            <a:ext cx="8424000" cy="579303"/>
          </a:xfrm>
          <a:prstGeom prst="rect">
            <a:avLst/>
          </a:prstGeom>
          <a:noFill/>
          <a:ln w="12700" cap="flat" cmpd="sng">
            <a:solidFill>
              <a:srgbClr val="0045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720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7C"/>
              </a:buClr>
              <a:buSzPts val="3000"/>
              <a:buFont typeface="Arial Black"/>
              <a:buNone/>
              <a:defRPr sz="3000" b="0" i="0" u="none" strike="noStrike" cap="none">
                <a:solidFill>
                  <a:srgbClr val="00457C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467999" y="1566001"/>
            <a:ext cx="8208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81000" algn="l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875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875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875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875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/>
          <p:nvPr/>
        </p:nvSpPr>
        <p:spPr>
          <a:xfrm>
            <a:off x="508000" y="990600"/>
            <a:ext cx="3403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83362" y="6324594"/>
            <a:ext cx="20574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5">
          <p15:clr>
            <a:srgbClr val="F26B43"/>
          </p15:clr>
        </p15:guide>
        <p15:guide id="2" pos="317">
          <p15:clr>
            <a:srgbClr val="F26B43"/>
          </p15:clr>
        </p15:guide>
        <p15:guide id="3" pos="5443">
          <p15:clr>
            <a:srgbClr val="F26B43"/>
          </p15:clr>
        </p15:guide>
        <p15:guide id="4" orient="horz" pos="640">
          <p15:clr>
            <a:srgbClr val="F26B43"/>
          </p15:clr>
        </p15:guide>
        <p15:guide id="5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.simplicable.com/business/new/7-definitions-of-qualit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time_continue=8&amp;v=Ehd4CvfRpk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ctrTitle"/>
          </p:nvPr>
        </p:nvSpPr>
        <p:spPr>
          <a:xfrm>
            <a:off x="396000" y="1936800"/>
            <a:ext cx="8344800" cy="4203650"/>
          </a:xfrm>
          <a:prstGeom prst="rect">
            <a:avLst/>
          </a:prstGeom>
          <a:noFill/>
          <a:ln w="12700" cap="flat" cmpd="sng">
            <a:solidFill>
              <a:srgbClr val="0045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36000" rIns="72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QUALITY IN ACTION RESEARCH.</a:t>
            </a:r>
            <a:br>
              <a:rPr lang="en-US" dirty="0" smtClean="0"/>
            </a:br>
            <a:r>
              <a:rPr lang="en-US" dirty="0" smtClean="0"/>
              <a:t>AR PROPOSAL</a:t>
            </a:r>
            <a:endParaRPr dirty="0"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www.britishcouncil.org</a:t>
            </a:r>
            <a:endParaRPr sz="11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359999" y="360000"/>
            <a:ext cx="8424000" cy="571608"/>
          </a:xfrm>
          <a:prstGeom prst="rect">
            <a:avLst/>
          </a:prstGeom>
          <a:noFill/>
          <a:ln w="12700" cap="flat" cmpd="sng">
            <a:solidFill>
              <a:srgbClr val="0045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7C"/>
              </a:buClr>
              <a:buSzPts val="3000"/>
              <a:buFont typeface="Arial Black"/>
              <a:buNone/>
            </a:pPr>
            <a:r>
              <a:rPr lang="en-US" sz="3000" b="0" i="0" u="none" strike="noStrike" cap="none" dirty="0" smtClean="0">
                <a:solidFill>
                  <a:srgbClr val="00457C"/>
                </a:solidFill>
                <a:latin typeface="Arial Black"/>
                <a:ea typeface="Arial Black"/>
                <a:cs typeface="Arial Black"/>
                <a:sym typeface="Arial Black"/>
              </a:rPr>
              <a:t>ACTION RESEARCH PROPOSAL</a:t>
            </a:r>
            <a:endParaRPr dirty="0"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467999" y="1099038"/>
            <a:ext cx="8208000" cy="56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GB" sz="3200" dirty="0"/>
              <a:t>What is the topic</a:t>
            </a:r>
            <a:r>
              <a:rPr lang="en-GB" sz="3200" b="1" dirty="0"/>
              <a:t> </a:t>
            </a:r>
            <a:r>
              <a:rPr lang="en-GB" sz="3200" dirty="0"/>
              <a:t>of your project</a:t>
            </a:r>
            <a:r>
              <a:rPr lang="en-GB" sz="3200" dirty="0" smtClean="0"/>
              <a:t>?</a:t>
            </a:r>
          </a:p>
          <a:p>
            <a:pPr marL="342900" lvl="0" indent="-342900">
              <a:buFont typeface="Arial"/>
              <a:buChar char="•"/>
            </a:pPr>
            <a:r>
              <a:rPr lang="en-GB" sz="3200" dirty="0"/>
              <a:t>Why</a:t>
            </a:r>
            <a:r>
              <a:rPr lang="en-GB" sz="3200" b="1" dirty="0"/>
              <a:t> </a:t>
            </a:r>
            <a:r>
              <a:rPr lang="en-GB" sz="3200" dirty="0"/>
              <a:t>do you want to study this issue</a:t>
            </a:r>
            <a:r>
              <a:rPr lang="en-GB" sz="3200" dirty="0" smtClean="0"/>
              <a:t>?</a:t>
            </a:r>
          </a:p>
          <a:p>
            <a:pPr marL="342900" lvl="0" indent="-342900">
              <a:buFont typeface="Arial"/>
              <a:buChar char="•"/>
            </a:pPr>
            <a:r>
              <a:rPr lang="en-GB" sz="3200" dirty="0"/>
              <a:t>List a few readings/sources relevant to your topic that you have identified so </a:t>
            </a:r>
            <a:r>
              <a:rPr lang="en-GB" sz="3200" dirty="0" smtClean="0"/>
              <a:t>far.</a:t>
            </a:r>
          </a:p>
          <a:p>
            <a:pPr marL="342900" lvl="0" indent="-342900">
              <a:buFont typeface="Arial"/>
              <a:buChar char="•"/>
            </a:pPr>
            <a:r>
              <a:rPr lang="en-GB" sz="3200" dirty="0" smtClean="0"/>
              <a:t>What </a:t>
            </a:r>
            <a:r>
              <a:rPr lang="en-GB" sz="3200" dirty="0"/>
              <a:t>is/are your </a:t>
            </a:r>
            <a:r>
              <a:rPr lang="en-GB" sz="3200" dirty="0" smtClean="0"/>
              <a:t>research question(s)?</a:t>
            </a:r>
          </a:p>
          <a:p>
            <a:pPr marL="342900" lvl="0" indent="-342900">
              <a:buFont typeface="Arial"/>
              <a:buChar char="•"/>
            </a:pPr>
            <a:r>
              <a:rPr lang="en-GB" sz="3200" dirty="0"/>
              <a:t>What will the general context for the research be (e.g. the school, one or more classes</a:t>
            </a:r>
            <a:r>
              <a:rPr lang="en-GB" sz="3200" dirty="0" smtClean="0"/>
              <a:t>)?</a:t>
            </a:r>
          </a:p>
          <a:p>
            <a:pPr marL="342900" lvl="0" indent="-342900">
              <a:buFont typeface="Arial"/>
              <a:buChar char="•"/>
            </a:pPr>
            <a:r>
              <a:rPr lang="en-GB" sz="3200" dirty="0"/>
              <a:t>Who will the participants in the research be, e.g. students – how many, which level</a:t>
            </a:r>
            <a:r>
              <a:rPr lang="en-GB" sz="3200" dirty="0" smtClean="0"/>
              <a:t>?</a:t>
            </a:r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noFill/>
          <a:ln w="12700" cap="flat" cmpd="sng">
            <a:solidFill>
              <a:srgbClr val="0045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rPr>
              <a:t>www.britishcouncil.org</a:t>
            </a:r>
            <a:endParaRPr sz="1100" b="0" i="0">
              <a:solidFill>
                <a:srgbClr val="0045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6583362" y="6324594"/>
            <a:ext cx="20574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sz="1100" b="0" i="0">
              <a:solidFill>
                <a:srgbClr val="00457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359999" y="360000"/>
            <a:ext cx="8424000" cy="571608"/>
          </a:xfrm>
          <a:prstGeom prst="rect">
            <a:avLst/>
          </a:prstGeom>
          <a:noFill/>
          <a:ln w="12700" cap="flat" cmpd="sng">
            <a:solidFill>
              <a:srgbClr val="0045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7C"/>
              </a:buClr>
              <a:buSzPts val="3000"/>
              <a:buFont typeface="Arial Black"/>
              <a:buNone/>
            </a:pPr>
            <a:r>
              <a:rPr lang="en-US" sz="3000" b="0" i="0" u="none" strike="noStrike" cap="none" dirty="0" smtClean="0">
                <a:solidFill>
                  <a:srgbClr val="00457C"/>
                </a:solidFill>
                <a:latin typeface="Arial Black"/>
                <a:ea typeface="Arial Black"/>
                <a:cs typeface="Arial Black"/>
                <a:sym typeface="Arial Black"/>
              </a:rPr>
              <a:t>ACTION RESEARCH PROPOSAL</a:t>
            </a:r>
            <a:endParaRPr dirty="0"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467999" y="1099038"/>
            <a:ext cx="8208000" cy="56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GB" sz="3200" dirty="0" smtClean="0"/>
              <a:t>Describe </a:t>
            </a:r>
            <a:r>
              <a:rPr lang="en-GB" sz="3200" dirty="0"/>
              <a:t>in general terms the stages the research will go through</a:t>
            </a:r>
            <a:r>
              <a:rPr lang="en-GB" sz="3200" dirty="0" smtClean="0"/>
              <a:t>.</a:t>
            </a:r>
          </a:p>
          <a:p>
            <a:pPr marL="342900" lvl="0" indent="-342900">
              <a:buFont typeface="Arial"/>
              <a:buChar char="•"/>
            </a:pPr>
            <a:r>
              <a:rPr lang="en-GB" sz="3200" dirty="0"/>
              <a:t>How will you collect and analyse data</a:t>
            </a:r>
            <a:r>
              <a:rPr lang="en-GB" sz="3200" dirty="0" smtClean="0"/>
              <a:t>?</a:t>
            </a:r>
          </a:p>
          <a:p>
            <a:pPr marL="342900" lvl="0" indent="-342900">
              <a:buFont typeface="Arial"/>
              <a:buChar char="•"/>
            </a:pPr>
            <a:r>
              <a:rPr lang="en-GB" sz="3200" dirty="0"/>
              <a:t>What ethical issues does your research raise and how will you deal with them</a:t>
            </a:r>
            <a:r>
              <a:rPr lang="en-GB" sz="3200" dirty="0" smtClean="0"/>
              <a:t>?</a:t>
            </a:r>
          </a:p>
          <a:p>
            <a:pPr marL="342900" lvl="0" indent="-342900">
              <a:buFont typeface="Arial"/>
              <a:buChar char="•"/>
            </a:pPr>
            <a:r>
              <a:rPr lang="en-GB" sz="3200" dirty="0"/>
              <a:t>Overall, who and how will benefit from your project</a:t>
            </a:r>
            <a:r>
              <a:rPr lang="en-GB" sz="3200" dirty="0" smtClean="0"/>
              <a:t>?</a:t>
            </a:r>
          </a:p>
          <a:p>
            <a:pPr marL="342900" lvl="0" indent="-342900">
              <a:buFont typeface="Arial"/>
              <a:buChar char="•"/>
            </a:pPr>
            <a:r>
              <a:rPr lang="en-GB" sz="3200" dirty="0"/>
              <a:t>Any other comments you want to make about the project?</a:t>
            </a:r>
            <a:endParaRPr sz="3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noFill/>
          <a:ln w="12700" cap="flat" cmpd="sng">
            <a:solidFill>
              <a:srgbClr val="0045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rPr>
              <a:t>www.britishcouncil.org</a:t>
            </a:r>
            <a:endParaRPr sz="1100" b="0" i="0">
              <a:solidFill>
                <a:srgbClr val="0045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6583362" y="6324594"/>
            <a:ext cx="20574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sz="1100" b="0" i="0">
              <a:solidFill>
                <a:srgbClr val="00457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285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359999" y="191187"/>
            <a:ext cx="8424000" cy="948295"/>
          </a:xfrm>
          <a:prstGeom prst="rect">
            <a:avLst/>
          </a:prstGeom>
          <a:noFill/>
          <a:ln w="12700" cap="flat" cmpd="sng">
            <a:solidFill>
              <a:srgbClr val="0045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72000" anchor="t" anchorCtr="0">
            <a:noAutofit/>
          </a:bodyPr>
          <a:lstStyle/>
          <a:p>
            <a:pPr lvl="0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439864" y="1298711"/>
            <a:ext cx="8208000" cy="4941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en-GB" dirty="0" smtClean="0"/>
          </a:p>
          <a:p>
            <a:pPr marL="342900" lvl="0" indent="-342900">
              <a:buFont typeface="Arial"/>
              <a:buChar char="•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dirty="0"/>
              <a:t>Quality definitions from: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business.simplicable.com/business/new/7-definitions-of-quality</a:t>
            </a:r>
            <a:endParaRPr lang="en-US" dirty="0" smtClean="0"/>
          </a:p>
          <a:p>
            <a:pPr marL="342900" lvl="0" indent="-342900">
              <a:buFont typeface="Arial"/>
              <a:buChar char="•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dirty="0" smtClean="0"/>
              <a:t>Video from:</a:t>
            </a:r>
          </a:p>
          <a:p>
            <a:pPr marL="342900" lvl="0" indent="-342900">
              <a:buFont typeface="Arial"/>
              <a:buChar char="•"/>
            </a:pPr>
            <a:r>
              <a:rPr lang="en-GB" dirty="0">
                <a:hlinkClick r:id="rId4"/>
              </a:rPr>
              <a:t>https://www.youtube.com/watch?time_continue=8&amp;v=Ehd4CvfRpkM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noFill/>
          <a:ln w="12700" cap="flat" cmpd="sng">
            <a:solidFill>
              <a:srgbClr val="0045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rPr>
              <a:t>www.britishcouncil.org</a:t>
            </a:r>
            <a:endParaRPr sz="1100" b="0" i="0">
              <a:solidFill>
                <a:srgbClr val="0045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6583362" y="6324594"/>
            <a:ext cx="20574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sz="1100" b="0" i="0">
              <a:solidFill>
                <a:srgbClr val="00457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467999" y="1383116"/>
            <a:ext cx="8208000" cy="4941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noFill/>
          <a:ln w="12700" cap="flat" cmpd="sng">
            <a:solidFill>
              <a:srgbClr val="0045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rPr>
              <a:t>www.britishcouncil.org</a:t>
            </a:r>
            <a:endParaRPr sz="1100" b="0" i="0">
              <a:solidFill>
                <a:srgbClr val="0045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6583362" y="6324594"/>
            <a:ext cx="20574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sz="1100" b="0" i="0">
              <a:solidFill>
                <a:srgbClr val="0045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Рисунок 6" descr="2e87a3a78a4a202004ed2b1239150bd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45" y="269823"/>
            <a:ext cx="8409482" cy="6145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359999" y="360000"/>
            <a:ext cx="8424000" cy="571608"/>
          </a:xfrm>
          <a:prstGeom prst="rect">
            <a:avLst/>
          </a:prstGeom>
          <a:noFill/>
          <a:ln w="12700" cap="flat" cmpd="sng">
            <a:solidFill>
              <a:srgbClr val="0045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7C"/>
              </a:buClr>
              <a:buSzPts val="3000"/>
              <a:buFont typeface="Arial Black"/>
              <a:buNone/>
            </a:pPr>
            <a:r>
              <a:rPr lang="en-US" sz="3000" b="0" i="0" u="none" strike="noStrike" cap="none" dirty="0" smtClean="0">
                <a:solidFill>
                  <a:srgbClr val="00457C"/>
                </a:solidFill>
                <a:latin typeface="Arial Black"/>
                <a:ea typeface="Arial Black"/>
                <a:cs typeface="Arial Black"/>
                <a:sym typeface="Arial Black"/>
              </a:rPr>
              <a:t>OBJECTIVES</a:t>
            </a:r>
            <a:endParaRPr dirty="0"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467999" y="1383116"/>
            <a:ext cx="8208000" cy="4941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sz="3600" dirty="0"/>
              <a:t>to enable students to: </a:t>
            </a:r>
            <a:endParaRPr lang="ru-RU" sz="3600" dirty="0"/>
          </a:p>
          <a:p>
            <a:pPr marL="342900" lvl="0" indent="-342900">
              <a:buFont typeface="Arial"/>
              <a:buChar char="•"/>
            </a:pPr>
            <a:r>
              <a:rPr lang="en-GB" sz="3600" dirty="0"/>
              <a:t>recognise the </a:t>
            </a:r>
            <a:r>
              <a:rPr lang="en-GB" sz="3600" dirty="0" smtClean="0"/>
              <a:t>value </a:t>
            </a:r>
            <a:r>
              <a:rPr lang="en-GB" sz="3600" dirty="0"/>
              <a:t>of </a:t>
            </a:r>
            <a:r>
              <a:rPr lang="en-GB" sz="3600" dirty="0" smtClean="0"/>
              <a:t>quality in action research;</a:t>
            </a:r>
          </a:p>
          <a:p>
            <a:pPr marL="342900" lvl="0" indent="-342900">
              <a:buFont typeface="Arial"/>
              <a:buChar char="•"/>
            </a:pPr>
            <a:r>
              <a:rPr lang="en-US" sz="3600" dirty="0"/>
              <a:t>f</a:t>
            </a:r>
            <a:r>
              <a:rPr lang="en-US" sz="3600" dirty="0" smtClean="0"/>
              <a:t>ormulate </a:t>
            </a:r>
            <a:r>
              <a:rPr lang="en-US" sz="3600" dirty="0"/>
              <a:t>an action research proposal following the </a:t>
            </a:r>
            <a:r>
              <a:rPr lang="en-US" sz="3600"/>
              <a:t>suggested </a:t>
            </a:r>
            <a:r>
              <a:rPr lang="en-US" sz="3600" smtClean="0"/>
              <a:t>template.</a:t>
            </a:r>
            <a:endParaRPr sz="36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noFill/>
          <a:ln w="12700" cap="flat" cmpd="sng">
            <a:solidFill>
              <a:srgbClr val="0045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rPr>
              <a:t>www.britishcouncil.org</a:t>
            </a:r>
            <a:endParaRPr sz="1100" b="0" i="0">
              <a:solidFill>
                <a:srgbClr val="0045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6583362" y="6324594"/>
            <a:ext cx="20574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sz="1100" b="0" i="0">
              <a:solidFill>
                <a:srgbClr val="00457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102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" y="290240"/>
            <a:ext cx="9144793" cy="627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1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359999" y="360000"/>
            <a:ext cx="8424000" cy="956329"/>
          </a:xfrm>
          <a:prstGeom prst="rect">
            <a:avLst/>
          </a:prstGeom>
          <a:noFill/>
          <a:ln w="12700" cap="flat" cmpd="sng">
            <a:solidFill>
              <a:srgbClr val="0045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7C"/>
              </a:buClr>
              <a:buSzPts val="3000"/>
              <a:buFont typeface="Arial Black"/>
              <a:buNone/>
            </a:pPr>
            <a:r>
              <a:rPr lang="en-US" sz="3000" b="0" i="0" u="none" strike="noStrike" cap="none" dirty="0" smtClean="0">
                <a:solidFill>
                  <a:srgbClr val="00457C"/>
                </a:solidFill>
                <a:latin typeface="Arial Black"/>
                <a:ea typeface="Arial Black"/>
                <a:cs typeface="Arial Black"/>
                <a:sym typeface="Arial Black"/>
              </a:rPr>
              <a:t>DEFINING QUALITY</a:t>
            </a:r>
            <a:endParaRPr sz="3000" b="0" i="0" u="none" strike="noStrike" cap="none" dirty="0">
              <a:solidFill>
                <a:srgbClr val="00457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67999" y="1566001"/>
            <a:ext cx="8208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71500" indent="-342900">
              <a:buFont typeface="Wingdings" panose="05000000000000000000" pitchFamily="2" charset="2"/>
              <a:buChar char="Ø"/>
            </a:pPr>
            <a:r>
              <a:rPr lang="en-US" sz="3200" dirty="0"/>
              <a:t>Quality Definition: Fit for </a:t>
            </a:r>
            <a:r>
              <a:rPr lang="en-US" sz="3200" dirty="0" smtClean="0"/>
              <a:t>Purpose</a:t>
            </a:r>
          </a:p>
          <a:p>
            <a:pPr marL="571500" indent="-342900">
              <a:buFont typeface="Wingdings" panose="05000000000000000000" pitchFamily="2" charset="2"/>
              <a:buChar char="Ø"/>
            </a:pPr>
            <a:r>
              <a:rPr lang="en-US" sz="3200" dirty="0"/>
              <a:t>Quality Definition: Conformance to </a:t>
            </a:r>
            <a:r>
              <a:rPr lang="en-US" sz="3200" dirty="0" smtClean="0"/>
              <a:t>Requirements</a:t>
            </a:r>
          </a:p>
          <a:p>
            <a:pPr marL="571500" indent="-342900">
              <a:buFont typeface="Wingdings" panose="05000000000000000000" pitchFamily="2" charset="2"/>
              <a:buChar char="Ø"/>
            </a:pPr>
            <a:r>
              <a:rPr lang="en-US" sz="3200" dirty="0"/>
              <a:t>Quality Definition: Proportional to </a:t>
            </a:r>
            <a:r>
              <a:rPr lang="en-US" sz="3200" dirty="0" smtClean="0"/>
              <a:t>Cost</a:t>
            </a:r>
          </a:p>
          <a:p>
            <a:pPr marL="571500" indent="-342900">
              <a:buFont typeface="Wingdings" panose="05000000000000000000" pitchFamily="2" charset="2"/>
              <a:buChar char="Ø"/>
            </a:pPr>
            <a:r>
              <a:rPr lang="en-US" sz="3200" dirty="0"/>
              <a:t>Quality Definition: Quality is a </a:t>
            </a:r>
            <a:r>
              <a:rPr lang="en-US" sz="3200" dirty="0" smtClean="0"/>
              <a:t>Standard</a:t>
            </a:r>
          </a:p>
          <a:p>
            <a:pPr marL="571500" indent="-342900">
              <a:buFont typeface="Wingdings" panose="05000000000000000000" pitchFamily="2" charset="2"/>
              <a:buChar char="Ø"/>
            </a:pPr>
            <a:r>
              <a:rPr lang="en-GB" sz="3200" dirty="0"/>
              <a:t>Quality Definition: </a:t>
            </a:r>
            <a:r>
              <a:rPr lang="en-GB" sz="3200" dirty="0" smtClean="0"/>
              <a:t>Value</a:t>
            </a:r>
          </a:p>
          <a:p>
            <a:pPr marL="571500" indent="-342900">
              <a:buFont typeface="Wingdings" panose="05000000000000000000" pitchFamily="2" charset="2"/>
              <a:buChar char="Ø"/>
            </a:pPr>
            <a:r>
              <a:rPr lang="en-GB" sz="3200" dirty="0" smtClean="0"/>
              <a:t>Quality </a:t>
            </a:r>
            <a:r>
              <a:rPr lang="en-GB" sz="3200" dirty="0"/>
              <a:t>is An Experience</a:t>
            </a:r>
          </a:p>
          <a:p>
            <a:pPr>
              <a:buFont typeface="Arial" pitchFamily="34" charset="0"/>
              <a:buChar char="•"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ftr" idx="11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noFill/>
          <a:ln w="12700" cap="flat" cmpd="sng">
            <a:solidFill>
              <a:srgbClr val="0045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rPr>
              <a:t>www.britishcouncil.org</a:t>
            </a:r>
            <a:endParaRPr sz="1100" b="0" i="0">
              <a:solidFill>
                <a:srgbClr val="0045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idx="12"/>
          </p:nvPr>
        </p:nvSpPr>
        <p:spPr>
          <a:xfrm>
            <a:off x="6583362" y="6324594"/>
            <a:ext cx="20574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sz="1100" b="0" i="0">
              <a:solidFill>
                <a:srgbClr val="00457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359999" y="360000"/>
            <a:ext cx="8424000" cy="1088972"/>
          </a:xfrm>
          <a:prstGeom prst="rect">
            <a:avLst/>
          </a:prstGeom>
          <a:noFill/>
          <a:ln w="12700" cap="flat" cmpd="sng">
            <a:solidFill>
              <a:srgbClr val="0045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7C"/>
              </a:buClr>
              <a:buSzPts val="3000"/>
              <a:buFont typeface="Arial Black"/>
              <a:buNone/>
            </a:pPr>
            <a:r>
              <a:rPr lang="en-US" dirty="0" smtClean="0"/>
              <a:t>CRITERIA OF RESEARCH QUALITY</a:t>
            </a:r>
            <a:endParaRPr sz="3000" b="0" i="0" u="none" strike="noStrike" cap="none" dirty="0">
              <a:solidFill>
                <a:srgbClr val="00457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15495" y="1565031"/>
            <a:ext cx="8208000" cy="4427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VALIDITY</a:t>
            </a:r>
            <a:r>
              <a:rPr lang="en-US" dirty="0" smtClean="0"/>
              <a:t> – the</a:t>
            </a:r>
            <a:r>
              <a:rPr lang="en-US" dirty="0"/>
              <a:t> state of being reasonable, correct, or generally </a:t>
            </a:r>
            <a:r>
              <a:rPr lang="en-US" dirty="0" smtClean="0"/>
              <a:t>accepted</a:t>
            </a:r>
          </a:p>
          <a:p>
            <a:endParaRPr lang="uk-UA" dirty="0" smtClean="0"/>
          </a:p>
          <a:p>
            <a:r>
              <a:rPr lang="uk-UA" dirty="0" smtClean="0"/>
              <a:t>                         </a:t>
            </a:r>
            <a:r>
              <a:rPr lang="en-US" dirty="0" smtClean="0"/>
              <a:t>actually </a:t>
            </a:r>
            <a:r>
              <a:rPr lang="en-US" dirty="0"/>
              <a:t>measuring by the chosen </a:t>
            </a:r>
            <a:r>
              <a:rPr lang="en-US" dirty="0" smtClean="0"/>
              <a:t>data-collection </a:t>
            </a:r>
            <a:r>
              <a:rPr lang="en-US" dirty="0"/>
              <a:t>method what you need to </a:t>
            </a:r>
            <a:r>
              <a:rPr lang="en-US" dirty="0" smtClean="0"/>
              <a:t>measure</a:t>
            </a: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CREDIBILITY </a:t>
            </a:r>
            <a:r>
              <a:rPr lang="en-US" sz="2800" dirty="0" smtClean="0"/>
              <a:t>– </a:t>
            </a:r>
            <a:r>
              <a:rPr lang="en-US" dirty="0"/>
              <a:t>being believable and trustworthy to those who are competent to judge the subject of investigation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ftr" idx="11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noFill/>
          <a:ln w="12700" cap="flat" cmpd="sng">
            <a:solidFill>
              <a:srgbClr val="0045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rPr>
              <a:t>www.britishcouncil.org</a:t>
            </a:r>
            <a:endParaRPr sz="1100" b="0" i="0">
              <a:solidFill>
                <a:srgbClr val="0045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idx="12"/>
          </p:nvPr>
        </p:nvSpPr>
        <p:spPr>
          <a:xfrm>
            <a:off x="6583362" y="6324594"/>
            <a:ext cx="20574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sz="1100" b="0" i="0">
              <a:solidFill>
                <a:srgbClr val="0045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172791" y="247063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359999" y="360000"/>
            <a:ext cx="8424000" cy="1088972"/>
          </a:xfrm>
          <a:prstGeom prst="rect">
            <a:avLst/>
          </a:prstGeom>
          <a:noFill/>
          <a:ln w="12700" cap="flat" cmpd="sng">
            <a:solidFill>
              <a:srgbClr val="0045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7C"/>
              </a:buClr>
              <a:buSzPts val="3000"/>
              <a:buFont typeface="Arial Black"/>
              <a:buNone/>
            </a:pPr>
            <a:r>
              <a:rPr lang="en-US" dirty="0" smtClean="0"/>
              <a:t>CRITERIA OF RESEARCH QUALITY</a:t>
            </a:r>
            <a:endParaRPr sz="3000" b="0" i="0" u="none" strike="noStrike" cap="none" dirty="0">
              <a:solidFill>
                <a:srgbClr val="00457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15495" y="1565031"/>
            <a:ext cx="8208000" cy="4427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RELIABILITY – </a:t>
            </a:r>
            <a:r>
              <a:rPr lang="en-US" dirty="0" smtClean="0"/>
              <a:t>being</a:t>
            </a:r>
            <a:r>
              <a:rPr lang="en-US" dirty="0"/>
              <a:t> trusted to be </a:t>
            </a:r>
            <a:r>
              <a:rPr lang="en-US" dirty="0" smtClean="0"/>
              <a:t>accurate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dirty="0"/>
              <a:t>consistency in the production of results, </a:t>
            </a:r>
            <a:r>
              <a:rPr lang="en-US" dirty="0" smtClean="0"/>
              <a:t>                      e.g</a:t>
            </a:r>
            <a:r>
              <a:rPr lang="en-US" dirty="0"/>
              <a:t>. </a:t>
            </a:r>
            <a:r>
              <a:rPr lang="en-US" dirty="0" smtClean="0"/>
              <a:t>      by </a:t>
            </a:r>
            <a:r>
              <a:rPr lang="en-US" dirty="0"/>
              <a:t>someone else using the same methods under </a:t>
            </a:r>
            <a:r>
              <a:rPr lang="en-US" dirty="0" smtClean="0"/>
              <a:t>  similar circumstances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TRANSFERABILITY – </a:t>
            </a:r>
            <a:r>
              <a:rPr lang="en-US" dirty="0"/>
              <a:t> </a:t>
            </a:r>
            <a:r>
              <a:rPr lang="en-US" dirty="0" smtClean="0"/>
              <a:t>able</a:t>
            </a:r>
            <a:r>
              <a:rPr lang="en-US" dirty="0"/>
              <a:t> to be used by another person, in another organization,</a:t>
            </a: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dirty="0" smtClean="0"/>
              <a:t>promoting </a:t>
            </a:r>
            <a:r>
              <a:rPr lang="en-US" dirty="0"/>
              <a:t>the exchange of experience from one practitioner to another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ftr" idx="11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noFill/>
          <a:ln w="12700" cap="flat" cmpd="sng">
            <a:solidFill>
              <a:srgbClr val="0045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rPr>
              <a:t>www.britishcouncil.org</a:t>
            </a:r>
            <a:endParaRPr sz="1100" b="0" i="0">
              <a:solidFill>
                <a:srgbClr val="0045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idx="12"/>
          </p:nvPr>
        </p:nvSpPr>
        <p:spPr>
          <a:xfrm>
            <a:off x="6583362" y="6324594"/>
            <a:ext cx="20574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sz="1100" b="0" i="0">
              <a:solidFill>
                <a:srgbClr val="0045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172791" y="247063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ight Arrow 7"/>
          <p:cNvSpPr/>
          <p:nvPr/>
        </p:nvSpPr>
        <p:spPr>
          <a:xfrm>
            <a:off x="1172791" y="50585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74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359999" y="360000"/>
            <a:ext cx="8424000" cy="1088972"/>
          </a:xfrm>
          <a:prstGeom prst="rect">
            <a:avLst/>
          </a:prstGeom>
          <a:noFill/>
          <a:ln w="12700" cap="flat" cmpd="sng">
            <a:solidFill>
              <a:srgbClr val="0045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7C"/>
              </a:buClr>
              <a:buSzPts val="3000"/>
              <a:buFont typeface="Arial Black"/>
              <a:buNone/>
            </a:pPr>
            <a:r>
              <a:rPr lang="en-US" dirty="0" smtClean="0"/>
              <a:t>CRITERIA OF RESEARCH QUALITY</a:t>
            </a:r>
            <a:endParaRPr sz="3000" b="0" i="0" u="none" strike="noStrike" cap="none" dirty="0">
              <a:solidFill>
                <a:srgbClr val="00457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15495" y="1565031"/>
            <a:ext cx="8208000" cy="4427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TRIANGULATION – </a:t>
            </a:r>
            <a:r>
              <a:rPr lang="en-US" dirty="0" smtClean="0"/>
              <a:t>a</a:t>
            </a:r>
            <a:r>
              <a:rPr lang="en-US" dirty="0"/>
              <a:t> method of finding out where you are using a map, a compass, </a:t>
            </a:r>
            <a:r>
              <a:rPr lang="en-US" dirty="0" smtClean="0"/>
              <a:t>and the</a:t>
            </a:r>
            <a:r>
              <a:rPr lang="en-US" dirty="0"/>
              <a:t> positions of places that you know</a:t>
            </a: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dirty="0" smtClean="0"/>
              <a:t>considering </a:t>
            </a:r>
            <a:r>
              <a:rPr lang="en-US" dirty="0"/>
              <a:t>different viewpoints and capturing different perceptions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ftr" idx="11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noFill/>
          <a:ln w="12700" cap="flat" cmpd="sng">
            <a:solidFill>
              <a:srgbClr val="0045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rPr>
              <a:t>www.britishcouncil.org</a:t>
            </a:r>
            <a:endParaRPr sz="1100" b="0" i="0">
              <a:solidFill>
                <a:srgbClr val="0045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idx="12"/>
          </p:nvPr>
        </p:nvSpPr>
        <p:spPr>
          <a:xfrm>
            <a:off x="6583362" y="6324594"/>
            <a:ext cx="20574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sz="1100" b="0" i="0">
              <a:solidFill>
                <a:srgbClr val="0045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50760" y="293663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14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359999" y="360000"/>
            <a:ext cx="8424000" cy="589569"/>
          </a:xfrm>
          <a:prstGeom prst="rect">
            <a:avLst/>
          </a:prstGeom>
          <a:noFill/>
          <a:ln w="12700" cap="flat" cmpd="sng">
            <a:solidFill>
              <a:srgbClr val="0045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72000" anchor="t" anchorCtr="0">
            <a:noAutofit/>
          </a:bodyPr>
          <a:lstStyle/>
          <a:p>
            <a:pPr lvl="0" algn="ctr"/>
            <a:r>
              <a:rPr lang="en-US" dirty="0"/>
              <a:t>TIPS FOR DOING ACTION RESEARCH</a:t>
            </a:r>
            <a:endParaRPr sz="3000" b="0" i="0" u="none" strike="noStrike" cap="none" dirty="0">
              <a:solidFill>
                <a:srgbClr val="00457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32762" y="1011115"/>
            <a:ext cx="8208000" cy="5709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SzPts val="2800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FEASIBILITY</a:t>
            </a:r>
          </a:p>
          <a:p>
            <a:pPr marL="0" lvl="0" indent="0">
              <a:buSzPts val="2800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dirty="0" smtClean="0"/>
              <a:t>Make small-scale </a:t>
            </a:r>
            <a:r>
              <a:rPr lang="en-US" dirty="0"/>
              <a:t>but high quality your motto</a:t>
            </a:r>
            <a:r>
              <a:rPr lang="en-US" dirty="0" smtClean="0"/>
              <a:t>.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SzPts val="2800"/>
            </a:pPr>
            <a:r>
              <a:rPr lang="en-US" b="1" dirty="0" smtClean="0"/>
              <a:t>12. </a:t>
            </a:r>
            <a:r>
              <a:rPr lang="en-US" dirty="0" smtClean="0"/>
              <a:t>Ensure </a:t>
            </a:r>
            <a:r>
              <a:rPr lang="en-US" dirty="0"/>
              <a:t>that your plans are feasible given the resources </a:t>
            </a:r>
            <a:r>
              <a:rPr lang="en-US" dirty="0" smtClean="0"/>
              <a:t>available</a:t>
            </a:r>
          </a:p>
          <a:p>
            <a:pPr marL="0" indent="0">
              <a:buSzPts val="2800"/>
            </a:pPr>
            <a:r>
              <a:rPr lang="en-US" sz="2800" b="1" i="0" u="none" strike="noStrike" cap="none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15. </a:t>
            </a:r>
            <a:r>
              <a:rPr lang="en-US" dirty="0"/>
              <a:t>Don’t try to become a researcher but do action research to help you become a better </a:t>
            </a:r>
            <a:r>
              <a:rPr lang="en-US" dirty="0" smtClean="0"/>
              <a:t>teacher</a:t>
            </a:r>
          </a:p>
          <a:p>
            <a:pPr marL="0" indent="0" algn="ctr">
              <a:buSzPts val="2800"/>
            </a:pPr>
            <a:r>
              <a:rPr lang="en-US" b="1" dirty="0" smtClean="0"/>
              <a:t>COLLABORATION</a:t>
            </a:r>
          </a:p>
          <a:p>
            <a:pPr marL="0" indent="0">
              <a:buSzPts val="2800"/>
            </a:pPr>
            <a:r>
              <a:rPr lang="en-US" b="1" dirty="0" smtClean="0"/>
              <a:t>6.</a:t>
            </a:r>
            <a:r>
              <a:rPr lang="en-US" dirty="0" smtClean="0"/>
              <a:t>Look </a:t>
            </a:r>
            <a:r>
              <a:rPr lang="en-US" dirty="0"/>
              <a:t>for ways to make action research a collaborative activity.</a:t>
            </a:r>
            <a:endParaRPr lang="ru-RU" b="1" dirty="0"/>
          </a:p>
          <a:p>
            <a:pPr marL="0" indent="0">
              <a:buSzPts val="2800"/>
            </a:pPr>
            <a:r>
              <a:rPr lang="en-US" b="1" dirty="0" smtClean="0"/>
              <a:t>7.</a:t>
            </a:r>
            <a:r>
              <a:rPr lang="en-US" dirty="0" smtClean="0"/>
              <a:t>Find </a:t>
            </a:r>
            <a:r>
              <a:rPr lang="en-US" dirty="0"/>
              <a:t>a ‘critical friend’ who can help you think things through</a:t>
            </a:r>
            <a:r>
              <a:rPr lang="en-US" dirty="0" smtClean="0"/>
              <a:t>.</a:t>
            </a:r>
          </a:p>
          <a:p>
            <a:pPr marL="0" lvl="0" indent="0">
              <a:buSzPts val="2800"/>
            </a:pPr>
            <a:r>
              <a:rPr lang="en-US" b="1" dirty="0" smtClean="0"/>
              <a:t>13.</a:t>
            </a:r>
            <a:r>
              <a:rPr lang="en-US" dirty="0" smtClean="0"/>
              <a:t> </a:t>
            </a:r>
            <a:r>
              <a:rPr lang="en-US" dirty="0"/>
              <a:t>Look for opportunities to talk to your colleagues about the work you are doing.</a:t>
            </a:r>
            <a:endParaRPr lang="ru-RU" dirty="0"/>
          </a:p>
          <a:p>
            <a:pPr marL="0" indent="0">
              <a:buSzPts val="2800"/>
            </a:pPr>
            <a:endParaRPr lang="en-US" dirty="0" smtClean="0"/>
          </a:p>
          <a:p>
            <a:pPr marL="0" indent="0">
              <a:buSzPts val="2800"/>
            </a:pPr>
            <a:endParaRPr lang="ru-RU" dirty="0"/>
          </a:p>
          <a:p>
            <a:pPr marL="0" lvl="0" indent="0">
              <a:buSzPts val="2800"/>
            </a:pPr>
            <a:endParaRPr sz="2800" b="1" i="0" u="none" strike="noStrike" cap="none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ftr" idx="11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noFill/>
          <a:ln w="12700" cap="flat" cmpd="sng">
            <a:solidFill>
              <a:srgbClr val="0045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                                                 www.britishcouncil.org</a:t>
            </a:r>
            <a:endParaRPr sz="1100" b="0" i="0" dirty="0">
              <a:solidFill>
                <a:srgbClr val="0045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idx="12"/>
          </p:nvPr>
        </p:nvSpPr>
        <p:spPr>
          <a:xfrm>
            <a:off x="6583362" y="6324594"/>
            <a:ext cx="20574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sz="1100" b="0" i="0">
              <a:solidFill>
                <a:srgbClr val="00457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359999" y="360000"/>
            <a:ext cx="8424000" cy="651115"/>
          </a:xfrm>
          <a:prstGeom prst="rect">
            <a:avLst/>
          </a:prstGeom>
          <a:noFill/>
          <a:ln w="12700" cap="flat" cmpd="sng">
            <a:solidFill>
              <a:srgbClr val="0045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7C"/>
              </a:buClr>
              <a:buSzPts val="3000"/>
              <a:buFont typeface="Arial Black"/>
              <a:buNone/>
            </a:pPr>
            <a:r>
              <a:rPr lang="en-US" dirty="0" smtClean="0"/>
              <a:t>TIPS FOR DOING ACTION RESEARCH</a:t>
            </a:r>
            <a:endParaRPr sz="3000" b="0" i="0" u="none" strike="noStrike" cap="none" dirty="0">
              <a:solidFill>
                <a:srgbClr val="00457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32762" y="1107831"/>
            <a:ext cx="8208000" cy="56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SzPts val="2800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PREPARATION &amp; PLANNING</a:t>
            </a:r>
          </a:p>
          <a:p>
            <a:pPr marL="0" indent="0">
              <a:buSzPts val="2800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dirty="0"/>
              <a:t>Remember that action research </a:t>
            </a:r>
            <a:r>
              <a:rPr lang="en-US" i="1" dirty="0"/>
              <a:t>will</a:t>
            </a:r>
            <a:r>
              <a:rPr lang="en-US" dirty="0"/>
              <a:t> make additional demands on your time</a:t>
            </a:r>
            <a:r>
              <a:rPr lang="en-US" dirty="0" smtClean="0"/>
              <a:t>.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SzPts val="2800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18.</a:t>
            </a:r>
            <a:r>
              <a:rPr lang="en-US" dirty="0" smtClean="0"/>
              <a:t>Do </a:t>
            </a:r>
            <a:r>
              <a:rPr lang="en-US" dirty="0"/>
              <a:t>some background reading related to your </a:t>
            </a:r>
            <a:r>
              <a:rPr lang="en-US" dirty="0" smtClean="0"/>
              <a:t>topic.</a:t>
            </a:r>
          </a:p>
          <a:p>
            <a:pPr marL="0" lvl="0" indent="0">
              <a:buSzPts val="2800"/>
            </a:pPr>
            <a:r>
              <a:rPr lang="en-US" b="1" dirty="0" smtClean="0"/>
              <a:t>16.</a:t>
            </a:r>
            <a:r>
              <a:rPr lang="en-US" dirty="0" smtClean="0"/>
              <a:t>Become </a:t>
            </a:r>
            <a:r>
              <a:rPr lang="en-US" dirty="0"/>
              <a:t>familiar with the basic issues in collecting and analyzing research data.</a:t>
            </a:r>
            <a:endParaRPr lang="ru-RU" dirty="0"/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Relevance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SzPts val="2800"/>
            </a:pPr>
            <a:r>
              <a:rPr lang="en-US" b="1" dirty="0" smtClean="0"/>
              <a:t>1.</a:t>
            </a:r>
            <a:r>
              <a:rPr lang="en-US" dirty="0" smtClean="0"/>
              <a:t>Integrate </a:t>
            </a:r>
            <a:r>
              <a:rPr lang="en-US" dirty="0"/>
              <a:t>your research into normally occurring teaching and learning </a:t>
            </a:r>
            <a:r>
              <a:rPr lang="en-US" dirty="0" smtClean="0"/>
              <a:t>activities.</a:t>
            </a:r>
          </a:p>
          <a:p>
            <a:pPr marL="0" indent="0">
              <a:buSzPts val="2800"/>
            </a:pPr>
            <a:r>
              <a:rPr lang="en-US" b="1" dirty="0" smtClean="0"/>
              <a:t>3. </a:t>
            </a:r>
            <a:r>
              <a:rPr lang="en-US" dirty="0"/>
              <a:t>Examine an issue that is of interest to your colleagues and school </a:t>
            </a:r>
            <a:r>
              <a:rPr lang="en-US" dirty="0" smtClean="0"/>
              <a:t>generally</a:t>
            </a:r>
            <a:endParaRPr lang="en-US" b="1" dirty="0" smtClean="0"/>
          </a:p>
          <a:p>
            <a:pPr marL="0" indent="0">
              <a:buSzPts val="2800"/>
            </a:pPr>
            <a:r>
              <a:rPr lang="en-US" b="1" dirty="0" smtClean="0"/>
              <a:t>11.</a:t>
            </a:r>
            <a:r>
              <a:rPr lang="en-US" dirty="0" smtClean="0"/>
              <a:t> Focus </a:t>
            </a:r>
            <a:r>
              <a:rPr lang="en-US" dirty="0"/>
              <a:t>on a practical issue which is of immediate relevance to your work</a:t>
            </a:r>
            <a:r>
              <a:rPr lang="en-US" dirty="0" smtClean="0"/>
              <a:t>.</a:t>
            </a:r>
          </a:p>
          <a:p>
            <a:pPr marL="0" indent="0">
              <a:buSzPts val="2800"/>
            </a:pPr>
            <a:endParaRPr lang="ru-RU" dirty="0"/>
          </a:p>
          <a:p>
            <a:pPr marL="0" lvl="0" indent="0">
              <a:buSzPts val="2800"/>
            </a:pPr>
            <a:endParaRPr lang="ru-RU" dirty="0"/>
          </a:p>
          <a:p>
            <a:pPr marL="0" lvl="0" indent="0">
              <a:buSzPts val="2800"/>
            </a:pPr>
            <a:endParaRPr sz="2800" b="1" i="0" u="none" strike="noStrike" cap="none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ftr" idx="11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noFill/>
          <a:ln w="12700" cap="flat" cmpd="sng">
            <a:solidFill>
              <a:srgbClr val="0045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                                                 www.britishcouncil.org</a:t>
            </a:r>
            <a:endParaRPr sz="1100" b="0" i="0" dirty="0">
              <a:solidFill>
                <a:srgbClr val="0045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idx="12"/>
          </p:nvPr>
        </p:nvSpPr>
        <p:spPr>
          <a:xfrm>
            <a:off x="6583362" y="6324594"/>
            <a:ext cx="20574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sz="1100" b="0" i="0">
              <a:solidFill>
                <a:srgbClr val="00457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845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tish Council_Presentation Blue">
  <a:themeElements>
    <a:clrScheme name="British Council Blue">
      <a:dk1>
        <a:srgbClr val="000000"/>
      </a:dk1>
      <a:lt1>
        <a:srgbClr val="FFFFFF"/>
      </a:lt1>
      <a:dk2>
        <a:srgbClr val="1EAEE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442</Words>
  <Application>Microsoft Office PowerPoint</Application>
  <PresentationFormat>On-screen Show (4:3)</PresentationFormat>
  <Paragraphs>92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Wingdings</vt:lpstr>
      <vt:lpstr>Times New Roman</vt:lpstr>
      <vt:lpstr>Calibri</vt:lpstr>
      <vt:lpstr>Arial Black</vt:lpstr>
      <vt:lpstr>British Council_Presentation Blue</vt:lpstr>
      <vt:lpstr> QUALITY IN ACTION RESEARCH. AR PROPOSAL</vt:lpstr>
      <vt:lpstr>OBJECTIVES</vt:lpstr>
      <vt:lpstr>PowerPoint Presentation</vt:lpstr>
      <vt:lpstr>DEFINING QUALITY</vt:lpstr>
      <vt:lpstr>CRITERIA OF RESEARCH QUALITY</vt:lpstr>
      <vt:lpstr>CRITERIA OF RESEARCH QUALITY</vt:lpstr>
      <vt:lpstr>CRITERIA OF RESEARCH QUALITY</vt:lpstr>
      <vt:lpstr>TIPS FOR DOING ACTION RESEARCH</vt:lpstr>
      <vt:lpstr>TIPS FOR DOING ACTION RESEARCH</vt:lpstr>
      <vt:lpstr>ACTION RESEARCH PROPOSAL</vt:lpstr>
      <vt:lpstr>ACTION RESEARCH PROPOSAL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ACTION RESEARCH</dc:title>
  <cp:lastModifiedBy>ComputerLand</cp:lastModifiedBy>
  <cp:revision>40</cp:revision>
  <dcterms:modified xsi:type="dcterms:W3CDTF">2019-10-29T17:34:11Z</dcterms:modified>
</cp:coreProperties>
</file>