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4/14/2022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5003" y="244699"/>
            <a:ext cx="9787943" cy="940158"/>
          </a:xfrm>
        </p:spPr>
        <p:txBody>
          <a:bodyPr/>
          <a:lstStyle/>
          <a:p>
            <a:r>
              <a:rPr lang="uk-UA" sz="3200" dirty="0" smtClean="0"/>
              <a:t>Сімейні правовідносини в умовах війни</a:t>
            </a:r>
            <a:endParaRPr lang="ru-RU" sz="3200" dirty="0"/>
          </a:p>
        </p:txBody>
      </p:sp>
      <p:sp>
        <p:nvSpPr>
          <p:cNvPr id="3" name="Подзаголовок 2"/>
          <p:cNvSpPr>
            <a:spLocks noGrp="1"/>
          </p:cNvSpPr>
          <p:nvPr>
            <p:ph type="subTitle" idx="1"/>
          </p:nvPr>
        </p:nvSpPr>
        <p:spPr>
          <a:xfrm>
            <a:off x="309093" y="1493267"/>
            <a:ext cx="5022761" cy="4572681"/>
          </a:xfrm>
        </p:spPr>
        <p:txBody>
          <a:bodyPr/>
          <a:lstStyle/>
          <a:p>
            <a:pPr marL="457200" indent="-457200" algn="just">
              <a:buAutoNum type="arabicPeriod"/>
            </a:pPr>
            <a:r>
              <a:rPr lang="uk-UA" dirty="0" smtClean="0"/>
              <a:t>Особливості сімейних відносин та їх правового регулювання.</a:t>
            </a:r>
          </a:p>
          <a:p>
            <a:pPr marL="457200" indent="-457200" algn="just">
              <a:buAutoNum type="arabicPeriod"/>
            </a:pPr>
            <a:r>
              <a:rPr lang="uk-UA" dirty="0" smtClean="0"/>
              <a:t>Шлюб та його укладення під час воєнного стану.</a:t>
            </a:r>
          </a:p>
          <a:p>
            <a:pPr marL="457200" indent="-457200" algn="just">
              <a:buAutoNum type="arabicPeriod"/>
            </a:pPr>
            <a:r>
              <a:rPr lang="uk-UA" dirty="0" smtClean="0"/>
              <a:t>Реєстрація народження дитини під час воєнного стану.</a:t>
            </a:r>
          </a:p>
          <a:p>
            <a:pPr marL="457200" indent="-457200" algn="just">
              <a:buAutoNum type="arabicPeriod"/>
            </a:pPr>
            <a:r>
              <a:rPr lang="uk-UA" dirty="0" smtClean="0"/>
              <a:t>Аліменти під час воєнного стану.</a:t>
            </a:r>
          </a:p>
          <a:p>
            <a:pPr marL="457200" indent="-457200" algn="just">
              <a:buAutoNum type="arabicPeriod"/>
            </a:pPr>
            <a:r>
              <a:rPr lang="uk-UA" dirty="0" smtClean="0"/>
              <a:t>Усиновлення під час воєнного стану.</a:t>
            </a:r>
          </a:p>
          <a:p>
            <a:pPr marL="457200" indent="-457200" algn="just">
              <a:buAutoNum type="arabicPeriod"/>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189" y="1493267"/>
            <a:ext cx="6220495" cy="4765865"/>
          </a:xfrm>
          <a:prstGeom prst="rect">
            <a:avLst/>
          </a:prstGeom>
        </p:spPr>
      </p:pic>
    </p:spTree>
    <p:extLst>
      <p:ext uri="{BB962C8B-B14F-4D97-AF65-F5344CB8AC3E}">
        <p14:creationId xmlns:p14="http://schemas.microsoft.com/office/powerpoint/2010/main" val="1585451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93183"/>
            <a:ext cx="9404723" cy="566671"/>
          </a:xfrm>
        </p:spPr>
        <p:txBody>
          <a:bodyPr/>
          <a:lstStyle/>
          <a:p>
            <a:pPr algn="just"/>
            <a:r>
              <a:rPr lang="uk-UA" sz="2800" dirty="0" smtClean="0"/>
              <a:t>Аліментні зобов'язання під час воєнного стану</a:t>
            </a:r>
            <a:endParaRPr lang="ru-RU" sz="2800" dirty="0"/>
          </a:p>
        </p:txBody>
      </p:sp>
      <p:sp>
        <p:nvSpPr>
          <p:cNvPr id="3" name="Объект 2"/>
          <p:cNvSpPr>
            <a:spLocks noGrp="1"/>
          </p:cNvSpPr>
          <p:nvPr>
            <p:ph idx="1"/>
          </p:nvPr>
        </p:nvSpPr>
        <p:spPr>
          <a:xfrm>
            <a:off x="373488" y="759854"/>
            <a:ext cx="7302320" cy="5885645"/>
          </a:xfrm>
        </p:spPr>
        <p:txBody>
          <a:bodyPr>
            <a:normAutofit/>
          </a:bodyPr>
          <a:lstStyle/>
          <a:p>
            <a:pPr algn="just"/>
            <a:r>
              <a:rPr lang="ru-RU" dirty="0" smtClean="0"/>
              <a:t> На </a:t>
            </a:r>
            <a:r>
              <a:rPr lang="ru-RU" dirty="0"/>
              <a:t>час </a:t>
            </a:r>
            <a:r>
              <a:rPr lang="ru-RU" dirty="0" err="1"/>
              <a:t>воєнного</a:t>
            </a:r>
            <a:r>
              <a:rPr lang="ru-RU" dirty="0"/>
              <a:t> стану </a:t>
            </a:r>
            <a:r>
              <a:rPr lang="ru-RU" dirty="0" err="1"/>
              <a:t>зупинені</a:t>
            </a:r>
            <a:r>
              <a:rPr lang="ru-RU" dirty="0"/>
              <a:t> </a:t>
            </a:r>
            <a:r>
              <a:rPr lang="ru-RU" dirty="0" err="1"/>
              <a:t>всі</a:t>
            </a:r>
            <a:r>
              <a:rPr lang="ru-RU" dirty="0"/>
              <a:t> </a:t>
            </a:r>
            <a:r>
              <a:rPr lang="ru-RU" dirty="0" err="1"/>
              <a:t>виконавчі</a:t>
            </a:r>
            <a:r>
              <a:rPr lang="ru-RU" dirty="0"/>
              <a:t> </a:t>
            </a:r>
            <a:r>
              <a:rPr lang="ru-RU" dirty="0" err="1"/>
              <a:t>провадження</a:t>
            </a:r>
            <a:r>
              <a:rPr lang="ru-RU" dirty="0" smtClean="0"/>
              <a:t>. Тому </a:t>
            </a:r>
            <a:r>
              <a:rPr lang="ru-RU" dirty="0" err="1" smtClean="0"/>
              <a:t>стягнути</a:t>
            </a:r>
            <a:r>
              <a:rPr lang="ru-RU" dirty="0" smtClean="0"/>
              <a:t> </a:t>
            </a:r>
            <a:r>
              <a:rPr lang="ru-RU" dirty="0" err="1" smtClean="0"/>
              <a:t>аліменти</a:t>
            </a:r>
            <a:r>
              <a:rPr lang="ru-RU" dirty="0" smtClean="0"/>
              <a:t> через </a:t>
            </a:r>
            <a:r>
              <a:rPr lang="ru-RU" dirty="0" err="1" smtClean="0"/>
              <a:t>виконавче</a:t>
            </a:r>
            <a:r>
              <a:rPr lang="ru-RU" dirty="0" smtClean="0"/>
              <a:t> </a:t>
            </a:r>
            <a:r>
              <a:rPr lang="ru-RU" dirty="0" err="1" smtClean="0"/>
              <a:t>провадження</a:t>
            </a:r>
            <a:r>
              <a:rPr lang="ru-RU" dirty="0" smtClean="0"/>
              <a:t> </a:t>
            </a:r>
            <a:r>
              <a:rPr lang="ru-RU" dirty="0" err="1" smtClean="0"/>
              <a:t>неможливо</a:t>
            </a:r>
            <a:r>
              <a:rPr lang="ru-RU" dirty="0" smtClean="0"/>
              <a:t>. </a:t>
            </a:r>
            <a:r>
              <a:rPr lang="ru-RU" dirty="0" err="1" smtClean="0"/>
              <a:t>Відповідно</a:t>
            </a:r>
            <a:r>
              <a:rPr lang="ru-RU" dirty="0" smtClean="0"/>
              <a:t> до </a:t>
            </a:r>
            <a:r>
              <a:rPr lang="ru-RU" dirty="0" err="1" smtClean="0"/>
              <a:t>змін</a:t>
            </a:r>
            <a:r>
              <a:rPr lang="ru-RU" dirty="0" smtClean="0"/>
              <a:t> до </a:t>
            </a:r>
            <a:r>
              <a:rPr lang="ru-RU" dirty="0" err="1" smtClean="0"/>
              <a:t>перехідних</a:t>
            </a:r>
            <a:r>
              <a:rPr lang="ru-RU" dirty="0" smtClean="0"/>
              <a:t> </a:t>
            </a:r>
            <a:r>
              <a:rPr lang="ru-RU" dirty="0" err="1" smtClean="0"/>
              <a:t>положень</a:t>
            </a:r>
            <a:r>
              <a:rPr lang="ru-RU" dirty="0" smtClean="0"/>
              <a:t> Закону </a:t>
            </a:r>
            <a:r>
              <a:rPr lang="ru-RU" dirty="0" err="1" smtClean="0"/>
              <a:t>України</a:t>
            </a:r>
            <a:r>
              <a:rPr lang="ru-RU" dirty="0" smtClean="0"/>
              <a:t> «Про </a:t>
            </a:r>
            <a:r>
              <a:rPr lang="ru-RU" dirty="0" err="1" smtClean="0"/>
              <a:t>виконавче</a:t>
            </a:r>
            <a:r>
              <a:rPr lang="ru-RU" dirty="0" smtClean="0"/>
              <a:t> </a:t>
            </a:r>
            <a:r>
              <a:rPr lang="ru-RU" dirty="0" err="1" smtClean="0"/>
              <a:t>провадження</a:t>
            </a:r>
            <a:r>
              <a:rPr lang="ru-RU" dirty="0" smtClean="0"/>
              <a:t>» </a:t>
            </a:r>
            <a:r>
              <a:rPr lang="ru-RU" dirty="0" err="1"/>
              <a:t>припиняється</a:t>
            </a:r>
            <a:r>
              <a:rPr lang="ru-RU" dirty="0"/>
              <a:t> </a:t>
            </a:r>
            <a:r>
              <a:rPr lang="ru-RU" dirty="0" err="1"/>
              <a:t>звернення</a:t>
            </a:r>
            <a:r>
              <a:rPr lang="ru-RU" dirty="0"/>
              <a:t> </a:t>
            </a:r>
            <a:r>
              <a:rPr lang="ru-RU" dirty="0" err="1"/>
              <a:t>стягнення</a:t>
            </a:r>
            <a:r>
              <a:rPr lang="ru-RU" dirty="0"/>
              <a:t> на </a:t>
            </a:r>
            <a:r>
              <a:rPr lang="ru-RU" dirty="0" err="1"/>
              <a:t>заробітну</a:t>
            </a:r>
            <a:r>
              <a:rPr lang="ru-RU" dirty="0"/>
              <a:t> плату, </a:t>
            </a:r>
            <a:r>
              <a:rPr lang="ru-RU" dirty="0" err="1"/>
              <a:t>пенсію</a:t>
            </a:r>
            <a:r>
              <a:rPr lang="ru-RU" dirty="0"/>
              <a:t>, </a:t>
            </a:r>
            <a:r>
              <a:rPr lang="ru-RU" dirty="0" err="1"/>
              <a:t>стипендію</a:t>
            </a:r>
            <a:r>
              <a:rPr lang="ru-RU" dirty="0"/>
              <a:t> та </a:t>
            </a:r>
            <a:r>
              <a:rPr lang="ru-RU" dirty="0" err="1"/>
              <a:t>інший</a:t>
            </a:r>
            <a:r>
              <a:rPr lang="ru-RU" dirty="0"/>
              <a:t> </a:t>
            </a:r>
            <a:r>
              <a:rPr lang="ru-RU" dirty="0" err="1"/>
              <a:t>дохід</a:t>
            </a:r>
            <a:r>
              <a:rPr lang="ru-RU" dirty="0"/>
              <a:t> </a:t>
            </a:r>
            <a:r>
              <a:rPr lang="ru-RU" dirty="0" err="1"/>
              <a:t>боржника</a:t>
            </a:r>
            <a:r>
              <a:rPr lang="ru-RU" dirty="0"/>
              <a:t> (</a:t>
            </a:r>
            <a:r>
              <a:rPr lang="ru-RU" dirty="0" err="1"/>
              <a:t>крім</a:t>
            </a:r>
            <a:r>
              <a:rPr lang="ru-RU" dirty="0"/>
              <a:t> </a:t>
            </a:r>
            <a:r>
              <a:rPr lang="ru-RU" dirty="0" err="1"/>
              <a:t>рішень</a:t>
            </a:r>
            <a:r>
              <a:rPr lang="ru-RU" dirty="0"/>
              <a:t> про </a:t>
            </a:r>
            <a:r>
              <a:rPr lang="ru-RU" dirty="0" err="1"/>
              <a:t>стягнення</a:t>
            </a:r>
            <a:r>
              <a:rPr lang="ru-RU" dirty="0"/>
              <a:t> </a:t>
            </a:r>
            <a:r>
              <a:rPr lang="ru-RU" dirty="0" err="1"/>
              <a:t>аліментів</a:t>
            </a:r>
            <a:r>
              <a:rPr lang="ru-RU" dirty="0"/>
              <a:t> та </a:t>
            </a:r>
            <a:r>
              <a:rPr lang="ru-RU" dirty="0" err="1"/>
              <a:t>рішень</a:t>
            </a:r>
            <a:r>
              <a:rPr lang="ru-RU" dirty="0"/>
              <a:t>, </a:t>
            </a:r>
            <a:r>
              <a:rPr lang="ru-RU" dirty="0" err="1"/>
              <a:t>боржниками</a:t>
            </a:r>
            <a:r>
              <a:rPr lang="ru-RU" dirty="0"/>
              <a:t> за </a:t>
            </a:r>
            <a:r>
              <a:rPr lang="ru-RU" dirty="0" err="1"/>
              <a:t>якими</a:t>
            </a:r>
            <a:r>
              <a:rPr lang="ru-RU" dirty="0"/>
              <a:t> є </a:t>
            </a:r>
            <a:r>
              <a:rPr lang="ru-RU" dirty="0" err="1"/>
              <a:t>громадяни</a:t>
            </a:r>
            <a:r>
              <a:rPr lang="ru-RU" dirty="0"/>
              <a:t> </a:t>
            </a:r>
            <a:r>
              <a:rPr lang="ru-RU" dirty="0" err="1"/>
              <a:t>російської</a:t>
            </a:r>
            <a:r>
              <a:rPr lang="ru-RU" dirty="0"/>
              <a:t> </a:t>
            </a:r>
            <a:r>
              <a:rPr lang="ru-RU" dirty="0" err="1"/>
              <a:t>федерації</a:t>
            </a:r>
            <a:r>
              <a:rPr lang="ru-RU" dirty="0" smtClean="0"/>
              <a:t>);</a:t>
            </a:r>
          </a:p>
          <a:p>
            <a:r>
              <a:rPr lang="uk-UA" dirty="0" smtClean="0"/>
              <a:t>Але борг все одно накопичується. Також можливим є стягнення неустойки</a:t>
            </a:r>
            <a:r>
              <a:rPr lang="uk-UA" dirty="0"/>
              <a:t>. Стаття 196 </a:t>
            </a:r>
            <a:r>
              <a:rPr lang="uk-UA" dirty="0" smtClean="0"/>
              <a:t>СК </a:t>
            </a:r>
            <a:r>
              <a:rPr lang="uk-UA" dirty="0"/>
              <a:t>України </a:t>
            </a:r>
            <a:r>
              <a:rPr lang="uk-UA" dirty="0" smtClean="0"/>
              <a:t>установлює можливість стягнення </a:t>
            </a:r>
            <a:r>
              <a:rPr lang="uk-UA" dirty="0"/>
              <a:t>за рішенням суду неустойки (пені) у розмірі 1% від суми несплачених аліментів за кожен день прострочення від дня прострочення сплати аліментів до дня їх повного погашення або до дня ухвалення судом рішення про стягнення пені, але не більше 100% заборгованості</a:t>
            </a:r>
            <a:r>
              <a:rPr lang="uk-UA"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808" y="1648496"/>
            <a:ext cx="4353059" cy="4172755"/>
          </a:xfrm>
          <a:prstGeom prst="rect">
            <a:avLst/>
          </a:prstGeom>
        </p:spPr>
      </p:pic>
    </p:spTree>
    <p:extLst>
      <p:ext uri="{BB962C8B-B14F-4D97-AF65-F5344CB8AC3E}">
        <p14:creationId xmlns:p14="http://schemas.microsoft.com/office/powerpoint/2010/main" val="236649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70456"/>
            <a:ext cx="9404723" cy="927279"/>
          </a:xfrm>
        </p:spPr>
        <p:txBody>
          <a:bodyPr/>
          <a:lstStyle/>
          <a:p>
            <a:pPr algn="just"/>
            <a:r>
              <a:rPr lang="uk-UA" sz="2400" dirty="0" smtClean="0"/>
              <a:t>Наказне провадження – процесуальна форма стягнення аліментів під час воєнного стану.</a:t>
            </a:r>
            <a:endParaRPr lang="ru-RU" sz="2400" dirty="0"/>
          </a:p>
        </p:txBody>
      </p:sp>
      <p:sp>
        <p:nvSpPr>
          <p:cNvPr id="3" name="Объект 2"/>
          <p:cNvSpPr>
            <a:spLocks noGrp="1"/>
          </p:cNvSpPr>
          <p:nvPr>
            <p:ph idx="1"/>
          </p:nvPr>
        </p:nvSpPr>
        <p:spPr>
          <a:xfrm>
            <a:off x="253307" y="1197735"/>
            <a:ext cx="7615685" cy="5409127"/>
          </a:xfrm>
        </p:spPr>
        <p:txBody>
          <a:bodyPr>
            <a:normAutofit/>
          </a:bodyPr>
          <a:lstStyle/>
          <a:p>
            <a:pPr algn="just"/>
            <a:r>
              <a:rPr lang="uk-UA" dirty="0" smtClean="0"/>
              <a:t>Сторони у судове засідання не викликаються. Спрощений порядок судового розгляду (5 днів). </a:t>
            </a:r>
          </a:p>
          <a:p>
            <a:pPr algn="just"/>
            <a:r>
              <a:rPr lang="uk-UA" dirty="0" smtClean="0"/>
              <a:t>Така форма можлива, якщо особа заявника звертається за аліментами </a:t>
            </a:r>
            <a:r>
              <a:rPr lang="ru-RU" dirty="0"/>
              <a:t>у </a:t>
            </a:r>
            <a:r>
              <a:rPr lang="ru-RU" dirty="0" err="1" smtClean="0"/>
              <a:t>розмірі</a:t>
            </a:r>
            <a:r>
              <a:rPr lang="ru-RU" dirty="0"/>
              <a:t>:</a:t>
            </a:r>
            <a:r>
              <a:rPr lang="ru-RU" dirty="0" smtClean="0"/>
              <a:t> </a:t>
            </a:r>
            <a:r>
              <a:rPr lang="ru-RU" dirty="0"/>
              <a:t>на одну </a:t>
            </a:r>
            <a:r>
              <a:rPr lang="ru-RU" dirty="0" err="1"/>
              <a:t>дитину</a:t>
            </a:r>
            <a:r>
              <a:rPr lang="ru-RU" dirty="0"/>
              <a:t> - </a:t>
            </a:r>
            <a:r>
              <a:rPr lang="ru-RU" dirty="0" err="1"/>
              <a:t>однієї</a:t>
            </a:r>
            <a:r>
              <a:rPr lang="ru-RU" dirty="0"/>
              <a:t> </a:t>
            </a:r>
            <a:r>
              <a:rPr lang="ru-RU" dirty="0" err="1"/>
              <a:t>чверті</a:t>
            </a:r>
            <a:r>
              <a:rPr lang="ru-RU" dirty="0"/>
              <a:t>, на </a:t>
            </a:r>
            <a:r>
              <a:rPr lang="ru-RU" dirty="0" err="1"/>
              <a:t>двох</a:t>
            </a:r>
            <a:r>
              <a:rPr lang="ru-RU" dirty="0"/>
              <a:t> </a:t>
            </a:r>
            <a:r>
              <a:rPr lang="ru-RU" dirty="0" err="1"/>
              <a:t>дітей</a:t>
            </a:r>
            <a:r>
              <a:rPr lang="ru-RU" dirty="0"/>
              <a:t> - </a:t>
            </a:r>
            <a:r>
              <a:rPr lang="ru-RU" dirty="0" err="1"/>
              <a:t>однієї</a:t>
            </a:r>
            <a:r>
              <a:rPr lang="ru-RU" dirty="0"/>
              <a:t> </a:t>
            </a:r>
            <a:r>
              <a:rPr lang="ru-RU" dirty="0" err="1"/>
              <a:t>третини</a:t>
            </a:r>
            <a:r>
              <a:rPr lang="ru-RU" dirty="0"/>
              <a:t>, на </a:t>
            </a:r>
            <a:r>
              <a:rPr lang="ru-RU" dirty="0" err="1"/>
              <a:t>трьох</a:t>
            </a:r>
            <a:r>
              <a:rPr lang="ru-RU" dirty="0"/>
              <a:t> і </a:t>
            </a:r>
            <a:r>
              <a:rPr lang="ru-RU" dirty="0" err="1"/>
              <a:t>більше</a:t>
            </a:r>
            <a:r>
              <a:rPr lang="ru-RU" dirty="0"/>
              <a:t> </a:t>
            </a:r>
            <a:r>
              <a:rPr lang="ru-RU" dirty="0" err="1"/>
              <a:t>дітей</a:t>
            </a:r>
            <a:r>
              <a:rPr lang="ru-RU" dirty="0"/>
              <a:t> - </a:t>
            </a:r>
            <a:r>
              <a:rPr lang="ru-RU" dirty="0" err="1"/>
              <a:t>половини</a:t>
            </a:r>
            <a:r>
              <a:rPr lang="ru-RU" dirty="0"/>
              <a:t> </a:t>
            </a:r>
            <a:r>
              <a:rPr lang="ru-RU" dirty="0" err="1"/>
              <a:t>заробітку</a:t>
            </a:r>
            <a:r>
              <a:rPr lang="ru-RU" dirty="0"/>
              <a:t> (доходу) </a:t>
            </a:r>
            <a:r>
              <a:rPr lang="ru-RU" dirty="0" err="1"/>
              <a:t>платника</a:t>
            </a:r>
            <a:r>
              <a:rPr lang="ru-RU" dirty="0"/>
              <a:t> </a:t>
            </a:r>
            <a:r>
              <a:rPr lang="ru-RU" dirty="0" err="1"/>
              <a:t>аліментів</a:t>
            </a:r>
            <a:r>
              <a:rPr lang="ru-RU" dirty="0"/>
              <a:t>, але не </a:t>
            </a:r>
            <a:r>
              <a:rPr lang="ru-RU" dirty="0" err="1"/>
              <a:t>більше</a:t>
            </a:r>
            <a:r>
              <a:rPr lang="ru-RU" dirty="0"/>
              <a:t> десяти </a:t>
            </a:r>
            <a:r>
              <a:rPr lang="ru-RU" dirty="0" err="1"/>
              <a:t>прожиткових</a:t>
            </a:r>
            <a:r>
              <a:rPr lang="ru-RU" dirty="0"/>
              <a:t> </a:t>
            </a:r>
            <a:r>
              <a:rPr lang="ru-RU" dirty="0" err="1"/>
              <a:t>мінімумів</a:t>
            </a:r>
            <a:r>
              <a:rPr lang="ru-RU" dirty="0"/>
              <a:t> на </a:t>
            </a:r>
            <a:r>
              <a:rPr lang="ru-RU" dirty="0" err="1"/>
              <a:t>дитину</a:t>
            </a:r>
            <a:r>
              <a:rPr lang="ru-RU" dirty="0"/>
              <a:t> </a:t>
            </a:r>
            <a:r>
              <a:rPr lang="ru-RU" dirty="0" err="1"/>
              <a:t>відповідного</a:t>
            </a:r>
            <a:r>
              <a:rPr lang="ru-RU" dirty="0"/>
              <a:t> </a:t>
            </a:r>
            <a:r>
              <a:rPr lang="ru-RU" dirty="0" err="1"/>
              <a:t>віку</a:t>
            </a:r>
            <a:r>
              <a:rPr lang="ru-RU" dirty="0"/>
              <a:t> на </a:t>
            </a:r>
            <a:r>
              <a:rPr lang="ru-RU" dirty="0" err="1"/>
              <a:t>кожну</a:t>
            </a:r>
            <a:r>
              <a:rPr lang="ru-RU" dirty="0"/>
              <a:t> </a:t>
            </a:r>
            <a:r>
              <a:rPr lang="ru-RU" dirty="0" err="1"/>
              <a:t>дитину</a:t>
            </a:r>
            <a:r>
              <a:rPr lang="ru-RU" dirty="0"/>
              <a:t>, </a:t>
            </a:r>
            <a:r>
              <a:rPr lang="ru-RU" dirty="0" err="1"/>
              <a:t>якщо</a:t>
            </a:r>
            <a:r>
              <a:rPr lang="ru-RU" dirty="0"/>
              <a:t> </a:t>
            </a:r>
            <a:r>
              <a:rPr lang="ru-RU" dirty="0" err="1"/>
              <a:t>ця</a:t>
            </a:r>
            <a:r>
              <a:rPr lang="ru-RU" dirty="0"/>
              <a:t> </a:t>
            </a:r>
            <a:r>
              <a:rPr lang="ru-RU" dirty="0" err="1"/>
              <a:t>вимога</a:t>
            </a:r>
            <a:r>
              <a:rPr lang="ru-RU" dirty="0"/>
              <a:t> не </a:t>
            </a:r>
            <a:r>
              <a:rPr lang="ru-RU" dirty="0" err="1"/>
              <a:t>пов’язана</a:t>
            </a:r>
            <a:r>
              <a:rPr lang="ru-RU" dirty="0"/>
              <a:t> </a:t>
            </a:r>
            <a:r>
              <a:rPr lang="ru-RU" dirty="0" err="1"/>
              <a:t>із</a:t>
            </a:r>
            <a:r>
              <a:rPr lang="ru-RU" dirty="0"/>
              <a:t> </a:t>
            </a:r>
            <a:r>
              <a:rPr lang="ru-RU" dirty="0" err="1"/>
              <a:t>встановленням</a:t>
            </a:r>
            <a:r>
              <a:rPr lang="ru-RU" dirty="0"/>
              <a:t> </a:t>
            </a:r>
            <a:r>
              <a:rPr lang="ru-RU" dirty="0" err="1"/>
              <a:t>чи</a:t>
            </a:r>
            <a:r>
              <a:rPr lang="ru-RU" dirty="0"/>
              <a:t> </a:t>
            </a:r>
            <a:r>
              <a:rPr lang="ru-RU" dirty="0" err="1"/>
              <a:t>оспорюванням</a:t>
            </a:r>
            <a:r>
              <a:rPr lang="ru-RU" dirty="0"/>
              <a:t> </a:t>
            </a:r>
            <a:r>
              <a:rPr lang="ru-RU" dirty="0" err="1"/>
              <a:t>батьківства</a:t>
            </a:r>
            <a:r>
              <a:rPr lang="ru-RU" dirty="0"/>
              <a:t> (материнства) та </a:t>
            </a:r>
            <a:r>
              <a:rPr lang="ru-RU" dirty="0" err="1"/>
              <a:t>необхідністю</a:t>
            </a:r>
            <a:r>
              <a:rPr lang="ru-RU" dirty="0"/>
              <a:t> </a:t>
            </a:r>
            <a:r>
              <a:rPr lang="ru-RU" dirty="0" err="1"/>
              <a:t>залучення</a:t>
            </a:r>
            <a:r>
              <a:rPr lang="ru-RU" dirty="0"/>
              <a:t> </a:t>
            </a:r>
            <a:r>
              <a:rPr lang="ru-RU" dirty="0" err="1"/>
              <a:t>інших</a:t>
            </a:r>
            <a:r>
              <a:rPr lang="ru-RU" dirty="0"/>
              <a:t> </a:t>
            </a:r>
            <a:r>
              <a:rPr lang="ru-RU" dirty="0" err="1"/>
              <a:t>заінтересованих</a:t>
            </a:r>
            <a:r>
              <a:rPr lang="ru-RU" dirty="0"/>
              <a:t> </a:t>
            </a:r>
            <a:r>
              <a:rPr lang="ru-RU" dirty="0" err="1" smtClean="0"/>
              <a:t>осіб</a:t>
            </a:r>
            <a:r>
              <a:rPr lang="ru-RU" dirty="0" smtClean="0"/>
              <a:t>; Або ж </a:t>
            </a:r>
            <a:r>
              <a:rPr lang="ru-RU" dirty="0" err="1" smtClean="0"/>
              <a:t>якщо</a:t>
            </a:r>
            <a:r>
              <a:rPr lang="ru-RU" dirty="0" smtClean="0"/>
              <a:t> заявлено </a:t>
            </a:r>
            <a:r>
              <a:rPr lang="ru-RU" dirty="0" err="1"/>
              <a:t>вимогу</a:t>
            </a:r>
            <a:r>
              <a:rPr lang="ru-RU" dirty="0"/>
              <a:t> про </a:t>
            </a:r>
            <a:r>
              <a:rPr lang="ru-RU" dirty="0" err="1"/>
              <a:t>стягнення</a:t>
            </a:r>
            <a:r>
              <a:rPr lang="ru-RU" dirty="0"/>
              <a:t> </a:t>
            </a:r>
            <a:r>
              <a:rPr lang="ru-RU" dirty="0" err="1"/>
              <a:t>аліментів</a:t>
            </a:r>
            <a:r>
              <a:rPr lang="ru-RU" dirty="0"/>
              <a:t> на </a:t>
            </a:r>
            <a:r>
              <a:rPr lang="ru-RU" dirty="0" err="1"/>
              <a:t>дитину</a:t>
            </a:r>
            <a:r>
              <a:rPr lang="ru-RU" dirty="0"/>
              <a:t> у </a:t>
            </a:r>
            <a:r>
              <a:rPr lang="ru-RU" dirty="0" err="1"/>
              <a:t>твердій</a:t>
            </a:r>
            <a:r>
              <a:rPr lang="ru-RU" dirty="0"/>
              <a:t> </a:t>
            </a:r>
            <a:r>
              <a:rPr lang="ru-RU" dirty="0" err="1"/>
              <a:t>грошовій</a:t>
            </a:r>
            <a:r>
              <a:rPr lang="ru-RU" dirty="0"/>
              <a:t> </a:t>
            </a:r>
            <a:r>
              <a:rPr lang="ru-RU" dirty="0" err="1"/>
              <a:t>сумі</a:t>
            </a:r>
            <a:r>
              <a:rPr lang="ru-RU" dirty="0"/>
              <a:t> в </a:t>
            </a:r>
            <a:r>
              <a:rPr lang="ru-RU" dirty="0" err="1"/>
              <a:t>розмірі</a:t>
            </a:r>
            <a:r>
              <a:rPr lang="ru-RU" dirty="0"/>
              <a:t> 50 </a:t>
            </a:r>
            <a:r>
              <a:rPr lang="ru-RU" dirty="0" err="1"/>
              <a:t>відсотків</a:t>
            </a:r>
            <a:r>
              <a:rPr lang="ru-RU" dirty="0"/>
              <a:t> </a:t>
            </a:r>
            <a:r>
              <a:rPr lang="ru-RU" dirty="0" err="1"/>
              <a:t>прожиткового</a:t>
            </a:r>
            <a:r>
              <a:rPr lang="ru-RU" dirty="0"/>
              <a:t> </a:t>
            </a:r>
            <a:r>
              <a:rPr lang="ru-RU" dirty="0" err="1"/>
              <a:t>мінімуму</a:t>
            </a:r>
            <a:r>
              <a:rPr lang="ru-RU" dirty="0"/>
              <a:t> для </a:t>
            </a:r>
            <a:r>
              <a:rPr lang="ru-RU" dirty="0" err="1"/>
              <a:t>дитини</a:t>
            </a:r>
            <a:r>
              <a:rPr lang="ru-RU" dirty="0"/>
              <a:t> </a:t>
            </a:r>
            <a:r>
              <a:rPr lang="ru-RU" dirty="0" err="1"/>
              <a:t>відповідного</a:t>
            </a:r>
            <a:r>
              <a:rPr lang="ru-RU" dirty="0"/>
              <a:t> </a:t>
            </a:r>
            <a:r>
              <a:rPr lang="ru-RU" dirty="0" err="1"/>
              <a:t>віку</a:t>
            </a:r>
            <a:r>
              <a:rPr lang="ru-RU" dirty="0"/>
              <a:t>, </a:t>
            </a:r>
            <a:r>
              <a:rPr lang="ru-RU" dirty="0" err="1"/>
              <a:t>якщо</a:t>
            </a:r>
            <a:r>
              <a:rPr lang="ru-RU" dirty="0"/>
              <a:t> </a:t>
            </a:r>
            <a:r>
              <a:rPr lang="ru-RU" dirty="0" err="1"/>
              <a:t>ця</a:t>
            </a:r>
            <a:r>
              <a:rPr lang="ru-RU" dirty="0"/>
              <a:t> </a:t>
            </a:r>
            <a:r>
              <a:rPr lang="ru-RU" dirty="0" err="1"/>
              <a:t>вимога</a:t>
            </a:r>
            <a:r>
              <a:rPr lang="ru-RU" dirty="0"/>
              <a:t> не </a:t>
            </a:r>
            <a:r>
              <a:rPr lang="ru-RU" dirty="0" err="1"/>
              <a:t>пов’язана</a:t>
            </a:r>
            <a:r>
              <a:rPr lang="ru-RU" dirty="0"/>
              <a:t> </a:t>
            </a:r>
            <a:r>
              <a:rPr lang="ru-RU" dirty="0" err="1"/>
              <a:t>із</a:t>
            </a:r>
            <a:r>
              <a:rPr lang="ru-RU" dirty="0"/>
              <a:t> </a:t>
            </a:r>
            <a:r>
              <a:rPr lang="ru-RU" dirty="0" err="1"/>
              <a:t>встановленням</a:t>
            </a:r>
            <a:r>
              <a:rPr lang="ru-RU" dirty="0"/>
              <a:t> </a:t>
            </a:r>
            <a:r>
              <a:rPr lang="ru-RU" dirty="0" err="1"/>
              <a:t>чи</a:t>
            </a:r>
            <a:r>
              <a:rPr lang="ru-RU" dirty="0"/>
              <a:t> </a:t>
            </a:r>
            <a:r>
              <a:rPr lang="ru-RU" dirty="0" err="1"/>
              <a:t>оспорюванням</a:t>
            </a:r>
            <a:r>
              <a:rPr lang="ru-RU" dirty="0"/>
              <a:t> </a:t>
            </a:r>
            <a:r>
              <a:rPr lang="ru-RU" dirty="0" err="1"/>
              <a:t>батьківства</a:t>
            </a:r>
            <a:r>
              <a:rPr lang="ru-RU" dirty="0"/>
              <a:t> (материнства) та </a:t>
            </a:r>
            <a:r>
              <a:rPr lang="ru-RU" dirty="0" err="1"/>
              <a:t>необхідністю</a:t>
            </a:r>
            <a:r>
              <a:rPr lang="ru-RU" dirty="0"/>
              <a:t> </a:t>
            </a:r>
            <a:r>
              <a:rPr lang="ru-RU" dirty="0" err="1"/>
              <a:t>залучення</a:t>
            </a:r>
            <a:r>
              <a:rPr lang="ru-RU" dirty="0"/>
              <a:t> </a:t>
            </a:r>
            <a:r>
              <a:rPr lang="ru-RU" dirty="0" err="1"/>
              <a:t>інших</a:t>
            </a:r>
            <a:r>
              <a:rPr lang="ru-RU" dirty="0"/>
              <a:t> </a:t>
            </a:r>
            <a:r>
              <a:rPr lang="ru-RU" dirty="0" err="1"/>
              <a:t>заінтересованих</a:t>
            </a:r>
            <a:r>
              <a:rPr lang="ru-RU" dirty="0"/>
              <a:t> </a:t>
            </a:r>
            <a:r>
              <a:rPr lang="ru-RU" dirty="0" err="1" smtClean="0"/>
              <a:t>осіб</a:t>
            </a:r>
            <a:r>
              <a:rPr lang="ru-RU"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992" y="1519707"/>
            <a:ext cx="3769417" cy="4623516"/>
          </a:xfrm>
          <a:prstGeom prst="rect">
            <a:avLst/>
          </a:prstGeom>
        </p:spPr>
      </p:pic>
    </p:spTree>
    <p:extLst>
      <p:ext uri="{BB962C8B-B14F-4D97-AF65-F5344CB8AC3E}">
        <p14:creationId xmlns:p14="http://schemas.microsoft.com/office/powerpoint/2010/main" val="261997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41" y="141668"/>
            <a:ext cx="10148552" cy="1711580"/>
          </a:xfrm>
        </p:spPr>
        <p:txBody>
          <a:bodyPr/>
          <a:lstStyle/>
          <a:p>
            <a:pPr algn="just"/>
            <a:r>
              <a:rPr lang="ru-RU" sz="2400" dirty="0" err="1"/>
              <a:t>Згідно</a:t>
            </a:r>
            <a:r>
              <a:rPr lang="ru-RU" sz="2400" dirty="0"/>
              <a:t> з ст. 207 СК </a:t>
            </a:r>
            <a:r>
              <a:rPr lang="ru-RU" sz="2400" dirty="0" err="1"/>
              <a:t>усиновленням</a:t>
            </a:r>
            <a:r>
              <a:rPr lang="ru-RU" sz="2400" dirty="0"/>
              <a:t> є </a:t>
            </a:r>
            <a:r>
              <a:rPr lang="ru-RU" sz="2400" dirty="0" err="1"/>
              <a:t>прийняття</a:t>
            </a:r>
            <a:r>
              <a:rPr lang="ru-RU" sz="2400" dirty="0"/>
              <a:t> </a:t>
            </a:r>
            <a:r>
              <a:rPr lang="ru-RU" sz="2400" dirty="0" err="1"/>
              <a:t>усиновлювачем</a:t>
            </a:r>
            <a:r>
              <a:rPr lang="ru-RU" sz="2400" dirty="0"/>
              <a:t> у свою </a:t>
            </a:r>
            <a:r>
              <a:rPr lang="ru-RU" sz="2400" dirty="0" err="1"/>
              <a:t>сім’ю</a:t>
            </a:r>
            <a:r>
              <a:rPr lang="ru-RU" sz="2400" dirty="0"/>
              <a:t> особи на правах дочки </a:t>
            </a:r>
            <a:r>
              <a:rPr lang="ru-RU" sz="2400" dirty="0" err="1"/>
              <a:t>чи</a:t>
            </a:r>
            <a:r>
              <a:rPr lang="ru-RU" sz="2400" dirty="0"/>
              <a:t> </a:t>
            </a:r>
            <a:r>
              <a:rPr lang="ru-RU" sz="2400" dirty="0" err="1"/>
              <a:t>сина</a:t>
            </a:r>
            <a:r>
              <a:rPr lang="ru-RU" sz="2400" dirty="0"/>
              <a:t>, </a:t>
            </a:r>
            <a:r>
              <a:rPr lang="ru-RU" sz="2400" dirty="0" err="1"/>
              <a:t>що</a:t>
            </a:r>
            <a:r>
              <a:rPr lang="ru-RU" sz="2400" dirty="0"/>
              <a:t> </a:t>
            </a:r>
            <a:r>
              <a:rPr lang="ru-RU" sz="2400" dirty="0" err="1"/>
              <a:t>здійснене</a:t>
            </a:r>
            <a:r>
              <a:rPr lang="ru-RU" sz="2400" dirty="0"/>
              <a:t> на </a:t>
            </a:r>
            <a:r>
              <a:rPr lang="ru-RU" sz="2400" dirty="0" err="1"/>
              <a:t>підставі</a:t>
            </a:r>
            <a:r>
              <a:rPr lang="ru-RU" sz="2400" dirty="0"/>
              <a:t> </a:t>
            </a:r>
            <a:r>
              <a:rPr lang="ru-RU" sz="2400" dirty="0" err="1"/>
              <a:t>рішення</a:t>
            </a:r>
            <a:r>
              <a:rPr lang="ru-RU" sz="2400" dirty="0"/>
              <a:t> суду, </a:t>
            </a:r>
            <a:r>
              <a:rPr lang="ru-RU" sz="2400" dirty="0" err="1"/>
              <a:t>крім</a:t>
            </a:r>
            <a:r>
              <a:rPr lang="ru-RU" sz="2400" dirty="0"/>
              <a:t> </a:t>
            </a:r>
            <a:r>
              <a:rPr lang="ru-RU" sz="2400" dirty="0" err="1"/>
              <a:t>випадку</a:t>
            </a:r>
            <a:r>
              <a:rPr lang="ru-RU" sz="2400" dirty="0"/>
              <a:t>, </a:t>
            </a:r>
            <a:r>
              <a:rPr lang="ru-RU" sz="2400" dirty="0" err="1"/>
              <a:t>передбаченого</a:t>
            </a:r>
            <a:r>
              <a:rPr lang="ru-RU" sz="2400" dirty="0"/>
              <a:t> ст. 282 СК </a:t>
            </a:r>
            <a:r>
              <a:rPr lang="ru-RU" sz="2400" dirty="0" err="1"/>
              <a:t>України</a:t>
            </a:r>
            <a:r>
              <a:rPr lang="ru-RU" sz="2400" dirty="0"/>
              <a:t> </a:t>
            </a:r>
          </a:p>
        </p:txBody>
      </p:sp>
      <p:sp>
        <p:nvSpPr>
          <p:cNvPr id="3" name="Объект 2"/>
          <p:cNvSpPr>
            <a:spLocks noGrp="1"/>
          </p:cNvSpPr>
          <p:nvPr>
            <p:ph idx="1"/>
          </p:nvPr>
        </p:nvSpPr>
        <p:spPr>
          <a:xfrm>
            <a:off x="218941" y="1738648"/>
            <a:ext cx="5847007" cy="4509751"/>
          </a:xfrm>
        </p:spPr>
        <p:txBody>
          <a:bodyPr/>
          <a:lstStyle/>
          <a:p>
            <a:pPr algn="just"/>
            <a:r>
              <a:rPr lang="ru-RU" dirty="0" err="1" smtClean="0"/>
              <a:t>Обов</a:t>
            </a:r>
            <a:r>
              <a:rPr lang="en-US" dirty="0" smtClean="0"/>
              <a:t>’</a:t>
            </a:r>
            <a:r>
              <a:rPr lang="ru-RU" dirty="0" err="1" smtClean="0"/>
              <a:t>язкове</a:t>
            </a:r>
            <a:r>
              <a:rPr lang="ru-RU" dirty="0" smtClean="0"/>
              <a:t> </a:t>
            </a:r>
            <a:r>
              <a:rPr lang="ru-RU" dirty="0" err="1" smtClean="0"/>
              <a:t>дотримання</a:t>
            </a:r>
            <a:r>
              <a:rPr lang="ru-RU" dirty="0" smtClean="0"/>
              <a:t> </a:t>
            </a:r>
            <a:r>
              <a:rPr lang="ru-RU" dirty="0" err="1" smtClean="0"/>
              <a:t>вимог</a:t>
            </a:r>
            <a:r>
              <a:rPr lang="ru-RU" dirty="0" smtClean="0"/>
              <a:t>, </a:t>
            </a:r>
            <a:r>
              <a:rPr lang="ru-RU" dirty="0" err="1"/>
              <a:t>що</a:t>
            </a:r>
            <a:r>
              <a:rPr lang="ru-RU" dirty="0"/>
              <a:t> </a:t>
            </a:r>
            <a:r>
              <a:rPr lang="ru-RU" dirty="0" err="1"/>
              <a:t>пред'являються</a:t>
            </a:r>
            <a:r>
              <a:rPr lang="ru-RU" dirty="0"/>
              <a:t> до </a:t>
            </a:r>
            <a:r>
              <a:rPr lang="ru-RU" dirty="0" err="1"/>
              <a:t>осіб</a:t>
            </a:r>
            <a:r>
              <a:rPr lang="ru-RU" dirty="0"/>
              <a:t>, </a:t>
            </a:r>
            <a:r>
              <a:rPr lang="ru-RU" dirty="0" err="1"/>
              <a:t>які</a:t>
            </a:r>
            <a:r>
              <a:rPr lang="ru-RU" dirty="0"/>
              <a:t> </a:t>
            </a:r>
            <a:r>
              <a:rPr lang="ru-RU" dirty="0" err="1"/>
              <a:t>бажають</a:t>
            </a:r>
            <a:r>
              <a:rPr lang="ru-RU" dirty="0"/>
              <a:t> </a:t>
            </a:r>
            <a:r>
              <a:rPr lang="ru-RU" dirty="0" err="1"/>
              <a:t>усиновити</a:t>
            </a:r>
            <a:r>
              <a:rPr lang="ru-RU" dirty="0"/>
              <a:t> </a:t>
            </a:r>
            <a:r>
              <a:rPr lang="ru-RU" dirty="0" err="1"/>
              <a:t>дитину</a:t>
            </a:r>
            <a:r>
              <a:rPr lang="ru-RU" dirty="0"/>
              <a:t>;</a:t>
            </a:r>
          </a:p>
          <a:p>
            <a:pPr algn="just"/>
            <a:r>
              <a:rPr lang="ru-RU" dirty="0" smtClean="0"/>
              <a:t>Потреба </a:t>
            </a:r>
            <a:r>
              <a:rPr lang="ru-RU" dirty="0" err="1" smtClean="0"/>
              <a:t>отримання</a:t>
            </a:r>
            <a:r>
              <a:rPr lang="ru-RU" dirty="0" smtClean="0"/>
              <a:t> </a:t>
            </a:r>
            <a:r>
              <a:rPr lang="ru-RU" dirty="0" err="1"/>
              <a:t>згоди</a:t>
            </a:r>
            <a:r>
              <a:rPr lang="ru-RU" dirty="0"/>
              <a:t> на </a:t>
            </a:r>
            <a:r>
              <a:rPr lang="ru-RU" dirty="0" err="1"/>
              <a:t>усиновлення</a:t>
            </a:r>
            <a:r>
              <a:rPr lang="ru-RU" dirty="0"/>
              <a:t> </a:t>
            </a:r>
            <a:r>
              <a:rPr lang="ru-RU" dirty="0" err="1"/>
              <a:t>від</a:t>
            </a:r>
            <a:r>
              <a:rPr lang="ru-RU" dirty="0"/>
              <a:t> </a:t>
            </a:r>
            <a:r>
              <a:rPr lang="ru-RU" dirty="0" err="1"/>
              <a:t>осіб</a:t>
            </a:r>
            <a:r>
              <a:rPr lang="ru-RU" dirty="0"/>
              <a:t>, </a:t>
            </a:r>
            <a:r>
              <a:rPr lang="ru-RU" dirty="0" err="1"/>
              <a:t>визначених</a:t>
            </a:r>
            <a:r>
              <a:rPr lang="ru-RU" dirty="0"/>
              <a:t> </a:t>
            </a:r>
            <a:r>
              <a:rPr lang="ru-RU" dirty="0" smtClean="0"/>
              <a:t>законом</a:t>
            </a:r>
            <a:r>
              <a:rPr lang="ru-RU" dirty="0"/>
              <a:t>;</a:t>
            </a:r>
          </a:p>
          <a:p>
            <a:pPr algn="just"/>
            <a:r>
              <a:rPr lang="ru-RU" dirty="0" err="1"/>
              <a:t>О</a:t>
            </a:r>
            <a:r>
              <a:rPr lang="ru-RU" dirty="0" err="1" smtClean="0"/>
              <a:t>тримання</a:t>
            </a:r>
            <a:r>
              <a:rPr lang="ru-RU" dirty="0" smtClean="0"/>
              <a:t> </a:t>
            </a:r>
            <a:r>
              <a:rPr lang="ru-RU" dirty="0" err="1"/>
              <a:t>висновку</a:t>
            </a:r>
            <a:r>
              <a:rPr lang="ru-RU" dirty="0"/>
              <a:t> про </a:t>
            </a:r>
            <a:r>
              <a:rPr lang="ru-RU" dirty="0" err="1"/>
              <a:t>доцільність</a:t>
            </a:r>
            <a:r>
              <a:rPr lang="ru-RU" dirty="0"/>
              <a:t> </a:t>
            </a:r>
            <a:r>
              <a:rPr lang="ru-RU" dirty="0" err="1"/>
              <a:t>усиновлення</a:t>
            </a:r>
            <a:r>
              <a:rPr lang="ru-RU" dirty="0"/>
              <a:t>;</a:t>
            </a:r>
          </a:p>
          <a:p>
            <a:pPr algn="just"/>
            <a:r>
              <a:rPr lang="ru-RU" dirty="0" err="1"/>
              <a:t>С</a:t>
            </a:r>
            <a:r>
              <a:rPr lang="ru-RU" dirty="0" err="1" smtClean="0"/>
              <a:t>удовий</a:t>
            </a:r>
            <a:r>
              <a:rPr lang="ru-RU" dirty="0" smtClean="0"/>
              <a:t> </a:t>
            </a:r>
            <a:r>
              <a:rPr lang="ru-RU" dirty="0"/>
              <a:t>порядок </a:t>
            </a:r>
            <a:r>
              <a:rPr lang="ru-RU" dirty="0" err="1"/>
              <a:t>розгляду</a:t>
            </a:r>
            <a:r>
              <a:rPr lang="ru-RU" dirty="0"/>
              <a:t> справ про </a:t>
            </a:r>
            <a:r>
              <a:rPr lang="ru-RU" dirty="0" err="1"/>
              <a:t>усиновлення</a:t>
            </a:r>
            <a:r>
              <a:rPr lang="ru-RU" dirty="0"/>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293" y="1352282"/>
            <a:ext cx="4717752" cy="5228821"/>
          </a:xfrm>
          <a:prstGeom prst="rect">
            <a:avLst/>
          </a:prstGeom>
        </p:spPr>
      </p:pic>
    </p:spTree>
    <p:extLst>
      <p:ext uri="{BB962C8B-B14F-4D97-AF65-F5344CB8AC3E}">
        <p14:creationId xmlns:p14="http://schemas.microsoft.com/office/powerpoint/2010/main" val="322260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93184"/>
            <a:ext cx="9404723" cy="875762"/>
          </a:xfrm>
        </p:spPr>
        <p:txBody>
          <a:bodyPr/>
          <a:lstStyle/>
          <a:p>
            <a:pPr algn="just"/>
            <a:r>
              <a:rPr lang="uk-UA" sz="2800" dirty="0" smtClean="0"/>
              <a:t>Усиновлення в умовах воєнного стану </a:t>
            </a:r>
            <a:endParaRPr lang="ru-RU" sz="2800" dirty="0"/>
          </a:p>
        </p:txBody>
      </p:sp>
      <p:sp>
        <p:nvSpPr>
          <p:cNvPr id="3" name="Объект 2"/>
          <p:cNvSpPr>
            <a:spLocks noGrp="1"/>
          </p:cNvSpPr>
          <p:nvPr>
            <p:ph idx="1"/>
          </p:nvPr>
        </p:nvSpPr>
        <p:spPr>
          <a:xfrm>
            <a:off x="279064" y="1068946"/>
            <a:ext cx="6778559" cy="5179454"/>
          </a:xfrm>
        </p:spPr>
        <p:txBody>
          <a:bodyPr/>
          <a:lstStyle/>
          <a:p>
            <a:r>
              <a:rPr lang="ru-RU" dirty="0" err="1" smtClean="0"/>
              <a:t>Під</a:t>
            </a:r>
            <a:r>
              <a:rPr lang="ru-RU" dirty="0" smtClean="0"/>
              <a:t> час </a:t>
            </a:r>
            <a:r>
              <a:rPr lang="ru-RU" dirty="0" err="1"/>
              <a:t>воєнного</a:t>
            </a:r>
            <a:r>
              <a:rPr lang="ru-RU" dirty="0"/>
              <a:t> стану процедура </a:t>
            </a:r>
            <a:r>
              <a:rPr lang="ru-RU" dirty="0" err="1"/>
              <a:t>усиновлення</a:t>
            </a:r>
            <a:r>
              <a:rPr lang="ru-RU" dirty="0"/>
              <a:t> </a:t>
            </a:r>
            <a:r>
              <a:rPr lang="ru-RU" dirty="0" smtClean="0"/>
              <a:t>та ж сама. </a:t>
            </a:r>
            <a:r>
              <a:rPr lang="ru-RU" dirty="0" err="1" smtClean="0"/>
              <a:t>Усиновлення</a:t>
            </a:r>
            <a:r>
              <a:rPr lang="ru-RU" dirty="0" smtClean="0"/>
              <a:t> </a:t>
            </a:r>
            <a:r>
              <a:rPr lang="ru-RU" dirty="0" err="1"/>
              <a:t>відбувається</a:t>
            </a:r>
            <a:r>
              <a:rPr lang="ru-RU" dirty="0"/>
              <a:t> на </a:t>
            </a:r>
            <a:r>
              <a:rPr lang="ru-RU" dirty="0" err="1"/>
              <a:t>загальних</a:t>
            </a:r>
            <a:r>
              <a:rPr lang="ru-RU" dirty="0"/>
              <a:t> </a:t>
            </a:r>
            <a:r>
              <a:rPr lang="ru-RU" dirty="0" err="1"/>
              <a:t>підставах</a:t>
            </a:r>
            <a:r>
              <a:rPr lang="ru-RU" dirty="0"/>
              <a:t>, </a:t>
            </a:r>
            <a:r>
              <a:rPr lang="ru-RU" dirty="0" err="1" smtClean="0"/>
              <a:t>відповідно</a:t>
            </a:r>
            <a:r>
              <a:rPr lang="ru-RU" dirty="0" smtClean="0"/>
              <a:t> до порядку, </a:t>
            </a:r>
            <a:r>
              <a:rPr lang="ru-RU" dirty="0" err="1" smtClean="0"/>
              <a:t>встановленого</a:t>
            </a:r>
            <a:r>
              <a:rPr lang="ru-RU" dirty="0" smtClean="0"/>
              <a:t> СК </a:t>
            </a:r>
            <a:r>
              <a:rPr lang="ru-RU" dirty="0" err="1"/>
              <a:t>України</a:t>
            </a:r>
            <a:r>
              <a:rPr lang="ru-RU" dirty="0"/>
              <a:t> та </a:t>
            </a:r>
            <a:r>
              <a:rPr lang="ru-RU" dirty="0" err="1"/>
              <a:t>постановою</a:t>
            </a:r>
            <a:r>
              <a:rPr lang="ru-RU" dirty="0"/>
              <a:t> </a:t>
            </a:r>
            <a:r>
              <a:rPr lang="ru-RU" dirty="0" err="1"/>
              <a:t>Кабінету</a:t>
            </a:r>
            <a:r>
              <a:rPr lang="ru-RU" dirty="0"/>
              <a:t> </a:t>
            </a:r>
            <a:r>
              <a:rPr lang="ru-RU" dirty="0" err="1"/>
              <a:t>Міністрів</a:t>
            </a:r>
            <a:r>
              <a:rPr lang="ru-RU" dirty="0"/>
              <a:t> </a:t>
            </a:r>
            <a:r>
              <a:rPr lang="ru-RU" dirty="0" err="1"/>
              <a:t>України</a:t>
            </a:r>
            <a:r>
              <a:rPr lang="ru-RU" dirty="0"/>
              <a:t> №905 </a:t>
            </a:r>
            <a:r>
              <a:rPr lang="ru-RU" dirty="0" err="1"/>
              <a:t>від</a:t>
            </a:r>
            <a:r>
              <a:rPr lang="ru-RU" dirty="0"/>
              <a:t> 08.10.2008 року, </a:t>
            </a:r>
            <a:r>
              <a:rPr lang="ru-RU" dirty="0" smtClean="0"/>
              <a:t>Порядок </a:t>
            </a:r>
            <a:r>
              <a:rPr lang="ru-RU" dirty="0" err="1"/>
              <a:t>провадження</a:t>
            </a:r>
            <a:r>
              <a:rPr lang="ru-RU" dirty="0"/>
              <a:t> </a:t>
            </a:r>
            <a:r>
              <a:rPr lang="ru-RU" dirty="0" err="1"/>
              <a:t>діяльності</a:t>
            </a:r>
            <a:r>
              <a:rPr lang="ru-RU" dirty="0"/>
              <a:t> з </a:t>
            </a:r>
            <a:r>
              <a:rPr lang="ru-RU" dirty="0" err="1"/>
              <a:t>усиновлення</a:t>
            </a:r>
            <a:r>
              <a:rPr lang="ru-RU" dirty="0"/>
              <a:t> та </a:t>
            </a:r>
            <a:r>
              <a:rPr lang="ru-RU" dirty="0" err="1"/>
              <a:t>здійснення</a:t>
            </a:r>
            <a:r>
              <a:rPr lang="ru-RU" dirty="0"/>
              <a:t> </a:t>
            </a:r>
            <a:r>
              <a:rPr lang="ru-RU" dirty="0" err="1"/>
              <a:t>нагляду</a:t>
            </a:r>
            <a:r>
              <a:rPr lang="ru-RU" dirty="0"/>
              <a:t> за </a:t>
            </a:r>
            <a:r>
              <a:rPr lang="ru-RU" dirty="0" err="1"/>
              <a:t>дотриманням</a:t>
            </a:r>
            <a:r>
              <a:rPr lang="ru-RU" dirty="0"/>
              <a:t> прав </a:t>
            </a:r>
            <a:r>
              <a:rPr lang="ru-RU" dirty="0" err="1"/>
              <a:t>усиновлених</a:t>
            </a:r>
            <a:r>
              <a:rPr lang="ru-RU" dirty="0"/>
              <a:t> </a:t>
            </a:r>
            <a:r>
              <a:rPr lang="ru-RU" dirty="0" err="1"/>
              <a:t>дітей</a:t>
            </a:r>
            <a:r>
              <a:rPr lang="ru-RU" dirty="0" smtClean="0"/>
              <a:t>.</a:t>
            </a:r>
          </a:p>
          <a:p>
            <a:r>
              <a:rPr lang="ru-RU" dirty="0" err="1"/>
              <a:t>Облік</a:t>
            </a:r>
            <a:r>
              <a:rPr lang="ru-RU" dirty="0"/>
              <a:t> з </a:t>
            </a:r>
            <a:r>
              <a:rPr lang="ru-RU" dirty="0" err="1"/>
              <a:t>усиновлення</a:t>
            </a:r>
            <a:r>
              <a:rPr lang="ru-RU" dirty="0"/>
              <a:t> </a:t>
            </a:r>
            <a:r>
              <a:rPr lang="ru-RU" dirty="0" err="1"/>
              <a:t>ведуть</a:t>
            </a:r>
            <a:r>
              <a:rPr lang="ru-RU" dirty="0"/>
              <a:t> </a:t>
            </a:r>
            <a:r>
              <a:rPr lang="ru-RU" dirty="0" err="1"/>
              <a:t>служби</a:t>
            </a:r>
            <a:r>
              <a:rPr lang="ru-RU" dirty="0"/>
              <a:t> у справах </a:t>
            </a:r>
            <a:r>
              <a:rPr lang="ru-RU" dirty="0" err="1"/>
              <a:t>дітей</a:t>
            </a:r>
            <a:r>
              <a:rPr lang="ru-RU" dirty="0"/>
              <a:t> та </a:t>
            </a:r>
            <a:r>
              <a:rPr lang="ru-RU" dirty="0" err="1"/>
              <a:t>Національна</a:t>
            </a:r>
            <a:r>
              <a:rPr lang="ru-RU" dirty="0"/>
              <a:t> </a:t>
            </a:r>
            <a:r>
              <a:rPr lang="ru-RU" dirty="0" err="1"/>
              <a:t>соціальна</a:t>
            </a:r>
            <a:r>
              <a:rPr lang="ru-RU" dirty="0"/>
              <a:t> </a:t>
            </a:r>
            <a:r>
              <a:rPr lang="ru-RU" dirty="0" err="1"/>
              <a:t>сервісна</a:t>
            </a:r>
            <a:r>
              <a:rPr lang="ru-RU" dirty="0"/>
              <a:t> служба. </a:t>
            </a:r>
            <a:r>
              <a:rPr lang="ru-RU" dirty="0" err="1"/>
              <a:t>Однак</a:t>
            </a:r>
            <a:r>
              <a:rPr lang="ru-RU" dirty="0"/>
              <a:t> </a:t>
            </a:r>
            <a:r>
              <a:rPr lang="ru-RU" dirty="0" err="1"/>
              <a:t>діти</a:t>
            </a:r>
            <a:r>
              <a:rPr lang="ru-RU" dirty="0"/>
              <a:t>, </a:t>
            </a:r>
            <a:r>
              <a:rPr lang="ru-RU" dirty="0" err="1"/>
              <a:t>які</a:t>
            </a:r>
            <a:r>
              <a:rPr lang="ru-RU" dirty="0"/>
              <a:t> </a:t>
            </a:r>
            <a:r>
              <a:rPr lang="ru-RU" dirty="0" err="1"/>
              <a:t>сиротіють</a:t>
            </a:r>
            <a:r>
              <a:rPr lang="ru-RU" dirty="0"/>
              <a:t> у </a:t>
            </a:r>
            <a:r>
              <a:rPr lang="ru-RU" dirty="0" err="1"/>
              <a:t>зв’язку</a:t>
            </a:r>
            <a:r>
              <a:rPr lang="ru-RU" dirty="0"/>
              <a:t> з </a:t>
            </a:r>
            <a:r>
              <a:rPr lang="ru-RU" dirty="0" err="1"/>
              <a:t>воєнними</a:t>
            </a:r>
            <a:r>
              <a:rPr lang="ru-RU" dirty="0"/>
              <a:t> </a:t>
            </a:r>
            <a:r>
              <a:rPr lang="ru-RU" dirty="0" err="1"/>
              <a:t>діями</a:t>
            </a:r>
            <a:r>
              <a:rPr lang="ru-RU" dirty="0"/>
              <a:t>, </a:t>
            </a:r>
            <a:r>
              <a:rPr lang="ru-RU" dirty="0" err="1"/>
              <a:t>ще</a:t>
            </a:r>
            <a:r>
              <a:rPr lang="ru-RU" dirty="0"/>
              <a:t> не </a:t>
            </a:r>
            <a:r>
              <a:rPr lang="ru-RU" dirty="0" err="1"/>
              <a:t>перебувають</a:t>
            </a:r>
            <a:r>
              <a:rPr lang="ru-RU" dirty="0"/>
              <a:t> на </a:t>
            </a:r>
            <a:r>
              <a:rPr lang="ru-RU" dirty="0" err="1"/>
              <a:t>обліку</a:t>
            </a:r>
            <a:r>
              <a:rPr lang="ru-RU" dirty="0"/>
              <a:t> з </a:t>
            </a:r>
            <a:r>
              <a:rPr lang="ru-RU" dirty="0" err="1"/>
              <a:t>усиновлення</a:t>
            </a:r>
            <a:r>
              <a:rPr lang="ru-RU" dirty="0"/>
              <a:t>, а тому </a:t>
            </a:r>
            <a:r>
              <a:rPr lang="ru-RU" dirty="0" err="1"/>
              <a:t>розпочати</a:t>
            </a:r>
            <a:r>
              <a:rPr lang="ru-RU" dirty="0"/>
              <a:t> процедуру </a:t>
            </a:r>
            <a:r>
              <a:rPr lang="ru-RU" dirty="0" err="1"/>
              <a:t>їх</a:t>
            </a:r>
            <a:r>
              <a:rPr lang="ru-RU" dirty="0"/>
              <a:t> </a:t>
            </a:r>
            <a:r>
              <a:rPr lang="ru-RU" dirty="0" err="1"/>
              <a:t>усиновлення</a:t>
            </a:r>
            <a:r>
              <a:rPr lang="ru-RU" dirty="0"/>
              <a:t> </a:t>
            </a:r>
            <a:r>
              <a:rPr lang="ru-RU" dirty="0" err="1"/>
              <a:t>наразі</a:t>
            </a:r>
            <a:r>
              <a:rPr lang="ru-RU" dirty="0"/>
              <a:t> </a:t>
            </a:r>
            <a:r>
              <a:rPr lang="ru-RU" dirty="0" err="1"/>
              <a:t>неможливо</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631" y="1390917"/>
            <a:ext cx="4450992" cy="4726547"/>
          </a:xfrm>
          <a:prstGeom prst="rect">
            <a:avLst/>
          </a:prstGeom>
        </p:spPr>
      </p:pic>
    </p:spTree>
    <p:extLst>
      <p:ext uri="{BB962C8B-B14F-4D97-AF65-F5344CB8AC3E}">
        <p14:creationId xmlns:p14="http://schemas.microsoft.com/office/powerpoint/2010/main" val="3514209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9099" y="991673"/>
            <a:ext cx="8891735" cy="1262129"/>
          </a:xfrm>
        </p:spPr>
        <p:txBody>
          <a:bodyPr/>
          <a:lstStyle/>
          <a:p>
            <a:pPr algn="ctr"/>
            <a:r>
              <a:rPr lang="uk-UA" sz="4800" dirty="0" smtClean="0"/>
              <a:t>ДЯКУЮ ЗА УВАГУ </a:t>
            </a:r>
            <a:endParaRPr lang="ru-RU" sz="4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039" y="2009104"/>
            <a:ext cx="7056463" cy="4359498"/>
          </a:xfrm>
          <a:prstGeom prst="rect">
            <a:avLst/>
          </a:prstGeom>
        </p:spPr>
      </p:pic>
    </p:spTree>
    <p:extLst>
      <p:ext uri="{BB962C8B-B14F-4D97-AF65-F5344CB8AC3E}">
        <p14:creationId xmlns:p14="http://schemas.microsoft.com/office/powerpoint/2010/main" val="2407264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err="1"/>
              <a:t>Сімейні</a:t>
            </a:r>
            <a:r>
              <a:rPr lang="ru-RU" sz="2000" dirty="0"/>
              <a:t> </a:t>
            </a:r>
            <a:r>
              <a:rPr lang="ru-RU" sz="2000" dirty="0" err="1"/>
              <a:t>правовідносини</a:t>
            </a:r>
            <a:r>
              <a:rPr lang="ru-RU" sz="2000" dirty="0"/>
              <a:t> – </a:t>
            </a:r>
            <a:r>
              <a:rPr lang="ru-RU" sz="2000" dirty="0" err="1"/>
              <a:t>суспільні</a:t>
            </a:r>
            <a:r>
              <a:rPr lang="ru-RU" sz="2000" dirty="0"/>
              <a:t> </a:t>
            </a:r>
            <a:r>
              <a:rPr lang="ru-RU" sz="2000" dirty="0" err="1"/>
              <a:t>відносини</a:t>
            </a:r>
            <a:r>
              <a:rPr lang="ru-RU" sz="2000" dirty="0"/>
              <a:t>, </a:t>
            </a:r>
            <a:r>
              <a:rPr lang="ru-RU" sz="2000" dirty="0" err="1"/>
              <a:t>врегульовані</a:t>
            </a:r>
            <a:r>
              <a:rPr lang="ru-RU" sz="2000" dirty="0"/>
              <a:t> нормами </a:t>
            </a:r>
            <a:r>
              <a:rPr lang="ru-RU" sz="2000" dirty="0" err="1"/>
              <a:t>сімейного</a:t>
            </a:r>
            <a:r>
              <a:rPr lang="ru-RU" sz="2000" dirty="0"/>
              <a:t> права, </a:t>
            </a:r>
            <a:r>
              <a:rPr lang="ru-RU" sz="2000" dirty="0" err="1"/>
              <a:t>що</a:t>
            </a:r>
            <a:r>
              <a:rPr lang="ru-RU" sz="2000" dirty="0"/>
              <a:t> </a:t>
            </a:r>
            <a:r>
              <a:rPr lang="ru-RU" sz="2000" dirty="0" err="1"/>
              <a:t>виникають</a:t>
            </a:r>
            <a:r>
              <a:rPr lang="ru-RU" sz="2000" dirty="0"/>
              <a:t> </a:t>
            </a:r>
            <a:r>
              <a:rPr lang="ru-RU" sz="2000" dirty="0" err="1"/>
              <a:t>зі</a:t>
            </a:r>
            <a:r>
              <a:rPr lang="ru-RU" sz="2000" dirty="0"/>
              <a:t> </a:t>
            </a:r>
            <a:r>
              <a:rPr lang="ru-RU" sz="2000" dirty="0" err="1"/>
              <a:t>шлюбу</a:t>
            </a:r>
            <a:r>
              <a:rPr lang="ru-RU" sz="2000" dirty="0"/>
              <a:t>, </a:t>
            </a:r>
            <a:r>
              <a:rPr lang="ru-RU" sz="2000" dirty="0" err="1"/>
              <a:t>споріднення</a:t>
            </a:r>
            <a:r>
              <a:rPr lang="ru-RU" sz="2000" dirty="0"/>
              <a:t>, </a:t>
            </a:r>
            <a:r>
              <a:rPr lang="ru-RU" sz="2000" dirty="0" err="1"/>
              <a:t>усиновлення</a:t>
            </a:r>
            <a:r>
              <a:rPr lang="ru-RU" sz="2000" dirty="0"/>
              <a:t> </a:t>
            </a:r>
            <a:r>
              <a:rPr lang="ru-RU" sz="2000" dirty="0" err="1"/>
              <a:t>або</a:t>
            </a:r>
            <a:r>
              <a:rPr lang="ru-RU" sz="2000" dirty="0"/>
              <a:t> </a:t>
            </a:r>
            <a:r>
              <a:rPr lang="ru-RU" sz="2000" dirty="0" err="1"/>
              <a:t>іншої</a:t>
            </a:r>
            <a:r>
              <a:rPr lang="ru-RU" sz="2000" dirty="0"/>
              <a:t> </a:t>
            </a:r>
            <a:r>
              <a:rPr lang="ru-RU" sz="2000" dirty="0" err="1"/>
              <a:t>форми</a:t>
            </a:r>
            <a:r>
              <a:rPr lang="ru-RU" sz="2000" dirty="0"/>
              <a:t> </a:t>
            </a:r>
            <a:r>
              <a:rPr lang="ru-RU" sz="2000" dirty="0" err="1"/>
              <a:t>влаштування</a:t>
            </a:r>
            <a:r>
              <a:rPr lang="ru-RU" sz="2000" dirty="0"/>
              <a:t> </a:t>
            </a:r>
            <a:r>
              <a:rPr lang="ru-RU" sz="2000" dirty="0" err="1"/>
              <a:t>дітей</a:t>
            </a:r>
            <a:r>
              <a:rPr lang="ru-RU" sz="2000" dirty="0"/>
              <a:t>, </a:t>
            </a:r>
            <a:r>
              <a:rPr lang="ru-RU" sz="2000" dirty="0" err="1"/>
              <a:t>які</a:t>
            </a:r>
            <a:r>
              <a:rPr lang="ru-RU" sz="2000" dirty="0"/>
              <a:t> </a:t>
            </a:r>
            <a:r>
              <a:rPr lang="ru-RU" sz="2000" dirty="0" err="1"/>
              <a:t>залишилися</a:t>
            </a:r>
            <a:r>
              <a:rPr lang="ru-RU" sz="2000" dirty="0"/>
              <a:t> без </a:t>
            </a:r>
            <a:r>
              <a:rPr lang="ru-RU" sz="2000" dirty="0" err="1"/>
              <a:t>батьківського</a:t>
            </a:r>
            <a:r>
              <a:rPr lang="ru-RU" sz="2000" dirty="0"/>
              <a:t> </a:t>
            </a:r>
            <a:r>
              <a:rPr lang="ru-RU" sz="2000" dirty="0" err="1"/>
              <a:t>піклування</a:t>
            </a:r>
            <a:r>
              <a:rPr lang="ru-RU" sz="2000" dirty="0"/>
              <a:t>.</a:t>
            </a:r>
          </a:p>
        </p:txBody>
      </p:sp>
      <p:sp>
        <p:nvSpPr>
          <p:cNvPr id="3" name="Объект 2"/>
          <p:cNvSpPr>
            <a:spLocks noGrp="1"/>
          </p:cNvSpPr>
          <p:nvPr>
            <p:ph idx="1"/>
          </p:nvPr>
        </p:nvSpPr>
        <p:spPr>
          <a:xfrm>
            <a:off x="386366" y="1853248"/>
            <a:ext cx="11436440" cy="4395151"/>
          </a:xfrm>
        </p:spPr>
        <p:txBody>
          <a:bodyPr>
            <a:normAutofit lnSpcReduction="10000"/>
          </a:bodyPr>
          <a:lstStyle/>
          <a:p>
            <a:pPr algn="just"/>
            <a:r>
              <a:rPr lang="uk-UA" dirty="0" smtClean="0"/>
              <a:t>Первинно виникають немайнові відносини, а уже на їх основі майнові.</a:t>
            </a:r>
            <a:endParaRPr lang="ru-RU" dirty="0" smtClean="0"/>
          </a:p>
          <a:p>
            <a:pPr algn="just"/>
            <a:r>
              <a:rPr lang="ru-RU" dirty="0" err="1"/>
              <a:t>Н</a:t>
            </a:r>
            <a:r>
              <a:rPr lang="ru-RU" dirty="0" err="1" smtClean="0"/>
              <a:t>аявність</a:t>
            </a:r>
            <a:r>
              <a:rPr lang="ru-RU" dirty="0" smtClean="0"/>
              <a:t> </a:t>
            </a:r>
            <a:r>
              <a:rPr lang="ru-RU" dirty="0" err="1"/>
              <a:t>юридичних</a:t>
            </a:r>
            <a:r>
              <a:rPr lang="ru-RU" dirty="0"/>
              <a:t> </a:t>
            </a:r>
            <a:r>
              <a:rPr lang="ru-RU" dirty="0" err="1"/>
              <a:t>фактів-станів</a:t>
            </a:r>
            <a:r>
              <a:rPr lang="ru-RU" dirty="0"/>
              <a:t> – </a:t>
            </a:r>
            <a:r>
              <a:rPr lang="ru-RU" dirty="0" err="1"/>
              <a:t>події</a:t>
            </a:r>
            <a:r>
              <a:rPr lang="ru-RU" dirty="0"/>
              <a:t> </a:t>
            </a:r>
            <a:r>
              <a:rPr lang="ru-RU" dirty="0" err="1"/>
              <a:t>тривалого</a:t>
            </a:r>
            <a:r>
              <a:rPr lang="ru-RU" dirty="0"/>
              <a:t> характеру: </a:t>
            </a:r>
            <a:r>
              <a:rPr lang="ru-RU" dirty="0" err="1" smtClean="0"/>
              <a:t>спорідненість</a:t>
            </a:r>
            <a:r>
              <a:rPr lang="ru-RU" dirty="0"/>
              <a:t>, </a:t>
            </a:r>
            <a:r>
              <a:rPr lang="ru-RU" dirty="0" err="1"/>
              <a:t>неповноліття</a:t>
            </a:r>
            <a:r>
              <a:rPr lang="ru-RU" dirty="0"/>
              <a:t>, </a:t>
            </a:r>
            <a:r>
              <a:rPr lang="ru-RU" dirty="0" err="1"/>
              <a:t>вагітність</a:t>
            </a:r>
            <a:r>
              <a:rPr lang="ru-RU" dirty="0"/>
              <a:t>, </a:t>
            </a:r>
            <a:r>
              <a:rPr lang="ru-RU" dirty="0" err="1"/>
              <a:t>нужденність</a:t>
            </a:r>
            <a:r>
              <a:rPr lang="ru-RU" dirty="0" smtClean="0"/>
              <a:t>.</a:t>
            </a:r>
          </a:p>
          <a:p>
            <a:pPr algn="just"/>
            <a:r>
              <a:rPr lang="uk-UA" dirty="0" smtClean="0"/>
              <a:t>Особливий склад учасників. Це лише фізичні особи, які поєднані між собою певними </a:t>
            </a:r>
            <a:r>
              <a:rPr lang="uk-UA" dirty="0"/>
              <a:t>юридичними фактами. Подружжя колишнє подружжя, батьки, </a:t>
            </a:r>
            <a:r>
              <a:rPr lang="uk-UA" dirty="0" err="1"/>
              <a:t>усиновлювачі</a:t>
            </a:r>
            <a:r>
              <a:rPr lang="uk-UA" dirty="0"/>
              <a:t>, діти, рідні брати і сестри, діди та баби, онуки, вихованці та фактичні вихователі, пасинки та падчерки, вітчим та мачуха, опікуни та піклувальники, прийомні батьки та прийомні діти</a:t>
            </a:r>
            <a:r>
              <a:rPr lang="uk-UA" dirty="0" smtClean="0"/>
              <a:t>.</a:t>
            </a:r>
          </a:p>
          <a:p>
            <a:pPr algn="just"/>
            <a:r>
              <a:rPr lang="ru-RU" dirty="0" err="1"/>
              <a:t>тривалий</a:t>
            </a:r>
            <a:r>
              <a:rPr lang="ru-RU" dirty="0"/>
              <a:t> характер </a:t>
            </a:r>
            <a:r>
              <a:rPr lang="ru-RU" dirty="0" err="1"/>
              <a:t>сімейних</a:t>
            </a:r>
            <a:r>
              <a:rPr lang="ru-RU" dirty="0"/>
              <a:t> </a:t>
            </a:r>
            <a:r>
              <a:rPr lang="ru-RU" dirty="0" err="1"/>
              <a:t>правовідносин</a:t>
            </a:r>
            <a:r>
              <a:rPr lang="ru-RU" dirty="0"/>
              <a:t> </a:t>
            </a:r>
            <a:r>
              <a:rPr lang="ru-RU" dirty="0" err="1"/>
              <a:t>визначається</a:t>
            </a:r>
            <a:r>
              <a:rPr lang="ru-RU" dirty="0"/>
              <a:t> </a:t>
            </a:r>
            <a:r>
              <a:rPr lang="ru-RU" dirty="0" err="1"/>
              <a:t>їх</a:t>
            </a:r>
            <a:r>
              <a:rPr lang="ru-RU" dirty="0"/>
              <a:t> </a:t>
            </a:r>
            <a:r>
              <a:rPr lang="ru-RU" dirty="0" err="1"/>
              <a:t>соціальною</a:t>
            </a:r>
            <a:r>
              <a:rPr lang="ru-RU" dirty="0"/>
              <a:t> </a:t>
            </a:r>
            <a:r>
              <a:rPr lang="ru-RU" dirty="0" err="1"/>
              <a:t>значимістю</a:t>
            </a:r>
            <a:r>
              <a:rPr lang="ru-RU" dirty="0"/>
              <a:t>. </a:t>
            </a:r>
            <a:r>
              <a:rPr lang="ru-RU" dirty="0" err="1"/>
              <a:t>Якщо</a:t>
            </a:r>
            <a:r>
              <a:rPr lang="ru-RU" dirty="0"/>
              <a:t> у </a:t>
            </a:r>
            <a:r>
              <a:rPr lang="ru-RU" dirty="0" err="1"/>
              <a:t>цивільному</a:t>
            </a:r>
            <a:r>
              <a:rPr lang="ru-RU" dirty="0"/>
              <a:t> </a:t>
            </a:r>
            <a:r>
              <a:rPr lang="ru-RU" dirty="0" err="1"/>
              <a:t>праві</a:t>
            </a:r>
            <a:r>
              <a:rPr lang="ru-RU" dirty="0"/>
              <a:t> </a:t>
            </a:r>
            <a:r>
              <a:rPr lang="ru-RU" dirty="0" err="1"/>
              <a:t>мають</a:t>
            </a:r>
            <a:r>
              <a:rPr lang="ru-RU" dirty="0"/>
              <a:t> </a:t>
            </a:r>
            <a:r>
              <a:rPr lang="ru-RU" dirty="0" err="1"/>
              <a:t>місце</a:t>
            </a:r>
            <a:r>
              <a:rPr lang="ru-RU" dirty="0"/>
              <a:t> договори, строк </a:t>
            </a:r>
            <a:r>
              <a:rPr lang="ru-RU" dirty="0" err="1"/>
              <a:t>виконання</a:t>
            </a:r>
            <a:r>
              <a:rPr lang="ru-RU" dirty="0"/>
              <a:t> </a:t>
            </a:r>
            <a:r>
              <a:rPr lang="ru-RU" dirty="0" err="1"/>
              <a:t>яких</a:t>
            </a:r>
            <a:r>
              <a:rPr lang="ru-RU" dirty="0"/>
              <a:t> на момент </a:t>
            </a:r>
            <a:r>
              <a:rPr lang="ru-RU" dirty="0" err="1"/>
              <a:t>укладення</a:t>
            </a:r>
            <a:r>
              <a:rPr lang="ru-RU" dirty="0"/>
              <a:t> </a:t>
            </a:r>
            <a:r>
              <a:rPr lang="ru-RU" dirty="0" err="1"/>
              <a:t>визначається</a:t>
            </a:r>
            <a:r>
              <a:rPr lang="ru-RU" dirty="0"/>
              <a:t> годинами і в </a:t>
            </a:r>
            <a:r>
              <a:rPr lang="ru-RU" dirty="0" err="1"/>
              <a:t>деяких</a:t>
            </a:r>
            <a:r>
              <a:rPr lang="ru-RU" dirty="0"/>
              <a:t> </a:t>
            </a:r>
            <a:r>
              <a:rPr lang="ru-RU" dirty="0" err="1"/>
              <a:t>випадках</a:t>
            </a:r>
            <a:r>
              <a:rPr lang="ru-RU" dirty="0"/>
              <a:t> </a:t>
            </a:r>
            <a:r>
              <a:rPr lang="ru-RU" dirty="0" err="1"/>
              <a:t>хвилинами</a:t>
            </a:r>
            <a:r>
              <a:rPr lang="ru-RU" dirty="0"/>
              <a:t> (</a:t>
            </a:r>
            <a:r>
              <a:rPr lang="ru-RU" dirty="0" err="1"/>
              <a:t>договір</a:t>
            </a:r>
            <a:r>
              <a:rPr lang="ru-RU" dirty="0"/>
              <a:t> </a:t>
            </a:r>
            <a:r>
              <a:rPr lang="ru-RU" dirty="0" err="1"/>
              <a:t>перевезення</a:t>
            </a:r>
            <a:r>
              <a:rPr lang="ru-RU" dirty="0"/>
              <a:t>, договори про </a:t>
            </a:r>
            <a:r>
              <a:rPr lang="ru-RU" dirty="0" err="1"/>
              <a:t>надання</a:t>
            </a:r>
            <a:r>
              <a:rPr lang="ru-RU" dirty="0"/>
              <a:t> </a:t>
            </a:r>
            <a:r>
              <a:rPr lang="ru-RU" dirty="0" err="1"/>
              <a:t>послуг</a:t>
            </a:r>
            <a:r>
              <a:rPr lang="ru-RU" dirty="0"/>
              <a:t>), то </a:t>
            </a:r>
            <a:r>
              <a:rPr lang="ru-RU" dirty="0" err="1"/>
              <a:t>сімейні</a:t>
            </a:r>
            <a:r>
              <a:rPr lang="ru-RU" dirty="0"/>
              <a:t> </a:t>
            </a:r>
            <a:r>
              <a:rPr lang="ru-RU" dirty="0" err="1"/>
              <a:t>правовідносини</a:t>
            </a:r>
            <a:r>
              <a:rPr lang="ru-RU" dirty="0"/>
              <a:t> у </a:t>
            </a:r>
            <a:r>
              <a:rPr lang="ru-RU" dirty="0" err="1"/>
              <a:t>більшості</a:t>
            </a:r>
            <a:r>
              <a:rPr lang="ru-RU" dirty="0"/>
              <a:t> </a:t>
            </a:r>
            <a:r>
              <a:rPr lang="ru-RU" dirty="0" err="1"/>
              <a:t>випадків</a:t>
            </a:r>
            <a:r>
              <a:rPr lang="ru-RU" dirty="0"/>
              <a:t> не </a:t>
            </a:r>
            <a:r>
              <a:rPr lang="ru-RU" dirty="0" err="1"/>
              <a:t>мають</a:t>
            </a:r>
            <a:r>
              <a:rPr lang="ru-RU" dirty="0"/>
              <a:t> </a:t>
            </a:r>
            <a:r>
              <a:rPr lang="ru-RU" dirty="0" err="1"/>
              <a:t>визначених</a:t>
            </a:r>
            <a:r>
              <a:rPr lang="ru-RU" dirty="0"/>
              <a:t> </a:t>
            </a:r>
            <a:r>
              <a:rPr lang="ru-RU" dirty="0" err="1"/>
              <a:t>часових</a:t>
            </a:r>
            <a:r>
              <a:rPr lang="ru-RU" dirty="0"/>
              <a:t> меж. </a:t>
            </a:r>
            <a:endParaRPr lang="ru-RU" dirty="0" smtClean="0"/>
          </a:p>
          <a:p>
            <a:endParaRPr lang="ru-RU" dirty="0" smtClean="0"/>
          </a:p>
          <a:p>
            <a:endParaRPr lang="ru-RU" dirty="0"/>
          </a:p>
        </p:txBody>
      </p:sp>
    </p:spTree>
    <p:extLst>
      <p:ext uri="{BB962C8B-B14F-4D97-AF65-F5344CB8AC3E}">
        <p14:creationId xmlns:p14="http://schemas.microsoft.com/office/powerpoint/2010/main" val="97466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57577"/>
            <a:ext cx="9404723" cy="1595671"/>
          </a:xfrm>
        </p:spPr>
        <p:txBody>
          <a:bodyPr/>
          <a:lstStyle/>
          <a:p>
            <a:pPr algn="just"/>
            <a:r>
              <a:rPr lang="uk-UA" sz="2800" dirty="0" smtClean="0"/>
              <a:t>Усі вказані особливі підстави виникнення, зміни чи припинення сімейних відносин оформляють адміністративно-правовими актами органів ДРАЦС України. </a:t>
            </a:r>
            <a:endParaRPr lang="ru-RU" sz="2800" dirty="0"/>
          </a:p>
        </p:txBody>
      </p:sp>
      <p:sp>
        <p:nvSpPr>
          <p:cNvPr id="3" name="Объект 2"/>
          <p:cNvSpPr>
            <a:spLocks noGrp="1"/>
          </p:cNvSpPr>
          <p:nvPr>
            <p:ph idx="1"/>
          </p:nvPr>
        </p:nvSpPr>
        <p:spPr>
          <a:xfrm>
            <a:off x="321972" y="2086377"/>
            <a:ext cx="11333408" cy="4162022"/>
          </a:xfrm>
        </p:spPr>
        <p:txBody>
          <a:bodyPr>
            <a:normAutofit/>
          </a:bodyPr>
          <a:lstStyle/>
          <a:p>
            <a:r>
              <a:rPr lang="uk-UA" dirty="0" smtClean="0"/>
              <a:t>Народження </a:t>
            </a:r>
          </a:p>
          <a:p>
            <a:r>
              <a:rPr lang="uk-UA" dirty="0" smtClean="0"/>
              <a:t>Шлюб: його реєстрація та припинення.</a:t>
            </a:r>
          </a:p>
          <a:p>
            <a:r>
              <a:rPr lang="uk-UA" dirty="0" smtClean="0"/>
              <a:t>Усиновлення </a:t>
            </a:r>
          </a:p>
          <a:p>
            <a:pPr marL="0" indent="0">
              <a:buNone/>
            </a:pPr>
            <a:endParaRPr lang="uk-UA" dirty="0" smtClean="0"/>
          </a:p>
          <a:p>
            <a:pPr marL="0" indent="0">
              <a:buNone/>
            </a:pPr>
            <a:r>
              <a:rPr lang="uk-UA" dirty="0" smtClean="0"/>
              <a:t>Усі ці адміністративно-правові акти оформляються </a:t>
            </a:r>
          </a:p>
          <a:p>
            <a:pPr marL="0" indent="0">
              <a:buNone/>
            </a:pPr>
            <a:r>
              <a:rPr lang="uk-UA" dirty="0" err="1"/>
              <a:t>с</a:t>
            </a:r>
            <a:r>
              <a:rPr lang="uk-UA" dirty="0" err="1" smtClean="0"/>
              <a:t>відоцтвами</a:t>
            </a:r>
            <a:r>
              <a:rPr lang="uk-UA" dirty="0" smtClean="0"/>
              <a:t>. Вони є беззаперечними доказами</a:t>
            </a:r>
          </a:p>
          <a:p>
            <a:pPr marL="0" indent="0">
              <a:buNone/>
            </a:pPr>
            <a:r>
              <a:rPr lang="uk-UA" dirty="0"/>
              <a:t>ю</a:t>
            </a:r>
            <a:r>
              <a:rPr lang="uk-UA" dirty="0" smtClean="0"/>
              <a:t>ридичних фактів в сімейних відносинах. </a:t>
            </a:r>
          </a:p>
          <a:p>
            <a:pPr marL="0" indent="0">
              <a:buNone/>
            </a:pPr>
            <a:r>
              <a:rPr lang="uk-UA" sz="2400" dirty="0" smtClean="0">
                <a:solidFill>
                  <a:srgbClr val="FF0000"/>
                </a:solidFill>
              </a:rPr>
              <a:t>Саме на цю процедурну сторону правового регулювання сімейних відносин найбільш відчутно впливає введення воєнного стану.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352" y="2266682"/>
            <a:ext cx="4090083" cy="2459866"/>
          </a:xfrm>
          <a:prstGeom prst="rect">
            <a:avLst/>
          </a:prstGeom>
        </p:spPr>
      </p:pic>
    </p:spTree>
    <p:extLst>
      <p:ext uri="{BB962C8B-B14F-4D97-AF65-F5344CB8AC3E}">
        <p14:creationId xmlns:p14="http://schemas.microsoft.com/office/powerpoint/2010/main" val="3441975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54865"/>
          </a:xfrm>
        </p:spPr>
        <p:txBody>
          <a:bodyPr/>
          <a:lstStyle/>
          <a:p>
            <a:pPr algn="just"/>
            <a:r>
              <a:rPr lang="uk-UA" sz="3600" dirty="0" smtClean="0"/>
              <a:t>Шлюб у звичайному правопорядку</a:t>
            </a:r>
            <a:endParaRPr lang="ru-RU" sz="3600" dirty="0"/>
          </a:p>
        </p:txBody>
      </p:sp>
      <p:sp>
        <p:nvSpPr>
          <p:cNvPr id="3" name="Объект 2"/>
          <p:cNvSpPr>
            <a:spLocks noGrp="1"/>
          </p:cNvSpPr>
          <p:nvPr>
            <p:ph idx="1"/>
          </p:nvPr>
        </p:nvSpPr>
        <p:spPr>
          <a:xfrm>
            <a:off x="360608" y="1339404"/>
            <a:ext cx="11204620" cy="4908996"/>
          </a:xfrm>
        </p:spPr>
        <p:txBody>
          <a:bodyPr/>
          <a:lstStyle/>
          <a:p>
            <a:r>
              <a:rPr lang="ru-RU" dirty="0" err="1"/>
              <a:t>Шлюбом</a:t>
            </a:r>
            <a:r>
              <a:rPr lang="ru-RU" dirty="0"/>
              <a:t> є </a:t>
            </a:r>
            <a:r>
              <a:rPr lang="ru-RU" dirty="0" err="1"/>
              <a:t>сімейний</a:t>
            </a:r>
            <a:r>
              <a:rPr lang="ru-RU" dirty="0"/>
              <a:t> союз </a:t>
            </a:r>
            <a:r>
              <a:rPr lang="ru-RU" dirty="0" err="1"/>
              <a:t>жінки</a:t>
            </a:r>
            <a:r>
              <a:rPr lang="ru-RU" dirty="0"/>
              <a:t> та </a:t>
            </a:r>
            <a:r>
              <a:rPr lang="ru-RU" dirty="0" err="1"/>
              <a:t>чоловіка</a:t>
            </a:r>
            <a:r>
              <a:rPr lang="ru-RU" dirty="0"/>
              <a:t>, </a:t>
            </a:r>
            <a:r>
              <a:rPr lang="ru-RU" dirty="0" err="1"/>
              <a:t>зареєстрований</a:t>
            </a:r>
            <a:r>
              <a:rPr lang="ru-RU" dirty="0"/>
              <a:t> у </a:t>
            </a:r>
            <a:r>
              <a:rPr lang="ru-RU" dirty="0" err="1"/>
              <a:t>органі</a:t>
            </a:r>
            <a:r>
              <a:rPr lang="ru-RU" dirty="0"/>
              <a:t> </a:t>
            </a:r>
            <a:r>
              <a:rPr lang="ru-RU" dirty="0" err="1"/>
              <a:t>державної</a:t>
            </a:r>
            <a:r>
              <a:rPr lang="ru-RU" dirty="0"/>
              <a:t> </a:t>
            </a:r>
            <a:r>
              <a:rPr lang="ru-RU" dirty="0" err="1"/>
              <a:t>реєстрації</a:t>
            </a:r>
            <a:r>
              <a:rPr lang="ru-RU" dirty="0"/>
              <a:t> </a:t>
            </a:r>
            <a:r>
              <a:rPr lang="ru-RU" dirty="0" err="1"/>
              <a:t>актів</a:t>
            </a:r>
            <a:r>
              <a:rPr lang="ru-RU" dirty="0"/>
              <a:t> </a:t>
            </a:r>
            <a:r>
              <a:rPr lang="ru-RU" dirty="0" err="1"/>
              <a:t>цивільного</a:t>
            </a:r>
            <a:r>
              <a:rPr lang="ru-RU" dirty="0"/>
              <a:t> стану</a:t>
            </a:r>
            <a:r>
              <a:rPr lang="ru-RU" dirty="0" smtClean="0"/>
              <a:t>.</a:t>
            </a:r>
          </a:p>
          <a:p>
            <a:r>
              <a:rPr lang="uk-UA" dirty="0" smtClean="0"/>
              <a:t>Основними умовами є добровільність і досягнення шлюбного</a:t>
            </a:r>
          </a:p>
          <a:p>
            <a:pPr marL="0" indent="0">
              <a:buNone/>
            </a:pPr>
            <a:r>
              <a:rPr lang="uk-UA" dirty="0" smtClean="0"/>
              <a:t>віку. А добровільність підтверджується обов'язковою присутністю</a:t>
            </a:r>
          </a:p>
          <a:p>
            <a:pPr marL="0" indent="0">
              <a:buNone/>
            </a:pPr>
            <a:r>
              <a:rPr lang="uk-UA" dirty="0"/>
              <a:t>п</a:t>
            </a:r>
            <a:r>
              <a:rPr lang="uk-UA" dirty="0" smtClean="0"/>
              <a:t>ід час реєстрації шлюбу.</a:t>
            </a:r>
          </a:p>
          <a:p>
            <a:pPr marL="0" indent="0">
              <a:buNone/>
            </a:pPr>
            <a:r>
              <a:rPr lang="uk-UA" dirty="0" smtClean="0"/>
              <a:t>Загальний строк реєстрації шлюбу – 1 місяць. І у встановлених в</a:t>
            </a:r>
          </a:p>
          <a:p>
            <a:pPr marL="0" indent="0">
              <a:buNone/>
            </a:pPr>
            <a:r>
              <a:rPr lang="uk-UA" dirty="0"/>
              <a:t>з</a:t>
            </a:r>
            <a:r>
              <a:rPr lang="uk-UA" dirty="0" smtClean="0"/>
              <a:t>аконі випадках – скорочений і негайна реєстрація. </a:t>
            </a:r>
          </a:p>
          <a:p>
            <a:pPr marL="0" indent="0">
              <a:buNone/>
            </a:pPr>
            <a:r>
              <a:rPr lang="uk-UA" dirty="0" smtClean="0"/>
              <a:t> Саме з моментом реєстрації шлюбу пов'язується виникнення усіх</a:t>
            </a:r>
          </a:p>
          <a:p>
            <a:pPr marL="0" indent="0">
              <a:buNone/>
            </a:pPr>
            <a:r>
              <a:rPr lang="uk-UA" dirty="0" smtClean="0"/>
              <a:t>Немайнових і майнових прав та обов'язків дружини і чоловіка.</a:t>
            </a:r>
            <a:endParaRPr lang="ru-RU" dirty="0" smtClean="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454" y="2041301"/>
            <a:ext cx="2897746" cy="3664039"/>
          </a:xfrm>
          <a:prstGeom prst="rect">
            <a:avLst/>
          </a:prstGeom>
        </p:spPr>
      </p:pic>
    </p:spTree>
    <p:extLst>
      <p:ext uri="{BB962C8B-B14F-4D97-AF65-F5344CB8AC3E}">
        <p14:creationId xmlns:p14="http://schemas.microsoft.com/office/powerpoint/2010/main" val="2406132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93184"/>
            <a:ext cx="9404723" cy="592428"/>
          </a:xfrm>
        </p:spPr>
        <p:txBody>
          <a:bodyPr/>
          <a:lstStyle/>
          <a:p>
            <a:r>
              <a:rPr lang="uk-UA" sz="2800" dirty="0" smtClean="0"/>
              <a:t>Укладення шлюбу під час воєнного стану</a:t>
            </a:r>
            <a:endParaRPr lang="ru-RU" sz="2800" dirty="0"/>
          </a:p>
        </p:txBody>
      </p:sp>
      <p:sp>
        <p:nvSpPr>
          <p:cNvPr id="3" name="Объект 2"/>
          <p:cNvSpPr>
            <a:spLocks noGrp="1"/>
          </p:cNvSpPr>
          <p:nvPr>
            <p:ph idx="1"/>
          </p:nvPr>
        </p:nvSpPr>
        <p:spPr>
          <a:xfrm>
            <a:off x="231820" y="785612"/>
            <a:ext cx="10019763" cy="5462787"/>
          </a:xfrm>
        </p:spPr>
        <p:txBody>
          <a:bodyPr/>
          <a:lstStyle/>
          <a:p>
            <a:pPr algn="just"/>
            <a:r>
              <a:rPr lang="uk-UA" dirty="0" smtClean="0"/>
              <a:t>Постанова КМУ </a:t>
            </a:r>
            <a:r>
              <a:rPr lang="ru-RU" dirty="0" err="1"/>
              <a:t>від</a:t>
            </a:r>
            <a:r>
              <a:rPr lang="ru-RU" dirty="0"/>
              <a:t> 07 </a:t>
            </a:r>
            <a:r>
              <a:rPr lang="ru-RU" dirty="0" err="1"/>
              <a:t>березня</a:t>
            </a:r>
            <a:r>
              <a:rPr lang="ru-RU" dirty="0"/>
              <a:t> 2022 р. № 213 «</a:t>
            </a:r>
            <a:r>
              <a:rPr lang="ru-RU" dirty="0" err="1"/>
              <a:t>Деякі</a:t>
            </a:r>
            <a:r>
              <a:rPr lang="ru-RU" dirty="0"/>
              <a:t> </a:t>
            </a:r>
            <a:r>
              <a:rPr lang="ru-RU" dirty="0" err="1"/>
              <a:t>питання</a:t>
            </a:r>
            <a:r>
              <a:rPr lang="ru-RU" dirty="0"/>
              <a:t> </a:t>
            </a:r>
            <a:r>
              <a:rPr lang="ru-RU" dirty="0" err="1"/>
              <a:t>державної</a:t>
            </a:r>
            <a:r>
              <a:rPr lang="ru-RU" dirty="0"/>
              <a:t> </a:t>
            </a:r>
            <a:r>
              <a:rPr lang="ru-RU" dirty="0" err="1"/>
              <a:t>реєстрації</a:t>
            </a:r>
            <a:r>
              <a:rPr lang="ru-RU" dirty="0"/>
              <a:t> </a:t>
            </a:r>
            <a:r>
              <a:rPr lang="ru-RU" dirty="0" err="1"/>
              <a:t>шлюбу</a:t>
            </a:r>
            <a:r>
              <a:rPr lang="ru-RU" dirty="0"/>
              <a:t> в </a:t>
            </a:r>
            <a:r>
              <a:rPr lang="ru-RU" dirty="0" err="1"/>
              <a:t>умовах</a:t>
            </a:r>
            <a:r>
              <a:rPr lang="ru-RU" dirty="0"/>
              <a:t> </a:t>
            </a:r>
            <a:r>
              <a:rPr lang="ru-RU" dirty="0" err="1"/>
              <a:t>воєнного</a:t>
            </a:r>
            <a:r>
              <a:rPr lang="ru-RU" dirty="0"/>
              <a:t> стану</a:t>
            </a:r>
            <a:r>
              <a:rPr lang="ru-RU" dirty="0" smtClean="0"/>
              <a:t>».</a:t>
            </a:r>
          </a:p>
          <a:p>
            <a:pPr algn="just"/>
            <a:r>
              <a:rPr lang="ru-RU" dirty="0" err="1" smtClean="0"/>
              <a:t>Реєстрація</a:t>
            </a:r>
            <a:r>
              <a:rPr lang="ru-RU" dirty="0" smtClean="0"/>
              <a:t> </a:t>
            </a:r>
            <a:r>
              <a:rPr lang="ru-RU" dirty="0" err="1" smtClean="0"/>
              <a:t>може</a:t>
            </a:r>
            <a:r>
              <a:rPr lang="ru-RU" dirty="0" smtClean="0"/>
              <a:t> </a:t>
            </a:r>
            <a:r>
              <a:rPr lang="ru-RU" dirty="0" err="1" smtClean="0"/>
              <a:t>проводитися</a:t>
            </a:r>
            <a:r>
              <a:rPr lang="ru-RU" dirty="0" smtClean="0"/>
              <a:t> без </a:t>
            </a:r>
            <a:r>
              <a:rPr lang="ru-RU" dirty="0" err="1"/>
              <a:t>особистої</a:t>
            </a:r>
            <a:r>
              <a:rPr lang="ru-RU" dirty="0"/>
              <a:t> </a:t>
            </a:r>
          </a:p>
          <a:p>
            <a:pPr marL="0" indent="0" algn="just">
              <a:buNone/>
            </a:pPr>
            <a:r>
              <a:rPr lang="ru-RU" dirty="0" err="1" smtClean="0"/>
              <a:t>присутності</a:t>
            </a:r>
            <a:r>
              <a:rPr lang="ru-RU" dirty="0" smtClean="0"/>
              <a:t>  </a:t>
            </a:r>
            <a:r>
              <a:rPr lang="ru-RU" dirty="0" err="1"/>
              <a:t>нареченого</a:t>
            </a:r>
            <a:r>
              <a:rPr lang="ru-RU" dirty="0"/>
              <a:t> (</a:t>
            </a:r>
            <a:r>
              <a:rPr lang="ru-RU" dirty="0" err="1"/>
              <a:t>нареченої</a:t>
            </a:r>
            <a:r>
              <a:rPr lang="ru-RU" dirty="0"/>
              <a:t>) </a:t>
            </a:r>
            <a:r>
              <a:rPr lang="ru-RU" dirty="0" err="1"/>
              <a:t>або</a:t>
            </a:r>
            <a:r>
              <a:rPr lang="ru-RU" dirty="0"/>
              <a:t> й </a:t>
            </a:r>
            <a:r>
              <a:rPr lang="ru-RU" dirty="0" err="1"/>
              <a:t>обох</a:t>
            </a:r>
            <a:r>
              <a:rPr lang="ru-RU" dirty="0" smtClean="0"/>
              <a:t>.</a:t>
            </a:r>
          </a:p>
          <a:p>
            <a:pPr algn="just"/>
            <a:r>
              <a:rPr lang="uk-UA" dirty="0" smtClean="0"/>
              <a:t>Хто може одружитись без особистої присутності:</a:t>
            </a:r>
          </a:p>
          <a:p>
            <a:pPr marL="0" indent="0" algn="just">
              <a:buNone/>
            </a:pPr>
            <a:r>
              <a:rPr lang="ru-RU" dirty="0"/>
              <a:t>ЗСУ, СБУ, </a:t>
            </a:r>
            <a:r>
              <a:rPr lang="ru-RU" dirty="0" smtClean="0"/>
              <a:t>Служба </a:t>
            </a:r>
            <a:r>
              <a:rPr lang="ru-RU" dirty="0" err="1"/>
              <a:t>зовнішньої</a:t>
            </a:r>
            <a:r>
              <a:rPr lang="ru-RU" dirty="0"/>
              <a:t> </a:t>
            </a:r>
            <a:r>
              <a:rPr lang="ru-RU" dirty="0" err="1"/>
              <a:t>розвідки</a:t>
            </a:r>
            <a:r>
              <a:rPr lang="ru-RU" dirty="0"/>
              <a:t>, </a:t>
            </a:r>
            <a:r>
              <a:rPr lang="ru-RU" dirty="0" err="1" smtClean="0"/>
              <a:t>Державна</a:t>
            </a:r>
            <a:endParaRPr lang="ru-RU" dirty="0" smtClean="0"/>
          </a:p>
          <a:p>
            <a:pPr marL="0" indent="0" algn="just">
              <a:buNone/>
            </a:pPr>
            <a:r>
              <a:rPr lang="ru-RU" dirty="0" smtClean="0"/>
              <a:t> </a:t>
            </a:r>
            <a:r>
              <a:rPr lang="ru-RU" dirty="0" err="1" smtClean="0"/>
              <a:t>прикордонна</a:t>
            </a:r>
            <a:r>
              <a:rPr lang="ru-RU" dirty="0" smtClean="0"/>
              <a:t> служба, </a:t>
            </a:r>
            <a:r>
              <a:rPr lang="ru-RU" dirty="0" err="1"/>
              <a:t>Управління</a:t>
            </a:r>
            <a:r>
              <a:rPr lang="ru-RU" dirty="0"/>
              <a:t> </a:t>
            </a:r>
            <a:r>
              <a:rPr lang="ru-RU" dirty="0" err="1"/>
              <a:t>державної</a:t>
            </a:r>
            <a:r>
              <a:rPr lang="ru-RU" dirty="0"/>
              <a:t> </a:t>
            </a:r>
            <a:r>
              <a:rPr lang="ru-RU" dirty="0" err="1" smtClean="0"/>
              <a:t>охорони</a:t>
            </a:r>
            <a:endParaRPr lang="ru-RU" dirty="0" smtClean="0"/>
          </a:p>
          <a:p>
            <a:pPr marL="0" indent="0" algn="just">
              <a:buNone/>
            </a:pPr>
            <a:r>
              <a:rPr lang="ru-RU" dirty="0" smtClean="0"/>
              <a:t> </a:t>
            </a:r>
            <a:r>
              <a:rPr lang="ru-RU" dirty="0"/>
              <a:t>та </a:t>
            </a:r>
            <a:r>
              <a:rPr lang="ru-RU" dirty="0" err="1"/>
              <a:t>Національної</a:t>
            </a:r>
            <a:r>
              <a:rPr lang="ru-RU" dirty="0"/>
              <a:t> </a:t>
            </a:r>
            <a:r>
              <a:rPr lang="ru-RU" dirty="0" err="1" smtClean="0"/>
              <a:t>гвардії</a:t>
            </a:r>
            <a:r>
              <a:rPr lang="ru-RU" dirty="0" smtClean="0"/>
              <a:t>, </a:t>
            </a:r>
            <a:r>
              <a:rPr lang="ru-RU" dirty="0" err="1" smtClean="0"/>
              <a:t>поліцейські</a:t>
            </a:r>
            <a:r>
              <a:rPr lang="ru-RU" dirty="0"/>
              <a:t>, </a:t>
            </a:r>
            <a:r>
              <a:rPr lang="ru-RU" dirty="0" err="1" smtClean="0"/>
              <a:t>працівники</a:t>
            </a:r>
            <a:endParaRPr lang="ru-RU" dirty="0" smtClean="0"/>
          </a:p>
          <a:p>
            <a:pPr marL="0" indent="0" algn="just">
              <a:buNone/>
            </a:pPr>
            <a:r>
              <a:rPr lang="ru-RU" dirty="0" smtClean="0"/>
              <a:t> </a:t>
            </a:r>
            <a:r>
              <a:rPr lang="ru-RU" dirty="0"/>
              <a:t>ДБР, </a:t>
            </a:r>
            <a:r>
              <a:rPr lang="ru-RU" dirty="0" err="1"/>
              <a:t>Державної</a:t>
            </a:r>
            <a:r>
              <a:rPr lang="ru-RU" dirty="0"/>
              <a:t> </a:t>
            </a:r>
            <a:r>
              <a:rPr lang="ru-RU" dirty="0" err="1"/>
              <a:t>кримінально-виконавчої</a:t>
            </a:r>
            <a:r>
              <a:rPr lang="ru-RU" dirty="0"/>
              <a:t> </a:t>
            </a:r>
            <a:r>
              <a:rPr lang="ru-RU" dirty="0" err="1"/>
              <a:t>служби</a:t>
            </a:r>
            <a:r>
              <a:rPr lang="ru-RU" dirty="0"/>
              <a:t>, НАБУ, </a:t>
            </a:r>
            <a:endParaRPr lang="ru-RU" dirty="0" smtClean="0"/>
          </a:p>
          <a:p>
            <a:pPr marL="0" indent="0" algn="just">
              <a:buNone/>
            </a:pPr>
            <a:r>
              <a:rPr lang="ru-RU" dirty="0" smtClean="0"/>
              <a:t>Бюро </a:t>
            </a:r>
            <a:r>
              <a:rPr lang="ru-RU" dirty="0" err="1"/>
              <a:t>економічної</a:t>
            </a:r>
            <a:r>
              <a:rPr lang="ru-RU" dirty="0"/>
              <a:t> </a:t>
            </a:r>
            <a:r>
              <a:rPr lang="ru-RU" dirty="0" err="1"/>
              <a:t>безпеки</a:t>
            </a:r>
            <a:r>
              <a:rPr lang="ru-RU" dirty="0"/>
              <a:t> та </a:t>
            </a:r>
            <a:r>
              <a:rPr lang="ru-RU" dirty="0" err="1"/>
              <a:t>працівники</a:t>
            </a:r>
            <a:r>
              <a:rPr lang="ru-RU" dirty="0"/>
              <a:t> закладу </a:t>
            </a:r>
            <a:r>
              <a:rPr lang="ru-RU" dirty="0" err="1" smtClean="0"/>
              <a:t>охорони</a:t>
            </a:r>
            <a:endParaRPr lang="ru-RU" dirty="0" smtClean="0"/>
          </a:p>
          <a:p>
            <a:pPr marL="0" indent="0" algn="just">
              <a:buNone/>
            </a:pPr>
            <a:r>
              <a:rPr lang="ru-RU" dirty="0" smtClean="0"/>
              <a:t> </a:t>
            </a:r>
            <a:r>
              <a:rPr lang="ru-RU" dirty="0" err="1"/>
              <a:t>здоров’я</a:t>
            </a:r>
            <a:r>
              <a:rPr lang="ru-RU" dirty="0"/>
              <a:t>.</a:t>
            </a:r>
            <a:endParaRPr lang="ru-RU" dirty="0" smtClean="0"/>
          </a:p>
          <a:p>
            <a:pPr marL="0" indent="0" algn="just">
              <a:buNone/>
            </a:pPr>
            <a:endParaRPr lang="uk-UA" dirty="0"/>
          </a:p>
          <a:p>
            <a:pPr marL="0" indent="0" algn="just">
              <a:buNone/>
            </a:pPr>
            <a:endParaRPr lang="uk-UA" dirty="0" smtClean="0"/>
          </a:p>
          <a:p>
            <a:pPr marL="0" indent="0" algn="just">
              <a:buNone/>
            </a:pPr>
            <a:endParaRPr lang="uk-UA" dirty="0"/>
          </a:p>
          <a:p>
            <a:pPr marL="0" indent="0" algn="just">
              <a:buNone/>
            </a:pPr>
            <a:endParaRPr lang="ru-RU" dirty="0" smtClean="0"/>
          </a:p>
          <a:p>
            <a:pPr marL="0" indent="0" algn="just">
              <a:buNone/>
            </a:pPr>
            <a:endParaRPr lang="ru-RU" dirty="0" smtClean="0"/>
          </a:p>
          <a:p>
            <a:pPr algn="just"/>
            <a:endParaRPr lang="ru-RU" dirty="0" smtClean="0"/>
          </a:p>
          <a:p>
            <a:pPr algn="just"/>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417" y="1558344"/>
            <a:ext cx="3670479" cy="4314423"/>
          </a:xfrm>
          <a:prstGeom prst="rect">
            <a:avLst/>
          </a:prstGeom>
        </p:spPr>
      </p:pic>
    </p:spTree>
    <p:extLst>
      <p:ext uri="{BB962C8B-B14F-4D97-AF65-F5344CB8AC3E}">
        <p14:creationId xmlns:p14="http://schemas.microsoft.com/office/powerpoint/2010/main" val="344962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461682"/>
          </a:xfrm>
        </p:spPr>
        <p:txBody>
          <a:bodyPr/>
          <a:lstStyle/>
          <a:p>
            <a:pPr algn="just"/>
            <a:r>
              <a:rPr lang="uk-UA" sz="2400" dirty="0" smtClean="0"/>
              <a:t>Укладення шлюбу під час воєнного стану</a:t>
            </a:r>
            <a:endParaRPr lang="ru-RU" sz="2400" dirty="0"/>
          </a:p>
        </p:txBody>
      </p:sp>
      <p:sp>
        <p:nvSpPr>
          <p:cNvPr id="3" name="Объект 2"/>
          <p:cNvSpPr>
            <a:spLocks noGrp="1"/>
          </p:cNvSpPr>
          <p:nvPr>
            <p:ph idx="1"/>
          </p:nvPr>
        </p:nvSpPr>
        <p:spPr>
          <a:xfrm>
            <a:off x="270456" y="914400"/>
            <a:ext cx="7534141" cy="5333999"/>
          </a:xfrm>
        </p:spPr>
        <p:txBody>
          <a:bodyPr>
            <a:normAutofit lnSpcReduction="10000"/>
          </a:bodyPr>
          <a:lstStyle/>
          <a:p>
            <a:r>
              <a:rPr lang="ru-RU" dirty="0" err="1"/>
              <a:t>шлюб</a:t>
            </a:r>
            <a:r>
              <a:rPr lang="ru-RU" dirty="0"/>
              <a:t> </a:t>
            </a:r>
            <a:r>
              <a:rPr lang="ru-RU" dirty="0" err="1"/>
              <a:t>військовослужбовець</a:t>
            </a:r>
            <a:r>
              <a:rPr lang="ru-RU" dirty="0"/>
              <a:t> </a:t>
            </a:r>
            <a:r>
              <a:rPr lang="ru-RU" dirty="0" err="1"/>
              <a:t>чи</a:t>
            </a:r>
            <a:r>
              <a:rPr lang="ru-RU" dirty="0"/>
              <a:t> </a:t>
            </a:r>
            <a:r>
              <a:rPr lang="ru-RU" dirty="0" err="1"/>
              <a:t>військовослужбовці</a:t>
            </a:r>
            <a:r>
              <a:rPr lang="ru-RU" dirty="0"/>
              <a:t> </a:t>
            </a:r>
            <a:r>
              <a:rPr lang="ru-RU" dirty="0" err="1"/>
              <a:t>мають</a:t>
            </a:r>
            <a:r>
              <a:rPr lang="ru-RU" dirty="0"/>
              <a:t> </a:t>
            </a:r>
            <a:r>
              <a:rPr lang="ru-RU" dirty="0" err="1"/>
              <a:t>лише</a:t>
            </a:r>
            <a:r>
              <a:rPr lang="ru-RU" dirty="0"/>
              <a:t> подати </a:t>
            </a:r>
            <a:r>
              <a:rPr lang="ru-RU" dirty="0" err="1"/>
              <a:t>заяву</a:t>
            </a:r>
            <a:r>
              <a:rPr lang="ru-RU" dirty="0"/>
              <a:t> про </a:t>
            </a:r>
            <a:r>
              <a:rPr lang="ru-RU" dirty="0" err="1"/>
              <a:t>державну</a:t>
            </a:r>
            <a:r>
              <a:rPr lang="ru-RU" dirty="0"/>
              <a:t> </a:t>
            </a:r>
            <a:r>
              <a:rPr lang="ru-RU" dirty="0" err="1"/>
              <a:t>реєстрацію</a:t>
            </a:r>
            <a:r>
              <a:rPr lang="ru-RU" dirty="0"/>
              <a:t> </a:t>
            </a:r>
            <a:r>
              <a:rPr lang="ru-RU" dirty="0" err="1"/>
              <a:t>шлюбу</a:t>
            </a:r>
            <a:r>
              <a:rPr lang="ru-RU" dirty="0"/>
              <a:t> </a:t>
            </a:r>
            <a:r>
              <a:rPr lang="ru-RU" dirty="0" err="1"/>
              <a:t>своєму</a:t>
            </a:r>
            <a:r>
              <a:rPr lang="ru-RU" dirty="0"/>
              <a:t> командиру (</a:t>
            </a:r>
            <a:r>
              <a:rPr lang="ru-RU" dirty="0" err="1"/>
              <a:t>ця</a:t>
            </a:r>
            <a:r>
              <a:rPr lang="ru-RU" dirty="0"/>
              <a:t> </a:t>
            </a:r>
            <a:r>
              <a:rPr lang="ru-RU" dirty="0" err="1"/>
              <a:t>заява</a:t>
            </a:r>
            <a:r>
              <a:rPr lang="ru-RU" dirty="0"/>
              <a:t> автоматично </a:t>
            </a:r>
            <a:r>
              <a:rPr lang="ru-RU" dirty="0" err="1"/>
              <a:t>вважається</a:t>
            </a:r>
            <a:r>
              <a:rPr lang="ru-RU" dirty="0"/>
              <a:t> фактом </a:t>
            </a:r>
            <a:r>
              <a:rPr lang="ru-RU" dirty="0" err="1"/>
              <a:t>надання</a:t>
            </a:r>
            <a:r>
              <a:rPr lang="ru-RU" dirty="0"/>
              <a:t> </a:t>
            </a:r>
            <a:r>
              <a:rPr lang="ru-RU" dirty="0" err="1"/>
              <a:t>згоди</a:t>
            </a:r>
            <a:r>
              <a:rPr lang="ru-RU" dirty="0"/>
              <a:t>), а </a:t>
            </a:r>
            <a:r>
              <a:rPr lang="ru-RU" dirty="0" err="1"/>
              <a:t>далі</a:t>
            </a:r>
            <a:r>
              <a:rPr lang="ru-RU" dirty="0"/>
              <a:t> командир </a:t>
            </a:r>
            <a:r>
              <a:rPr lang="ru-RU" dirty="0" err="1"/>
              <a:t>засвідчує</a:t>
            </a:r>
            <a:r>
              <a:rPr lang="ru-RU" dirty="0"/>
              <a:t> </a:t>
            </a:r>
            <a:r>
              <a:rPr lang="ru-RU" dirty="0" err="1"/>
              <a:t>справжність</a:t>
            </a:r>
            <a:r>
              <a:rPr lang="ru-RU" dirty="0"/>
              <a:t> заяви і </a:t>
            </a:r>
            <a:r>
              <a:rPr lang="ru-RU" dirty="0" err="1"/>
              <a:t>передає</a:t>
            </a:r>
            <a:r>
              <a:rPr lang="ru-RU" dirty="0"/>
              <a:t> </a:t>
            </a:r>
            <a:r>
              <a:rPr lang="ru-RU" dirty="0" err="1"/>
              <a:t>її</a:t>
            </a:r>
            <a:r>
              <a:rPr lang="ru-RU" dirty="0"/>
              <a:t> до </a:t>
            </a:r>
            <a:r>
              <a:rPr lang="ru-RU" dirty="0" err="1"/>
              <a:t>ДРАЦСу</a:t>
            </a:r>
            <a:r>
              <a:rPr lang="ru-RU" dirty="0" smtClean="0"/>
              <a:t>.</a:t>
            </a:r>
          </a:p>
          <a:p>
            <a:r>
              <a:rPr lang="ru-RU" dirty="0"/>
              <a:t>Факт </a:t>
            </a:r>
            <a:r>
              <a:rPr lang="ru-RU" dirty="0" err="1"/>
              <a:t>реєстрації</a:t>
            </a:r>
            <a:r>
              <a:rPr lang="ru-RU" dirty="0"/>
              <a:t> </a:t>
            </a:r>
            <a:r>
              <a:rPr lang="ru-RU" dirty="0" err="1"/>
              <a:t>шлюбу</a:t>
            </a:r>
            <a:r>
              <a:rPr lang="ru-RU" dirty="0"/>
              <a:t>, </a:t>
            </a:r>
            <a:r>
              <a:rPr lang="ru-RU" dirty="0" err="1"/>
              <a:t>якщо</a:t>
            </a:r>
            <a:r>
              <a:rPr lang="ru-RU" dirty="0"/>
              <a:t> один </a:t>
            </a:r>
            <a:r>
              <a:rPr lang="ru-RU" dirty="0" err="1"/>
              <a:t>із</a:t>
            </a:r>
            <a:r>
              <a:rPr lang="ru-RU" dirty="0"/>
              <a:t> </a:t>
            </a:r>
            <a:r>
              <a:rPr lang="ru-RU" dirty="0" err="1"/>
              <a:t>наречених</a:t>
            </a:r>
            <a:r>
              <a:rPr lang="ru-RU" dirty="0"/>
              <a:t> є </a:t>
            </a:r>
            <a:r>
              <a:rPr lang="ru-RU" dirty="0" err="1"/>
              <a:t>військовослужбовцем</a:t>
            </a:r>
            <a:r>
              <a:rPr lang="ru-RU" dirty="0"/>
              <a:t>, </a:t>
            </a:r>
            <a:r>
              <a:rPr lang="ru-RU" dirty="0" err="1"/>
              <a:t>також</a:t>
            </a:r>
            <a:r>
              <a:rPr lang="ru-RU" dirty="0"/>
              <a:t> </a:t>
            </a:r>
            <a:r>
              <a:rPr lang="ru-RU" dirty="0" err="1"/>
              <a:t>може</a:t>
            </a:r>
            <a:r>
              <a:rPr lang="ru-RU" dirty="0"/>
              <a:t> </a:t>
            </a:r>
            <a:r>
              <a:rPr lang="ru-RU" dirty="0" err="1"/>
              <a:t>засвідчуватися</a:t>
            </a:r>
            <a:r>
              <a:rPr lang="ru-RU" dirty="0"/>
              <a:t> актом про </a:t>
            </a:r>
            <a:r>
              <a:rPr lang="ru-RU" dirty="0" err="1"/>
              <a:t>укладення</a:t>
            </a:r>
            <a:r>
              <a:rPr lang="ru-RU" dirty="0"/>
              <a:t> </a:t>
            </a:r>
            <a:r>
              <a:rPr lang="ru-RU" dirty="0" err="1"/>
              <a:t>шлюбу</a:t>
            </a:r>
            <a:r>
              <a:rPr lang="ru-RU" dirty="0"/>
              <a:t>, </a:t>
            </a:r>
            <a:r>
              <a:rPr lang="ru-RU" dirty="0" err="1"/>
              <a:t>який</a:t>
            </a:r>
            <a:r>
              <a:rPr lang="ru-RU" dirty="0"/>
              <a:t> </a:t>
            </a:r>
            <a:r>
              <a:rPr lang="ru-RU" dirty="0" err="1"/>
              <a:t>складається</a:t>
            </a:r>
            <a:r>
              <a:rPr lang="ru-RU" dirty="0"/>
              <a:t> </a:t>
            </a:r>
            <a:r>
              <a:rPr lang="ru-RU" dirty="0" err="1"/>
              <a:t>безпосередньо</a:t>
            </a:r>
            <a:r>
              <a:rPr lang="ru-RU" dirty="0"/>
              <a:t> командиром (</a:t>
            </a:r>
            <a:r>
              <a:rPr lang="ru-RU" dirty="0" err="1"/>
              <a:t>керівником</a:t>
            </a:r>
            <a:r>
              <a:rPr lang="ru-RU" dirty="0"/>
              <a:t>) </a:t>
            </a:r>
            <a:r>
              <a:rPr lang="ru-RU" dirty="0" err="1"/>
              <a:t>військовослужбовця</a:t>
            </a:r>
            <a:r>
              <a:rPr lang="ru-RU" dirty="0"/>
              <a:t> та </a:t>
            </a:r>
            <a:r>
              <a:rPr lang="ru-RU" dirty="0" err="1"/>
              <a:t>скріплюється</a:t>
            </a:r>
            <a:r>
              <a:rPr lang="ru-RU" dirty="0"/>
              <a:t> гербовою </a:t>
            </a:r>
            <a:r>
              <a:rPr lang="ru-RU" dirty="0" err="1"/>
              <a:t>печаткою</a:t>
            </a:r>
            <a:r>
              <a:rPr lang="ru-RU" dirty="0"/>
              <a:t> </a:t>
            </a:r>
            <a:r>
              <a:rPr lang="ru-RU" dirty="0" err="1"/>
              <a:t>відповідного</a:t>
            </a:r>
            <a:r>
              <a:rPr lang="ru-RU" dirty="0"/>
              <a:t> органу. Акт </a:t>
            </a:r>
            <a:r>
              <a:rPr lang="ru-RU" dirty="0" err="1"/>
              <a:t>може</a:t>
            </a:r>
            <a:r>
              <a:rPr lang="ru-RU" dirty="0"/>
              <a:t> </a:t>
            </a:r>
            <a:r>
              <a:rPr lang="ru-RU" dirty="0" err="1"/>
              <a:t>складатися</a:t>
            </a:r>
            <a:r>
              <a:rPr lang="ru-RU" dirty="0"/>
              <a:t> без </a:t>
            </a:r>
            <a:r>
              <a:rPr lang="ru-RU" dirty="0" err="1"/>
              <a:t>особистої</a:t>
            </a:r>
            <a:r>
              <a:rPr lang="ru-RU" dirty="0"/>
              <a:t> </a:t>
            </a:r>
            <a:r>
              <a:rPr lang="ru-RU" dirty="0" err="1"/>
              <a:t>присутності</a:t>
            </a:r>
            <a:r>
              <a:rPr lang="ru-RU" dirty="0"/>
              <a:t> одного </a:t>
            </a:r>
            <a:r>
              <a:rPr lang="ru-RU" dirty="0" err="1"/>
              <a:t>чи</a:t>
            </a:r>
            <a:r>
              <a:rPr lang="ru-RU" dirty="0"/>
              <a:t> </a:t>
            </a:r>
            <a:r>
              <a:rPr lang="ru-RU" dirty="0" err="1"/>
              <a:t>обох</a:t>
            </a:r>
            <a:r>
              <a:rPr lang="ru-RU" dirty="0"/>
              <a:t> </a:t>
            </a:r>
            <a:r>
              <a:rPr lang="ru-RU" dirty="0" err="1"/>
              <a:t>наречених</a:t>
            </a:r>
            <a:r>
              <a:rPr lang="ru-RU" dirty="0"/>
              <a:t> з </a:t>
            </a:r>
            <a:r>
              <a:rPr lang="ru-RU" dirty="0" err="1"/>
              <a:t>використанням</a:t>
            </a:r>
            <a:r>
              <a:rPr lang="ru-RU" dirty="0"/>
              <a:t> </a:t>
            </a:r>
            <a:r>
              <a:rPr lang="ru-RU" dirty="0" err="1"/>
              <a:t>доступних</a:t>
            </a:r>
            <a:r>
              <a:rPr lang="ru-RU" dirty="0"/>
              <a:t> </a:t>
            </a:r>
            <a:r>
              <a:rPr lang="ru-RU" dirty="0" err="1"/>
              <a:t>засобів</a:t>
            </a:r>
            <a:r>
              <a:rPr lang="ru-RU" dirty="0"/>
              <a:t> </a:t>
            </a:r>
            <a:r>
              <a:rPr lang="ru-RU" dirty="0" err="1" smtClean="0"/>
              <a:t>відеозв’язку</a:t>
            </a:r>
            <a:r>
              <a:rPr lang="ru-RU" dirty="0" smtClean="0"/>
              <a:t>.</a:t>
            </a:r>
          </a:p>
          <a:p>
            <a:r>
              <a:rPr lang="ru-RU" dirty="0"/>
              <a:t>акт </a:t>
            </a:r>
            <a:r>
              <a:rPr lang="ru-RU" dirty="0" err="1"/>
              <a:t>реєстрації</a:t>
            </a:r>
            <a:r>
              <a:rPr lang="ru-RU" dirty="0"/>
              <a:t> </a:t>
            </a:r>
            <a:r>
              <a:rPr lang="ru-RU" dirty="0" err="1"/>
              <a:t>шлюбу</a:t>
            </a:r>
            <a:r>
              <a:rPr lang="ru-RU" dirty="0"/>
              <a:t> </a:t>
            </a:r>
            <a:r>
              <a:rPr lang="ru-RU" dirty="0" err="1"/>
              <a:t>може</a:t>
            </a:r>
            <a:r>
              <a:rPr lang="ru-RU" dirty="0"/>
              <a:t> </a:t>
            </a:r>
            <a:r>
              <a:rPr lang="ru-RU" dirty="0" err="1"/>
              <a:t>засвідчуватися</a:t>
            </a:r>
            <a:r>
              <a:rPr lang="ru-RU" dirty="0"/>
              <a:t> актом, </a:t>
            </a:r>
            <a:r>
              <a:rPr lang="ru-RU" dirty="0" err="1"/>
              <a:t>який</a:t>
            </a:r>
            <a:r>
              <a:rPr lang="ru-RU" dirty="0"/>
              <a:t> </a:t>
            </a:r>
            <a:r>
              <a:rPr lang="ru-RU" dirty="0" err="1"/>
              <a:t>складається</a:t>
            </a:r>
            <a:r>
              <a:rPr lang="ru-RU" dirty="0"/>
              <a:t> </a:t>
            </a:r>
            <a:r>
              <a:rPr lang="ru-RU" dirty="0" err="1"/>
              <a:t>керівником</a:t>
            </a:r>
            <a:r>
              <a:rPr lang="ru-RU" dirty="0"/>
              <a:t> закладу </a:t>
            </a:r>
            <a:r>
              <a:rPr lang="ru-RU" dirty="0" err="1"/>
              <a:t>охорони</a:t>
            </a:r>
            <a:r>
              <a:rPr lang="ru-RU" dirty="0"/>
              <a:t> </a:t>
            </a:r>
            <a:r>
              <a:rPr lang="ru-RU" dirty="0" err="1"/>
              <a:t>здоров’я</a:t>
            </a:r>
            <a:r>
              <a:rPr lang="ru-RU" dirty="0"/>
              <a:t>, в </a:t>
            </a:r>
            <a:r>
              <a:rPr lang="ru-RU" dirty="0" err="1"/>
              <a:t>якому</a:t>
            </a:r>
            <a:r>
              <a:rPr lang="ru-RU" dirty="0"/>
              <a:t> </a:t>
            </a:r>
            <a:r>
              <a:rPr lang="ru-RU" dirty="0" err="1"/>
              <a:t>перебувають</a:t>
            </a:r>
            <a:r>
              <a:rPr lang="ru-RU" dirty="0"/>
              <a:t> </a:t>
            </a:r>
            <a:r>
              <a:rPr lang="ru-RU" dirty="0" err="1"/>
              <a:t>або</a:t>
            </a:r>
            <a:r>
              <a:rPr lang="ru-RU" dirty="0"/>
              <a:t> </a:t>
            </a:r>
            <a:r>
              <a:rPr lang="ru-RU" dirty="0" err="1"/>
              <a:t>працюють</a:t>
            </a:r>
            <a:r>
              <a:rPr lang="ru-RU" dirty="0"/>
              <a:t> один </a:t>
            </a:r>
            <a:r>
              <a:rPr lang="ru-RU" dirty="0" err="1"/>
              <a:t>чи</a:t>
            </a:r>
            <a:r>
              <a:rPr lang="ru-RU" dirty="0"/>
              <a:t> </a:t>
            </a:r>
            <a:r>
              <a:rPr lang="ru-RU" dirty="0" err="1"/>
              <a:t>обоє</a:t>
            </a:r>
            <a:r>
              <a:rPr lang="ru-RU" dirty="0"/>
              <a:t> </a:t>
            </a:r>
            <a:r>
              <a:rPr lang="ru-RU" dirty="0" err="1"/>
              <a:t>наречених</a:t>
            </a:r>
            <a:r>
              <a:rPr lang="ru-RU" dirty="0"/>
              <a:t> та </a:t>
            </a:r>
            <a:r>
              <a:rPr lang="ru-RU" dirty="0" err="1"/>
              <a:t>скріплюється</a:t>
            </a:r>
            <a:r>
              <a:rPr lang="ru-RU" dirty="0"/>
              <a:t> </a:t>
            </a:r>
            <a:r>
              <a:rPr lang="ru-RU" dirty="0" err="1"/>
              <a:t>печаткою</a:t>
            </a:r>
            <a:r>
              <a:rPr lang="ru-RU" dirty="0"/>
              <a:t> (за </a:t>
            </a:r>
            <a:r>
              <a:rPr lang="ru-RU" dirty="0" err="1"/>
              <a:t>наявності</a:t>
            </a:r>
            <a:r>
              <a:rPr lang="ru-RU" dirty="0"/>
              <a:t>) </a:t>
            </a:r>
            <a:r>
              <a:rPr lang="ru-RU" dirty="0" err="1"/>
              <a:t>цього</a:t>
            </a:r>
            <a:r>
              <a:rPr lang="ru-RU" dirty="0"/>
              <a:t> закладу.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237" y="1700012"/>
            <a:ext cx="3528811" cy="4224270"/>
          </a:xfrm>
          <a:prstGeom prst="rect">
            <a:avLst/>
          </a:prstGeom>
        </p:spPr>
      </p:pic>
    </p:spTree>
    <p:extLst>
      <p:ext uri="{BB962C8B-B14F-4D97-AF65-F5344CB8AC3E}">
        <p14:creationId xmlns:p14="http://schemas.microsoft.com/office/powerpoint/2010/main" val="10080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03350"/>
          </a:xfrm>
        </p:spPr>
        <p:txBody>
          <a:bodyPr/>
          <a:lstStyle/>
          <a:p>
            <a:pPr algn="just"/>
            <a:r>
              <a:rPr lang="uk-UA" sz="3200" dirty="0" smtClean="0"/>
              <a:t>Державна реєстрація народження дитини</a:t>
            </a:r>
            <a:endParaRPr lang="ru-RU" sz="3200" dirty="0"/>
          </a:p>
        </p:txBody>
      </p:sp>
      <p:sp>
        <p:nvSpPr>
          <p:cNvPr id="3" name="Объект 2"/>
          <p:cNvSpPr>
            <a:spLocks noGrp="1"/>
          </p:cNvSpPr>
          <p:nvPr>
            <p:ph idx="1"/>
          </p:nvPr>
        </p:nvSpPr>
        <p:spPr>
          <a:xfrm>
            <a:off x="283336" y="1275008"/>
            <a:ext cx="7495503" cy="4973391"/>
          </a:xfrm>
        </p:spPr>
        <p:txBody>
          <a:bodyPr>
            <a:normAutofit lnSpcReduction="10000"/>
          </a:bodyPr>
          <a:lstStyle/>
          <a:p>
            <a:r>
              <a:rPr lang="ru-RU" dirty="0" err="1"/>
              <a:t>Державна</a:t>
            </a:r>
            <a:r>
              <a:rPr lang="ru-RU" dirty="0"/>
              <a:t> </a:t>
            </a:r>
            <a:r>
              <a:rPr lang="ru-RU" dirty="0" err="1"/>
              <a:t>реєстрація</a:t>
            </a:r>
            <a:r>
              <a:rPr lang="ru-RU" dirty="0"/>
              <a:t> </a:t>
            </a:r>
            <a:r>
              <a:rPr lang="ru-RU" dirty="0" err="1"/>
              <a:t>дитини</a:t>
            </a:r>
            <a:r>
              <a:rPr lang="ru-RU" dirty="0"/>
              <a:t> </a:t>
            </a:r>
            <a:r>
              <a:rPr lang="ru-RU" dirty="0" err="1"/>
              <a:t>проводиться:за</a:t>
            </a:r>
            <a:r>
              <a:rPr lang="ru-RU" dirty="0"/>
              <a:t> </a:t>
            </a:r>
            <a:r>
              <a:rPr lang="ru-RU" dirty="0" err="1"/>
              <a:t>письмовою</a:t>
            </a:r>
            <a:r>
              <a:rPr lang="ru-RU" dirty="0"/>
              <a:t> </a:t>
            </a:r>
            <a:r>
              <a:rPr lang="ru-RU" dirty="0" err="1"/>
              <a:t>чи</a:t>
            </a:r>
            <a:r>
              <a:rPr lang="ru-RU" dirty="0"/>
              <a:t> </a:t>
            </a:r>
            <a:r>
              <a:rPr lang="ru-RU" dirty="0" err="1"/>
              <a:t>усною</a:t>
            </a:r>
            <a:r>
              <a:rPr lang="ru-RU" dirty="0"/>
              <a:t> </a:t>
            </a:r>
            <a:r>
              <a:rPr lang="ru-RU" dirty="0" err="1"/>
              <a:t>заявою</a:t>
            </a:r>
            <a:r>
              <a:rPr lang="ru-RU" dirty="0"/>
              <a:t> </a:t>
            </a:r>
            <a:r>
              <a:rPr lang="ru-RU" dirty="0" err="1"/>
              <a:t>батьків</a:t>
            </a:r>
            <a:r>
              <a:rPr lang="ru-RU" dirty="0"/>
              <a:t> </a:t>
            </a:r>
            <a:r>
              <a:rPr lang="ru-RU" dirty="0" err="1"/>
              <a:t>чи</a:t>
            </a:r>
            <a:r>
              <a:rPr lang="ru-RU" dirty="0"/>
              <a:t> одного з них; за </a:t>
            </a:r>
            <a:r>
              <a:rPr lang="ru-RU" dirty="0" err="1"/>
              <a:t>місцем</a:t>
            </a:r>
            <a:r>
              <a:rPr lang="ru-RU" dirty="0"/>
              <a:t> </a:t>
            </a:r>
            <a:r>
              <a:rPr lang="ru-RU" dirty="0" err="1"/>
              <a:t>народження</a:t>
            </a:r>
            <a:r>
              <a:rPr lang="ru-RU" dirty="0"/>
              <a:t> </a:t>
            </a:r>
            <a:r>
              <a:rPr lang="ru-RU" dirty="0" err="1"/>
              <a:t>дитини</a:t>
            </a:r>
            <a:r>
              <a:rPr lang="ru-RU" dirty="0"/>
              <a:t> </a:t>
            </a:r>
            <a:r>
              <a:rPr lang="ru-RU" dirty="0" err="1"/>
              <a:t>чи</a:t>
            </a:r>
            <a:r>
              <a:rPr lang="ru-RU" dirty="0"/>
              <a:t> </a:t>
            </a:r>
            <a:r>
              <a:rPr lang="ru-RU" dirty="0" err="1"/>
              <a:t>проживання</a:t>
            </a:r>
            <a:r>
              <a:rPr lang="ru-RU" dirty="0"/>
              <a:t> </a:t>
            </a:r>
            <a:r>
              <a:rPr lang="ru-RU" dirty="0" err="1" smtClean="0"/>
              <a:t>батьків</a:t>
            </a:r>
            <a:r>
              <a:rPr lang="ru-RU" dirty="0"/>
              <a:t>; не </a:t>
            </a:r>
            <a:r>
              <a:rPr lang="ru-RU" dirty="0" err="1"/>
              <a:t>пізніше</a:t>
            </a:r>
            <a:r>
              <a:rPr lang="ru-RU" dirty="0"/>
              <a:t> одного </a:t>
            </a:r>
            <a:r>
              <a:rPr lang="ru-RU" dirty="0" err="1"/>
              <a:t>місяця</a:t>
            </a:r>
            <a:r>
              <a:rPr lang="ru-RU" dirty="0"/>
              <a:t> з дня </a:t>
            </a:r>
            <a:r>
              <a:rPr lang="ru-RU" dirty="0" err="1"/>
              <a:t>народження</a:t>
            </a:r>
            <a:r>
              <a:rPr lang="ru-RU" dirty="0"/>
              <a:t> </a:t>
            </a:r>
            <a:r>
              <a:rPr lang="ru-RU" dirty="0" err="1" smtClean="0"/>
              <a:t>дитини</a:t>
            </a:r>
            <a:r>
              <a:rPr lang="ru-RU" dirty="0" smtClean="0"/>
              <a:t>.</a:t>
            </a:r>
          </a:p>
          <a:p>
            <a:r>
              <a:rPr lang="ru-RU" dirty="0"/>
              <a:t>Особи, </a:t>
            </a:r>
            <a:r>
              <a:rPr lang="ru-RU" dirty="0" err="1"/>
              <a:t>які</a:t>
            </a:r>
            <a:r>
              <a:rPr lang="ru-RU" dirty="0"/>
              <a:t> </a:t>
            </a:r>
            <a:r>
              <a:rPr lang="ru-RU" dirty="0" err="1"/>
              <a:t>можуть</a:t>
            </a:r>
            <a:r>
              <a:rPr lang="ru-RU" dirty="0"/>
              <a:t> подати </a:t>
            </a:r>
            <a:r>
              <a:rPr lang="ru-RU" dirty="0" err="1"/>
              <a:t>заяву</a:t>
            </a:r>
            <a:r>
              <a:rPr lang="ru-RU" dirty="0"/>
              <a:t> про </a:t>
            </a:r>
            <a:r>
              <a:rPr lang="ru-RU" dirty="0" err="1"/>
              <a:t>державну</a:t>
            </a:r>
            <a:r>
              <a:rPr lang="ru-RU" dirty="0"/>
              <a:t> </a:t>
            </a:r>
            <a:r>
              <a:rPr lang="ru-RU" dirty="0" err="1"/>
              <a:t>реєстрацію</a:t>
            </a:r>
            <a:r>
              <a:rPr lang="ru-RU" dirty="0"/>
              <a:t> </a:t>
            </a:r>
            <a:r>
              <a:rPr lang="ru-RU" dirty="0" err="1"/>
              <a:t>дитини</a:t>
            </a:r>
            <a:r>
              <a:rPr lang="ru-RU" dirty="0" smtClean="0"/>
              <a:t>: батьки </a:t>
            </a:r>
            <a:r>
              <a:rPr lang="ru-RU" dirty="0" err="1"/>
              <a:t>чи</a:t>
            </a:r>
            <a:r>
              <a:rPr lang="ru-RU" dirty="0"/>
              <a:t> один </a:t>
            </a:r>
            <a:r>
              <a:rPr lang="ru-RU" dirty="0" err="1"/>
              <a:t>із</a:t>
            </a:r>
            <a:r>
              <a:rPr lang="ru-RU" dirty="0"/>
              <a:t> </a:t>
            </a:r>
            <a:r>
              <a:rPr lang="ru-RU" dirty="0" smtClean="0"/>
              <a:t>них</a:t>
            </a:r>
            <a:r>
              <a:rPr lang="ru-RU" dirty="0"/>
              <a:t>; </a:t>
            </a:r>
            <a:r>
              <a:rPr lang="ru-RU" dirty="0" err="1" smtClean="0"/>
              <a:t>родичі</a:t>
            </a:r>
            <a:r>
              <a:rPr lang="ru-RU" dirty="0"/>
              <a:t>, </a:t>
            </a:r>
            <a:r>
              <a:rPr lang="ru-RU" dirty="0" err="1"/>
              <a:t>інші</a:t>
            </a:r>
            <a:r>
              <a:rPr lang="ru-RU" dirty="0"/>
              <a:t> особи, </a:t>
            </a:r>
            <a:r>
              <a:rPr lang="ru-RU" dirty="0" err="1"/>
              <a:t>уповноважений</a:t>
            </a:r>
            <a:r>
              <a:rPr lang="ru-RU" dirty="0"/>
              <a:t> </a:t>
            </a:r>
            <a:r>
              <a:rPr lang="ru-RU" dirty="0" err="1"/>
              <a:t>представник</a:t>
            </a:r>
            <a:r>
              <a:rPr lang="ru-RU" dirty="0"/>
              <a:t> закладу </a:t>
            </a:r>
            <a:r>
              <a:rPr lang="ru-RU" dirty="0" err="1"/>
              <a:t>охорони</a:t>
            </a:r>
            <a:r>
              <a:rPr lang="ru-RU" dirty="0"/>
              <a:t> </a:t>
            </a:r>
            <a:r>
              <a:rPr lang="ru-RU" dirty="0" err="1"/>
              <a:t>здоров’я</a:t>
            </a:r>
            <a:r>
              <a:rPr lang="ru-RU" dirty="0"/>
              <a:t>, в </a:t>
            </a:r>
            <a:r>
              <a:rPr lang="ru-RU" dirty="0" err="1"/>
              <a:t>якому</a:t>
            </a:r>
            <a:r>
              <a:rPr lang="ru-RU" dirty="0"/>
              <a:t> </a:t>
            </a:r>
            <a:r>
              <a:rPr lang="ru-RU" dirty="0" err="1"/>
              <a:t>народилася</a:t>
            </a:r>
            <a:r>
              <a:rPr lang="ru-RU" dirty="0"/>
              <a:t> </a:t>
            </a:r>
            <a:r>
              <a:rPr lang="ru-RU" dirty="0" err="1"/>
              <a:t>дитина</a:t>
            </a:r>
            <a:r>
              <a:rPr lang="ru-RU" dirty="0"/>
              <a:t>  </a:t>
            </a:r>
            <a:r>
              <a:rPr lang="ru-RU" dirty="0" err="1"/>
              <a:t>чи</a:t>
            </a:r>
            <a:r>
              <a:rPr lang="ru-RU" dirty="0"/>
              <a:t> в </a:t>
            </a:r>
            <a:r>
              <a:rPr lang="ru-RU" dirty="0" err="1"/>
              <a:t>якому</a:t>
            </a:r>
            <a:r>
              <a:rPr lang="ru-RU" dirty="0"/>
              <a:t> вона </a:t>
            </a:r>
            <a:r>
              <a:rPr lang="ru-RU" dirty="0" err="1" smtClean="0"/>
              <a:t>перебуває</a:t>
            </a:r>
            <a:r>
              <a:rPr lang="ru-RU" dirty="0" smtClean="0"/>
              <a:t>.</a:t>
            </a:r>
          </a:p>
          <a:p>
            <a:r>
              <a:rPr lang="ru-RU" dirty="0" err="1"/>
              <a:t>Документи</a:t>
            </a:r>
            <a:r>
              <a:rPr lang="ru-RU" dirty="0"/>
              <a:t>, </a:t>
            </a:r>
            <a:r>
              <a:rPr lang="ru-RU" dirty="0" err="1"/>
              <a:t>які</a:t>
            </a:r>
            <a:r>
              <a:rPr lang="ru-RU" dirty="0"/>
              <a:t> </a:t>
            </a:r>
            <a:r>
              <a:rPr lang="ru-RU" dirty="0" err="1"/>
              <a:t>пред’являються</a:t>
            </a:r>
            <a:r>
              <a:rPr lang="ru-RU" dirty="0"/>
              <a:t> для </a:t>
            </a:r>
            <a:r>
              <a:rPr lang="ru-RU" dirty="0" err="1"/>
              <a:t>реєстрації</a:t>
            </a:r>
            <a:r>
              <a:rPr lang="ru-RU" dirty="0"/>
              <a:t> </a:t>
            </a:r>
            <a:r>
              <a:rPr lang="ru-RU" dirty="0" err="1"/>
              <a:t>народження</a:t>
            </a:r>
            <a:r>
              <a:rPr lang="ru-RU" dirty="0"/>
              <a:t> </a:t>
            </a:r>
            <a:r>
              <a:rPr lang="ru-RU" dirty="0" err="1" smtClean="0"/>
              <a:t>дитини</a:t>
            </a:r>
            <a:r>
              <a:rPr lang="ru-RU" dirty="0"/>
              <a:t>: </a:t>
            </a:r>
            <a:r>
              <a:rPr lang="ru-RU" dirty="0" err="1" smtClean="0"/>
              <a:t>медичне</a:t>
            </a:r>
            <a:r>
              <a:rPr lang="ru-RU" dirty="0" smtClean="0"/>
              <a:t> </a:t>
            </a:r>
            <a:r>
              <a:rPr lang="ru-RU" dirty="0" err="1"/>
              <a:t>свідоцтво</a:t>
            </a:r>
            <a:r>
              <a:rPr lang="ru-RU" dirty="0"/>
              <a:t> про </a:t>
            </a:r>
            <a:r>
              <a:rPr lang="ru-RU" dirty="0" err="1"/>
              <a:t>народження</a:t>
            </a:r>
            <a:r>
              <a:rPr lang="ru-RU" dirty="0"/>
              <a:t> </a:t>
            </a:r>
            <a:r>
              <a:rPr lang="ru-RU" dirty="0" err="1"/>
              <a:t>чи</a:t>
            </a:r>
            <a:r>
              <a:rPr lang="ru-RU" dirty="0"/>
              <a:t> </a:t>
            </a:r>
            <a:r>
              <a:rPr lang="ru-RU" dirty="0" err="1"/>
              <a:t>довідка</a:t>
            </a:r>
            <a:r>
              <a:rPr lang="ru-RU" dirty="0"/>
              <a:t> про </a:t>
            </a:r>
            <a:r>
              <a:rPr lang="ru-RU" dirty="0" err="1"/>
              <a:t>перебування</a:t>
            </a:r>
            <a:r>
              <a:rPr lang="ru-RU" dirty="0"/>
              <a:t> </a:t>
            </a:r>
            <a:r>
              <a:rPr lang="ru-RU" dirty="0" err="1"/>
              <a:t>дитини</a:t>
            </a:r>
            <a:r>
              <a:rPr lang="ru-RU" dirty="0"/>
              <a:t> </a:t>
            </a:r>
            <a:r>
              <a:rPr lang="ru-RU" dirty="0" err="1"/>
              <a:t>під</a:t>
            </a:r>
            <a:r>
              <a:rPr lang="ru-RU" dirty="0"/>
              <a:t> </a:t>
            </a:r>
            <a:r>
              <a:rPr lang="ru-RU" dirty="0" err="1"/>
              <a:t>наглядом</a:t>
            </a:r>
            <a:r>
              <a:rPr lang="ru-RU" dirty="0"/>
              <a:t> </a:t>
            </a:r>
            <a:r>
              <a:rPr lang="ru-RU" dirty="0" err="1"/>
              <a:t>лікувального</a:t>
            </a:r>
            <a:r>
              <a:rPr lang="ru-RU" dirty="0"/>
              <a:t> </a:t>
            </a:r>
            <a:r>
              <a:rPr lang="ru-RU" dirty="0" smtClean="0"/>
              <a:t>закладу</a:t>
            </a:r>
            <a:r>
              <a:rPr lang="ru-RU" dirty="0"/>
              <a:t>; </a:t>
            </a:r>
            <a:r>
              <a:rPr lang="ru-RU" dirty="0" err="1" smtClean="0"/>
              <a:t>документи</a:t>
            </a:r>
            <a:r>
              <a:rPr lang="ru-RU" dirty="0"/>
              <a:t>, </a:t>
            </a:r>
            <a:r>
              <a:rPr lang="ru-RU" dirty="0" err="1"/>
              <a:t>які</a:t>
            </a:r>
            <a:r>
              <a:rPr lang="ru-RU" dirty="0"/>
              <a:t> </a:t>
            </a:r>
            <a:r>
              <a:rPr lang="ru-RU" dirty="0" err="1"/>
              <a:t>посвідчують</a:t>
            </a:r>
            <a:r>
              <a:rPr lang="ru-RU" dirty="0"/>
              <a:t> особу </a:t>
            </a:r>
            <a:r>
              <a:rPr lang="ru-RU" dirty="0" err="1"/>
              <a:t>батьків</a:t>
            </a:r>
            <a:r>
              <a:rPr lang="ru-RU" dirty="0"/>
              <a:t> </a:t>
            </a:r>
            <a:r>
              <a:rPr lang="ru-RU" dirty="0" err="1"/>
              <a:t>або</a:t>
            </a:r>
            <a:r>
              <a:rPr lang="ru-RU" dirty="0"/>
              <a:t> одного з них; </a:t>
            </a:r>
            <a:r>
              <a:rPr lang="ru-RU" dirty="0" err="1" smtClean="0"/>
              <a:t>свідоцтво</a:t>
            </a:r>
            <a:r>
              <a:rPr lang="ru-RU" dirty="0" smtClean="0"/>
              <a:t> </a:t>
            </a:r>
            <a:r>
              <a:rPr lang="ru-RU" dirty="0"/>
              <a:t>про </a:t>
            </a:r>
            <a:r>
              <a:rPr lang="ru-RU" dirty="0" err="1"/>
              <a:t>шлюб</a:t>
            </a:r>
            <a:r>
              <a:rPr lang="ru-RU" dirty="0"/>
              <a:t>, </a:t>
            </a:r>
            <a:r>
              <a:rPr lang="ru-RU" dirty="0" err="1"/>
              <a:t>або</a:t>
            </a:r>
            <a:r>
              <a:rPr lang="ru-RU" dirty="0"/>
              <a:t> </a:t>
            </a:r>
            <a:r>
              <a:rPr lang="ru-RU" dirty="0" err="1"/>
              <a:t>заява</a:t>
            </a:r>
            <a:r>
              <a:rPr lang="ru-RU" dirty="0"/>
              <a:t> </a:t>
            </a:r>
            <a:r>
              <a:rPr lang="ru-RU" dirty="0" err="1"/>
              <a:t>батьків</a:t>
            </a:r>
            <a:r>
              <a:rPr lang="ru-RU" dirty="0"/>
              <a:t> про </a:t>
            </a:r>
            <a:r>
              <a:rPr lang="ru-RU" dirty="0" err="1"/>
              <a:t>визнання</a:t>
            </a:r>
            <a:r>
              <a:rPr lang="ru-RU" dirty="0"/>
              <a:t> </a:t>
            </a:r>
            <a:r>
              <a:rPr lang="ru-RU" dirty="0" err="1"/>
              <a:t>батьківства</a:t>
            </a:r>
            <a:r>
              <a:rPr lang="ru-RU" dirty="0"/>
              <a:t>, </a:t>
            </a:r>
            <a:r>
              <a:rPr lang="ru-RU" dirty="0" err="1"/>
              <a:t>або</a:t>
            </a:r>
            <a:r>
              <a:rPr lang="ru-RU" dirty="0"/>
              <a:t> </a:t>
            </a:r>
            <a:r>
              <a:rPr lang="ru-RU" dirty="0" err="1"/>
              <a:t>рішення</a:t>
            </a:r>
            <a:r>
              <a:rPr lang="ru-RU" dirty="0"/>
              <a:t> суду про </a:t>
            </a:r>
            <a:r>
              <a:rPr lang="ru-RU" dirty="0" err="1"/>
              <a:t>визнання</a:t>
            </a:r>
            <a:r>
              <a:rPr lang="ru-RU" dirty="0"/>
              <a:t> </a:t>
            </a:r>
            <a:r>
              <a:rPr lang="ru-RU" dirty="0" err="1" smtClean="0"/>
              <a:t>батьківства</a:t>
            </a:r>
            <a:r>
              <a:rPr lang="ru-RU" dirty="0" smtClean="0"/>
              <a: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40" y="1700011"/>
            <a:ext cx="4031088" cy="4353059"/>
          </a:xfrm>
          <a:prstGeom prst="rect">
            <a:avLst/>
          </a:prstGeom>
        </p:spPr>
      </p:pic>
    </p:spTree>
    <p:extLst>
      <p:ext uri="{BB962C8B-B14F-4D97-AF65-F5344CB8AC3E}">
        <p14:creationId xmlns:p14="http://schemas.microsoft.com/office/powerpoint/2010/main" val="56130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err="1" smtClean="0"/>
              <a:t>Щодо</a:t>
            </a:r>
            <a:r>
              <a:rPr lang="ru-RU" sz="2400" dirty="0" smtClean="0"/>
              <a:t> </a:t>
            </a:r>
            <a:r>
              <a:rPr lang="ru-RU" sz="2400" dirty="0" err="1"/>
              <a:t>забезпечення</a:t>
            </a:r>
            <a:r>
              <a:rPr lang="ru-RU" sz="2400" dirty="0"/>
              <a:t> </a:t>
            </a:r>
            <a:r>
              <a:rPr lang="ru-RU" sz="2400" dirty="0" err="1"/>
              <a:t>реєстрації</a:t>
            </a:r>
            <a:r>
              <a:rPr lang="ru-RU" sz="2400" dirty="0"/>
              <a:t> </a:t>
            </a:r>
            <a:r>
              <a:rPr lang="ru-RU" sz="2400" dirty="0" err="1"/>
              <a:t>новонароджених</a:t>
            </a:r>
            <a:r>
              <a:rPr lang="ru-RU" sz="2400" dirty="0"/>
              <a:t> в </a:t>
            </a:r>
            <a:r>
              <a:rPr lang="ru-RU" sz="2400" dirty="0" err="1"/>
              <a:t>умовах</a:t>
            </a:r>
            <a:r>
              <a:rPr lang="ru-RU" sz="2400" dirty="0"/>
              <a:t> </a:t>
            </a:r>
            <a:r>
              <a:rPr lang="ru-RU" sz="2400" dirty="0" err="1"/>
              <a:t>воєнного</a:t>
            </a:r>
            <a:r>
              <a:rPr lang="ru-RU" sz="2400" dirty="0"/>
              <a:t> </a:t>
            </a:r>
            <a:r>
              <a:rPr lang="ru-RU" sz="2400" dirty="0" smtClean="0"/>
              <a:t>стану (наказ </a:t>
            </a:r>
            <a:r>
              <a:rPr lang="ru-RU" sz="2400" dirty="0" err="1" smtClean="0"/>
              <a:t>Міністерства</a:t>
            </a:r>
            <a:r>
              <a:rPr lang="ru-RU" sz="2400" dirty="0" smtClean="0"/>
              <a:t> </a:t>
            </a:r>
            <a:r>
              <a:rPr lang="ru-RU" sz="2400" dirty="0" err="1" smtClean="0"/>
              <a:t>охорони</a:t>
            </a:r>
            <a:r>
              <a:rPr lang="ru-RU" sz="2400" dirty="0" smtClean="0"/>
              <a:t> здоров</a:t>
            </a:r>
            <a:r>
              <a:rPr lang="en-US" sz="2400" dirty="0" smtClean="0"/>
              <a:t>’</a:t>
            </a:r>
            <a:r>
              <a:rPr lang="ru-RU" sz="2400" dirty="0" smtClean="0"/>
              <a:t>я </a:t>
            </a:r>
            <a:r>
              <a:rPr lang="ru-RU" sz="2400" dirty="0" err="1" smtClean="0"/>
              <a:t>від</a:t>
            </a:r>
            <a:r>
              <a:rPr lang="ru-RU" sz="2400" dirty="0" smtClean="0"/>
              <a:t> 4 </a:t>
            </a:r>
            <a:r>
              <a:rPr lang="ru-RU" sz="2400" dirty="0" err="1" smtClean="0"/>
              <a:t>березня</a:t>
            </a:r>
            <a:r>
              <a:rPr lang="ru-RU" sz="2400" dirty="0" smtClean="0"/>
              <a:t> 2022 року)</a:t>
            </a:r>
            <a:r>
              <a:rPr lang="uk-UA" sz="2400" dirty="0"/>
              <a:t>.</a:t>
            </a:r>
            <a:endParaRPr lang="ru-RU" sz="2400" dirty="0"/>
          </a:p>
        </p:txBody>
      </p:sp>
      <p:sp>
        <p:nvSpPr>
          <p:cNvPr id="3" name="Объект 2"/>
          <p:cNvSpPr>
            <a:spLocks noGrp="1"/>
          </p:cNvSpPr>
          <p:nvPr>
            <p:ph idx="1"/>
          </p:nvPr>
        </p:nvSpPr>
        <p:spPr>
          <a:xfrm>
            <a:off x="296214" y="1609860"/>
            <a:ext cx="7225048" cy="4638540"/>
          </a:xfrm>
        </p:spPr>
        <p:txBody>
          <a:bodyPr>
            <a:normAutofit lnSpcReduction="10000"/>
          </a:bodyPr>
          <a:lstStyle/>
          <a:p>
            <a:pPr algn="just"/>
            <a:endParaRPr lang="ru-RU" dirty="0" smtClean="0"/>
          </a:p>
          <a:p>
            <a:pPr algn="just"/>
            <a:r>
              <a:rPr lang="ru-RU" dirty="0" smtClean="0"/>
              <a:t>документ </a:t>
            </a:r>
            <a:r>
              <a:rPr lang="ru-RU" dirty="0"/>
              <a:t>про </a:t>
            </a:r>
            <a:r>
              <a:rPr lang="ru-RU" dirty="0" err="1"/>
              <a:t>народження</a:t>
            </a:r>
            <a:r>
              <a:rPr lang="ru-RU" dirty="0"/>
              <a:t> </a:t>
            </a:r>
            <a:r>
              <a:rPr lang="ru-RU" dirty="0" err="1"/>
              <a:t>дитини</a:t>
            </a:r>
            <a:r>
              <a:rPr lang="ru-RU" dirty="0"/>
              <a:t> у </a:t>
            </a:r>
            <a:r>
              <a:rPr lang="ru-RU" dirty="0" err="1"/>
              <a:t>формі</a:t>
            </a:r>
            <a:r>
              <a:rPr lang="ru-RU" dirty="0"/>
              <a:t> </a:t>
            </a:r>
            <a:r>
              <a:rPr lang="ru-RU" dirty="0" err="1"/>
              <a:t>медичного</a:t>
            </a:r>
            <a:r>
              <a:rPr lang="ru-RU" dirty="0"/>
              <a:t> </a:t>
            </a:r>
            <a:r>
              <a:rPr lang="ru-RU" dirty="0" err="1"/>
              <a:t>свідоцтва</a:t>
            </a:r>
            <a:r>
              <a:rPr lang="ru-RU" dirty="0"/>
              <a:t> про </a:t>
            </a:r>
            <a:r>
              <a:rPr lang="ru-RU" dirty="0" err="1"/>
              <a:t>народження</a:t>
            </a:r>
            <a:r>
              <a:rPr lang="ru-RU" dirty="0"/>
              <a:t> (за формою 103/о) </a:t>
            </a:r>
            <a:r>
              <a:rPr lang="ru-RU" dirty="0" err="1" smtClean="0"/>
              <a:t>можуть</a:t>
            </a:r>
            <a:r>
              <a:rPr lang="ru-RU" dirty="0" smtClean="0"/>
              <a:t> </a:t>
            </a:r>
            <a:r>
              <a:rPr lang="ru-RU" dirty="0" err="1"/>
              <a:t>видавати</a:t>
            </a:r>
            <a:r>
              <a:rPr lang="ru-RU" dirty="0"/>
              <a:t> </a:t>
            </a:r>
            <a:r>
              <a:rPr lang="ru-RU" dirty="0" err="1"/>
              <a:t>медичні</a:t>
            </a:r>
            <a:r>
              <a:rPr lang="ru-RU" dirty="0"/>
              <a:t> </a:t>
            </a:r>
            <a:r>
              <a:rPr lang="ru-RU" dirty="0" err="1"/>
              <a:t>працівники</a:t>
            </a:r>
            <a:r>
              <a:rPr lang="ru-RU" dirty="0"/>
              <a:t>, </a:t>
            </a:r>
            <a:r>
              <a:rPr lang="ru-RU" dirty="0" err="1"/>
              <a:t>які</a:t>
            </a:r>
            <a:r>
              <a:rPr lang="ru-RU" dirty="0"/>
              <a:t> </a:t>
            </a:r>
            <a:r>
              <a:rPr lang="ru-RU" dirty="0" err="1"/>
              <a:t>були</a:t>
            </a:r>
            <a:r>
              <a:rPr lang="ru-RU" dirty="0"/>
              <a:t> </a:t>
            </a:r>
            <a:r>
              <a:rPr lang="ru-RU" dirty="0" err="1"/>
              <a:t>присутні</a:t>
            </a:r>
            <a:r>
              <a:rPr lang="ru-RU" dirty="0"/>
              <a:t> </a:t>
            </a:r>
            <a:r>
              <a:rPr lang="ru-RU" dirty="0" err="1"/>
              <a:t>під</a:t>
            </a:r>
            <a:r>
              <a:rPr lang="ru-RU" dirty="0"/>
              <a:t> час </a:t>
            </a:r>
            <a:r>
              <a:rPr lang="ru-RU" dirty="0" err="1"/>
              <a:t>пологів</a:t>
            </a:r>
            <a:r>
              <a:rPr lang="ru-RU" dirty="0"/>
              <a:t> </a:t>
            </a:r>
            <a:r>
              <a:rPr lang="ru-RU" dirty="0" err="1"/>
              <a:t>або</a:t>
            </a:r>
            <a:r>
              <a:rPr lang="ru-RU" dirty="0"/>
              <a:t> проводили перший </a:t>
            </a:r>
            <a:r>
              <a:rPr lang="ru-RU" dirty="0" err="1"/>
              <a:t>огляд</a:t>
            </a:r>
            <a:r>
              <a:rPr lang="ru-RU" dirty="0"/>
              <a:t> </a:t>
            </a:r>
            <a:r>
              <a:rPr lang="ru-RU" dirty="0" err="1"/>
              <a:t>новонародженого</a:t>
            </a:r>
            <a:r>
              <a:rPr lang="ru-RU" dirty="0"/>
              <a:t>. </a:t>
            </a:r>
            <a:endParaRPr lang="ru-RU" dirty="0" smtClean="0"/>
          </a:p>
          <a:p>
            <a:pPr algn="just"/>
            <a:r>
              <a:rPr lang="ru-RU" dirty="0" err="1"/>
              <a:t>якщо</a:t>
            </a:r>
            <a:r>
              <a:rPr lang="ru-RU" dirty="0"/>
              <a:t> </a:t>
            </a:r>
            <a:r>
              <a:rPr lang="ru-RU" dirty="0" err="1"/>
              <a:t>медичний</a:t>
            </a:r>
            <a:r>
              <a:rPr lang="ru-RU" dirty="0"/>
              <a:t> </a:t>
            </a:r>
            <a:r>
              <a:rPr lang="ru-RU" dirty="0" err="1"/>
              <a:t>працівник</a:t>
            </a:r>
            <a:r>
              <a:rPr lang="ru-RU" dirty="0"/>
              <a:t> не </a:t>
            </a:r>
            <a:r>
              <a:rPr lang="ru-RU" dirty="0" err="1"/>
              <a:t>зможе</a:t>
            </a:r>
            <a:r>
              <a:rPr lang="ru-RU" dirty="0"/>
              <a:t> </a:t>
            </a:r>
            <a:r>
              <a:rPr lang="ru-RU" dirty="0" err="1"/>
              <a:t>видати</a:t>
            </a:r>
            <a:r>
              <a:rPr lang="ru-RU" dirty="0"/>
              <a:t> </a:t>
            </a:r>
            <a:r>
              <a:rPr lang="ru-RU" dirty="0" err="1"/>
              <a:t>породіллі</a:t>
            </a:r>
            <a:r>
              <a:rPr lang="ru-RU" dirty="0"/>
              <a:t> </a:t>
            </a:r>
            <a:r>
              <a:rPr lang="ru-RU" dirty="0" err="1"/>
              <a:t>медичне</a:t>
            </a:r>
            <a:r>
              <a:rPr lang="ru-RU" dirty="0"/>
              <a:t> </a:t>
            </a:r>
            <a:r>
              <a:rPr lang="ru-RU" dirty="0" err="1"/>
              <a:t>свідоцтво</a:t>
            </a:r>
            <a:r>
              <a:rPr lang="ru-RU" dirty="0"/>
              <a:t> про </a:t>
            </a:r>
            <a:r>
              <a:rPr lang="ru-RU" dirty="0" err="1"/>
              <a:t>народження</a:t>
            </a:r>
            <a:r>
              <a:rPr lang="ru-RU" dirty="0"/>
              <a:t> (за формою 103/о</a:t>
            </a:r>
            <a:r>
              <a:rPr lang="ru-RU" dirty="0" smtClean="0"/>
              <a:t>), </a:t>
            </a:r>
            <a:r>
              <a:rPr lang="ru-RU" dirty="0" err="1" smtClean="0"/>
              <a:t>він</a:t>
            </a:r>
            <a:r>
              <a:rPr lang="ru-RU" dirty="0" smtClean="0"/>
              <a:t> </a:t>
            </a:r>
            <a:r>
              <a:rPr lang="ru-RU" dirty="0" err="1"/>
              <a:t>виписати</a:t>
            </a:r>
            <a:r>
              <a:rPr lang="ru-RU" dirty="0"/>
              <a:t> </a:t>
            </a:r>
            <a:r>
              <a:rPr lang="ru-RU" dirty="0" err="1"/>
              <a:t>довідку</a:t>
            </a:r>
            <a:r>
              <a:rPr lang="ru-RU" dirty="0"/>
              <a:t> </a:t>
            </a:r>
            <a:r>
              <a:rPr lang="ru-RU" dirty="0" err="1"/>
              <a:t>довільної</a:t>
            </a:r>
            <a:r>
              <a:rPr lang="ru-RU" dirty="0"/>
              <a:t> </a:t>
            </a:r>
            <a:r>
              <a:rPr lang="ru-RU" dirty="0" err="1"/>
              <a:t>форми</a:t>
            </a:r>
            <a:r>
              <a:rPr lang="ru-RU" dirty="0"/>
              <a:t> у </a:t>
            </a:r>
            <a:r>
              <a:rPr lang="ru-RU" dirty="0" err="1"/>
              <a:t>двох</a:t>
            </a:r>
            <a:r>
              <a:rPr lang="ru-RU" dirty="0"/>
              <a:t> </a:t>
            </a:r>
            <a:r>
              <a:rPr lang="ru-RU" dirty="0" err="1"/>
              <a:t>екземплярах</a:t>
            </a:r>
            <a:r>
              <a:rPr lang="ru-RU" dirty="0"/>
              <a:t>. Один </a:t>
            </a:r>
            <a:r>
              <a:rPr lang="ru-RU" dirty="0" err="1"/>
              <a:t>із</a:t>
            </a:r>
            <a:r>
              <a:rPr lang="ru-RU" dirty="0"/>
              <a:t> </a:t>
            </a:r>
            <a:r>
              <a:rPr lang="ru-RU" dirty="0" err="1"/>
              <a:t>яких</a:t>
            </a:r>
            <a:r>
              <a:rPr lang="ru-RU" dirty="0"/>
              <a:t> </a:t>
            </a:r>
            <a:r>
              <a:rPr lang="ru-RU" dirty="0" err="1"/>
              <a:t>передається</a:t>
            </a:r>
            <a:r>
              <a:rPr lang="ru-RU" dirty="0"/>
              <a:t> </a:t>
            </a:r>
            <a:r>
              <a:rPr lang="ru-RU" dirty="0" err="1"/>
              <a:t>матері</a:t>
            </a:r>
            <a:r>
              <a:rPr lang="ru-RU" dirty="0"/>
              <a:t>, а </a:t>
            </a:r>
            <a:r>
              <a:rPr lang="ru-RU" dirty="0" err="1"/>
              <a:t>другий</a:t>
            </a:r>
            <a:r>
              <a:rPr lang="ru-RU" dirty="0"/>
              <a:t> — на </a:t>
            </a:r>
            <a:r>
              <a:rPr lang="ru-RU" dirty="0" err="1"/>
              <a:t>зберігання</a:t>
            </a:r>
            <a:r>
              <a:rPr lang="ru-RU" dirty="0"/>
              <a:t> до </a:t>
            </a:r>
            <a:r>
              <a:rPr lang="ru-RU" dirty="0" err="1"/>
              <a:t>медзакладу</a:t>
            </a:r>
            <a:r>
              <a:rPr lang="ru-RU" dirty="0"/>
              <a:t>. </a:t>
            </a:r>
            <a:endParaRPr lang="ru-RU" dirty="0" smtClean="0"/>
          </a:p>
          <a:p>
            <a:pPr algn="just"/>
            <a:r>
              <a:rPr lang="ru-RU" dirty="0" err="1"/>
              <a:t>отримати</a:t>
            </a:r>
            <a:r>
              <a:rPr lang="ru-RU" dirty="0"/>
              <a:t> </a:t>
            </a:r>
            <a:r>
              <a:rPr lang="ru-RU" dirty="0" err="1"/>
              <a:t>свідоцтво</a:t>
            </a:r>
            <a:r>
              <a:rPr lang="ru-RU" dirty="0"/>
              <a:t> про </a:t>
            </a:r>
            <a:r>
              <a:rPr lang="ru-RU" dirty="0" err="1"/>
              <a:t>народження</a:t>
            </a:r>
            <a:r>
              <a:rPr lang="ru-RU" dirty="0"/>
              <a:t> </a:t>
            </a:r>
            <a:r>
              <a:rPr lang="ru-RU" dirty="0" err="1"/>
              <a:t>можна</a:t>
            </a:r>
            <a:r>
              <a:rPr lang="ru-RU" dirty="0"/>
              <a:t> </a:t>
            </a:r>
            <a:r>
              <a:rPr lang="ru-RU" dirty="0" err="1"/>
              <a:t>також</a:t>
            </a:r>
            <a:r>
              <a:rPr lang="ru-RU" dirty="0"/>
              <a:t> за </a:t>
            </a:r>
            <a:r>
              <a:rPr lang="ru-RU" dirty="0" err="1"/>
              <a:t>особистим</a:t>
            </a:r>
            <a:r>
              <a:rPr lang="ru-RU" dirty="0"/>
              <a:t> </a:t>
            </a:r>
            <a:r>
              <a:rPr lang="ru-RU" dirty="0" err="1"/>
              <a:t>зверненням</a:t>
            </a:r>
            <a:r>
              <a:rPr lang="ru-RU" dirty="0"/>
              <a:t> </a:t>
            </a:r>
            <a:r>
              <a:rPr lang="ru-RU" dirty="0" err="1"/>
              <a:t>породіллі</a:t>
            </a:r>
            <a:r>
              <a:rPr lang="ru-RU" dirty="0"/>
              <a:t> до закладу </a:t>
            </a:r>
            <a:r>
              <a:rPr lang="ru-RU" dirty="0" err="1"/>
              <a:t>охорони</a:t>
            </a:r>
            <a:r>
              <a:rPr lang="ru-RU" dirty="0"/>
              <a:t> </a:t>
            </a:r>
            <a:r>
              <a:rPr lang="ru-RU" dirty="0" err="1"/>
              <a:t>здоров‘я</a:t>
            </a:r>
            <a:r>
              <a:rPr lang="ru-RU"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262" y="1609860"/>
            <a:ext cx="4556907" cy="4572000"/>
          </a:xfrm>
          <a:prstGeom prst="rect">
            <a:avLst/>
          </a:prstGeom>
        </p:spPr>
      </p:pic>
    </p:spTree>
    <p:extLst>
      <p:ext uri="{BB962C8B-B14F-4D97-AF65-F5344CB8AC3E}">
        <p14:creationId xmlns:p14="http://schemas.microsoft.com/office/powerpoint/2010/main" val="267695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457" y="231820"/>
            <a:ext cx="9780378" cy="1648495"/>
          </a:xfrm>
        </p:spPr>
        <p:txBody>
          <a:bodyPr/>
          <a:lstStyle/>
          <a:p>
            <a:pPr algn="just"/>
            <a:r>
              <a:rPr lang="ru-RU" sz="2400" dirty="0" err="1"/>
              <a:t>Аліменти</a:t>
            </a:r>
            <a:r>
              <a:rPr lang="ru-RU" sz="2400" dirty="0"/>
              <a:t> – </a:t>
            </a:r>
            <a:r>
              <a:rPr lang="ru-RU" sz="2400" dirty="0" err="1"/>
              <a:t>утримання</a:t>
            </a:r>
            <a:r>
              <a:rPr lang="ru-RU" sz="2400" dirty="0"/>
              <a:t>, яке одна особа </a:t>
            </a:r>
            <a:r>
              <a:rPr lang="ru-RU" sz="2400" dirty="0" err="1"/>
              <a:t>зобов'язана</a:t>
            </a:r>
            <a:r>
              <a:rPr lang="ru-RU" sz="2400" dirty="0"/>
              <a:t> </a:t>
            </a:r>
            <a:r>
              <a:rPr lang="ru-RU" sz="2400" dirty="0" err="1"/>
              <a:t>надати</a:t>
            </a:r>
            <a:r>
              <a:rPr lang="ru-RU" sz="2400" dirty="0"/>
              <a:t> </a:t>
            </a:r>
            <a:r>
              <a:rPr lang="ru-RU" sz="2400" dirty="0" err="1" smtClean="0"/>
              <a:t>іншій</a:t>
            </a:r>
            <a:r>
              <a:rPr lang="ru-RU" sz="2400" dirty="0" smtClean="0"/>
              <a:t> </a:t>
            </a:r>
            <a:r>
              <a:rPr lang="ru-RU" sz="2400" dirty="0" err="1"/>
              <a:t>особі</a:t>
            </a:r>
            <a:r>
              <a:rPr lang="ru-RU" sz="2400" dirty="0"/>
              <a:t>, з </a:t>
            </a:r>
            <a:r>
              <a:rPr lang="ru-RU" sz="2400" dirty="0" err="1"/>
              <a:t>якою</a:t>
            </a:r>
            <a:r>
              <a:rPr lang="ru-RU" sz="2400" dirty="0"/>
              <a:t> вона </a:t>
            </a:r>
            <a:r>
              <a:rPr lang="ru-RU" sz="2400" dirty="0" err="1"/>
              <a:t>перебуває</a:t>
            </a:r>
            <a:r>
              <a:rPr lang="ru-RU" sz="2400" dirty="0"/>
              <a:t> у </a:t>
            </a:r>
            <a:r>
              <a:rPr lang="ru-RU" sz="2400" dirty="0" err="1"/>
              <a:t>сімейних</a:t>
            </a:r>
            <a:r>
              <a:rPr lang="ru-RU" sz="2400" dirty="0"/>
              <a:t> </a:t>
            </a:r>
            <a:r>
              <a:rPr lang="ru-RU" sz="2400" dirty="0" err="1"/>
              <a:t>правовідносинах</a:t>
            </a:r>
            <a:r>
              <a:rPr lang="ru-RU" sz="2400" dirty="0"/>
              <a:t>, за </a:t>
            </a:r>
            <a:r>
              <a:rPr lang="ru-RU" sz="2400" dirty="0" err="1"/>
              <a:t>наявності</a:t>
            </a:r>
            <a:r>
              <a:rPr lang="ru-RU" sz="2400" dirty="0"/>
              <a:t> умов, </a:t>
            </a:r>
            <a:r>
              <a:rPr lang="ru-RU" sz="2400" dirty="0" err="1"/>
              <a:t>передбачених</a:t>
            </a:r>
            <a:r>
              <a:rPr lang="ru-RU" sz="2400" dirty="0"/>
              <a:t> законом </a:t>
            </a:r>
            <a:r>
              <a:rPr lang="ru-RU" sz="2400" dirty="0" err="1"/>
              <a:t>або</a:t>
            </a:r>
            <a:r>
              <a:rPr lang="ru-RU" sz="2400" dirty="0"/>
              <a:t> </a:t>
            </a:r>
            <a:r>
              <a:rPr lang="ru-RU" sz="2400" dirty="0" smtClean="0"/>
              <a:t>договором</a:t>
            </a:r>
            <a:endParaRPr lang="ru-RU" sz="2400" dirty="0"/>
          </a:p>
        </p:txBody>
      </p:sp>
      <p:sp>
        <p:nvSpPr>
          <p:cNvPr id="3" name="Объект 2"/>
          <p:cNvSpPr>
            <a:spLocks noGrp="1"/>
          </p:cNvSpPr>
          <p:nvPr>
            <p:ph idx="1"/>
          </p:nvPr>
        </p:nvSpPr>
        <p:spPr>
          <a:xfrm>
            <a:off x="270458" y="1777285"/>
            <a:ext cx="7353835" cy="4932607"/>
          </a:xfrm>
        </p:spPr>
        <p:txBody>
          <a:bodyPr>
            <a:normAutofit lnSpcReduction="10000"/>
          </a:bodyPr>
          <a:lstStyle/>
          <a:p>
            <a:r>
              <a:rPr lang="ru-RU" dirty="0" err="1" smtClean="0"/>
              <a:t>мають</a:t>
            </a:r>
            <a:r>
              <a:rPr lang="ru-RU" dirty="0" smtClean="0"/>
              <a:t> </a:t>
            </a:r>
            <a:r>
              <a:rPr lang="ru-RU" dirty="0" err="1"/>
              <a:t>суто</a:t>
            </a:r>
            <a:r>
              <a:rPr lang="ru-RU" dirty="0"/>
              <a:t> </a:t>
            </a:r>
            <a:r>
              <a:rPr lang="ru-RU" dirty="0" err="1"/>
              <a:t>особистий</a:t>
            </a:r>
            <a:r>
              <a:rPr lang="ru-RU" dirty="0"/>
              <a:t> </a:t>
            </a:r>
            <a:r>
              <a:rPr lang="ru-RU" dirty="0" smtClean="0"/>
              <a:t>характер, </a:t>
            </a:r>
            <a:r>
              <a:rPr lang="ru-RU" dirty="0" err="1"/>
              <a:t>припиняються</a:t>
            </a:r>
            <a:r>
              <a:rPr lang="ru-RU" dirty="0"/>
              <a:t> у </a:t>
            </a:r>
            <a:r>
              <a:rPr lang="ru-RU" dirty="0" err="1"/>
              <a:t>зв’язку</a:t>
            </a:r>
            <a:r>
              <a:rPr lang="ru-RU" dirty="0"/>
              <a:t> </a:t>
            </a:r>
            <a:r>
              <a:rPr lang="ru-RU" dirty="0" err="1"/>
              <a:t>зі</a:t>
            </a:r>
            <a:r>
              <a:rPr lang="ru-RU" dirty="0"/>
              <a:t> </a:t>
            </a:r>
            <a:r>
              <a:rPr lang="ru-RU" dirty="0" err="1"/>
              <a:t>смертю</a:t>
            </a:r>
            <a:r>
              <a:rPr lang="ru-RU" dirty="0"/>
              <a:t> як </a:t>
            </a:r>
            <a:r>
              <a:rPr lang="ru-RU" dirty="0" err="1"/>
              <a:t>зобов’язаної</a:t>
            </a:r>
            <a:r>
              <a:rPr lang="ru-RU" dirty="0"/>
              <a:t>, так і </a:t>
            </a:r>
            <a:r>
              <a:rPr lang="ru-RU" dirty="0" err="1"/>
              <a:t>правомочної</a:t>
            </a:r>
            <a:r>
              <a:rPr lang="ru-RU" dirty="0"/>
              <a:t> </a:t>
            </a:r>
            <a:r>
              <a:rPr lang="ru-RU" dirty="0" smtClean="0"/>
              <a:t>особи;</a:t>
            </a:r>
          </a:p>
          <a:p>
            <a:r>
              <a:rPr lang="ru-RU" dirty="0" err="1" smtClean="0"/>
              <a:t>визначені</a:t>
            </a:r>
            <a:r>
              <a:rPr lang="ru-RU" dirty="0" smtClean="0"/>
              <a:t> </a:t>
            </a:r>
            <a:r>
              <a:rPr lang="ru-RU" dirty="0" err="1"/>
              <a:t>імперативно</a:t>
            </a:r>
            <a:r>
              <a:rPr lang="ru-RU" dirty="0"/>
              <a:t>, </a:t>
            </a:r>
            <a:r>
              <a:rPr lang="ru-RU" dirty="0" err="1"/>
              <a:t>тобто</a:t>
            </a:r>
            <a:r>
              <a:rPr lang="ru-RU" dirty="0"/>
              <a:t> </a:t>
            </a:r>
            <a:r>
              <a:rPr lang="ru-RU" dirty="0" err="1"/>
              <a:t>виникають</a:t>
            </a:r>
            <a:r>
              <a:rPr lang="ru-RU" dirty="0"/>
              <a:t> і </a:t>
            </a:r>
            <a:r>
              <a:rPr lang="ru-RU" dirty="0" err="1"/>
              <a:t>припиняються</a:t>
            </a:r>
            <a:r>
              <a:rPr lang="ru-RU" dirty="0"/>
              <a:t> </a:t>
            </a:r>
            <a:r>
              <a:rPr lang="ru-RU" dirty="0" err="1"/>
              <a:t>виключно</a:t>
            </a:r>
            <a:r>
              <a:rPr lang="ru-RU" dirty="0"/>
              <a:t> у </a:t>
            </a:r>
            <a:r>
              <a:rPr lang="ru-RU" dirty="0" err="1"/>
              <a:t>випадках</a:t>
            </a:r>
            <a:r>
              <a:rPr lang="ru-RU" dirty="0"/>
              <a:t> і за умов, </a:t>
            </a:r>
            <a:r>
              <a:rPr lang="ru-RU" dirty="0" err="1"/>
              <a:t>передбачених</a:t>
            </a:r>
            <a:r>
              <a:rPr lang="ru-RU" dirty="0"/>
              <a:t> </a:t>
            </a:r>
            <a:r>
              <a:rPr lang="ru-RU" dirty="0" smtClean="0"/>
              <a:t>законом (але </a:t>
            </a:r>
            <a:r>
              <a:rPr lang="ru-RU" dirty="0" err="1" smtClean="0"/>
              <a:t>можуть</a:t>
            </a:r>
            <a:r>
              <a:rPr lang="ru-RU" dirty="0" smtClean="0"/>
              <a:t> </a:t>
            </a:r>
            <a:r>
              <a:rPr lang="ru-RU" dirty="0" err="1" smtClean="0"/>
              <a:t>сплачуватися</a:t>
            </a:r>
            <a:r>
              <a:rPr lang="ru-RU" dirty="0" smtClean="0"/>
              <a:t> і </a:t>
            </a:r>
            <a:r>
              <a:rPr lang="ru-RU" dirty="0" err="1" smtClean="0"/>
              <a:t>добровільно</a:t>
            </a:r>
            <a:r>
              <a:rPr lang="ru-RU" dirty="0" smtClean="0"/>
              <a:t>);</a:t>
            </a:r>
          </a:p>
          <a:p>
            <a:r>
              <a:rPr lang="ru-RU" dirty="0" smtClean="0"/>
              <a:t>не </a:t>
            </a:r>
            <a:r>
              <a:rPr lang="ru-RU" dirty="0" err="1"/>
              <a:t>передаються</a:t>
            </a:r>
            <a:r>
              <a:rPr lang="ru-RU" dirty="0"/>
              <a:t> і не </a:t>
            </a:r>
            <a:r>
              <a:rPr lang="ru-RU" dirty="0" err="1"/>
              <a:t>відчужуються</a:t>
            </a:r>
            <a:r>
              <a:rPr lang="ru-RU" dirty="0"/>
              <a:t>;</a:t>
            </a:r>
          </a:p>
          <a:p>
            <a:r>
              <a:rPr lang="ru-RU" dirty="0" err="1" smtClean="0"/>
              <a:t>аліменти</a:t>
            </a:r>
            <a:r>
              <a:rPr lang="ru-RU" dirty="0" smtClean="0"/>
              <a:t> </a:t>
            </a:r>
            <a:r>
              <a:rPr lang="ru-RU" dirty="0" err="1"/>
              <a:t>мають</a:t>
            </a:r>
            <a:r>
              <a:rPr lang="ru-RU" dirty="0"/>
              <a:t> </a:t>
            </a:r>
            <a:r>
              <a:rPr lang="ru-RU" dirty="0" err="1"/>
              <a:t>тривалий</a:t>
            </a:r>
            <a:r>
              <a:rPr lang="ru-RU" dirty="0"/>
              <a:t> характер, тому правомочна особа у будь-</a:t>
            </a:r>
            <a:r>
              <a:rPr lang="ru-RU" dirty="0" err="1"/>
              <a:t>який</a:t>
            </a:r>
            <a:r>
              <a:rPr lang="ru-RU" dirty="0"/>
              <a:t> момент </a:t>
            </a:r>
            <a:r>
              <a:rPr lang="ru-RU" dirty="0" err="1"/>
              <a:t>має</a:t>
            </a:r>
            <a:r>
              <a:rPr lang="ru-RU" dirty="0"/>
              <a:t> право </a:t>
            </a:r>
            <a:r>
              <a:rPr lang="ru-RU" dirty="0" err="1"/>
              <a:t>зажадати</a:t>
            </a:r>
            <a:r>
              <a:rPr lang="ru-RU" dirty="0"/>
              <a:t> </a:t>
            </a:r>
            <a:r>
              <a:rPr lang="ru-RU" dirty="0" err="1"/>
              <a:t>сплати</a:t>
            </a:r>
            <a:r>
              <a:rPr lang="ru-RU" dirty="0"/>
              <a:t> </a:t>
            </a:r>
            <a:r>
              <a:rPr lang="ru-RU" dirty="0" err="1"/>
              <a:t>аліментів</a:t>
            </a:r>
            <a:r>
              <a:rPr lang="ru-RU" dirty="0"/>
              <a:t> </a:t>
            </a:r>
            <a:r>
              <a:rPr lang="ru-RU" dirty="0" err="1"/>
              <a:t>незалежно</a:t>
            </a:r>
            <a:r>
              <a:rPr lang="ru-RU" dirty="0"/>
              <a:t> </a:t>
            </a:r>
            <a:r>
              <a:rPr lang="ru-RU" dirty="0" err="1"/>
              <a:t>від</a:t>
            </a:r>
            <a:r>
              <a:rPr lang="ru-RU" dirty="0"/>
              <a:t> того, </a:t>
            </a:r>
            <a:r>
              <a:rPr lang="ru-RU" dirty="0" err="1"/>
              <a:t>скільки</a:t>
            </a:r>
            <a:r>
              <a:rPr lang="ru-RU" dirty="0"/>
              <a:t> </a:t>
            </a:r>
            <a:r>
              <a:rPr lang="ru-RU" dirty="0" err="1"/>
              <a:t>років</a:t>
            </a:r>
            <a:r>
              <a:rPr lang="ru-RU" dirty="0"/>
              <a:t> минуло з моменту </a:t>
            </a:r>
            <a:r>
              <a:rPr lang="ru-RU" dirty="0" err="1"/>
              <a:t>виникнення</a:t>
            </a:r>
            <a:r>
              <a:rPr lang="ru-RU" dirty="0"/>
              <a:t> права на них;</a:t>
            </a:r>
          </a:p>
          <a:p>
            <a:r>
              <a:rPr lang="ru-RU" dirty="0" smtClean="0"/>
              <a:t>до </a:t>
            </a:r>
            <a:r>
              <a:rPr lang="ru-RU" dirty="0" err="1"/>
              <a:t>аліментних</a:t>
            </a:r>
            <a:r>
              <a:rPr lang="ru-RU" dirty="0"/>
              <a:t> </a:t>
            </a:r>
            <a:r>
              <a:rPr lang="ru-RU" dirty="0" err="1"/>
              <a:t>правовідносин</a:t>
            </a:r>
            <a:r>
              <a:rPr lang="ru-RU" dirty="0"/>
              <a:t> не </a:t>
            </a:r>
            <a:r>
              <a:rPr lang="ru-RU" dirty="0" err="1"/>
              <a:t>застосовується</a:t>
            </a:r>
            <a:r>
              <a:rPr lang="ru-RU" dirty="0"/>
              <a:t> </a:t>
            </a:r>
            <a:r>
              <a:rPr lang="ru-RU" dirty="0" err="1"/>
              <a:t>позовна</a:t>
            </a:r>
            <a:r>
              <a:rPr lang="ru-RU" dirty="0"/>
              <a:t> </a:t>
            </a:r>
            <a:r>
              <a:rPr lang="ru-RU" dirty="0" err="1"/>
              <a:t>давність</a:t>
            </a:r>
            <a:r>
              <a:rPr lang="ru-RU" dirty="0"/>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234" y="1880314"/>
            <a:ext cx="3721994" cy="4314423"/>
          </a:xfrm>
          <a:prstGeom prst="rect">
            <a:avLst/>
          </a:prstGeom>
        </p:spPr>
      </p:pic>
    </p:spTree>
    <p:extLst>
      <p:ext uri="{BB962C8B-B14F-4D97-AF65-F5344CB8AC3E}">
        <p14:creationId xmlns:p14="http://schemas.microsoft.com/office/powerpoint/2010/main" val="4134289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246</TotalTime>
  <Words>1367</Words>
  <Application>Microsoft Office PowerPoint</Application>
  <PresentationFormat>Широкоэкранный</PresentationFormat>
  <Paragraphs>79</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Century Gothic</vt:lpstr>
      <vt:lpstr>Wingdings 3</vt:lpstr>
      <vt:lpstr>Ион</vt:lpstr>
      <vt:lpstr>Сімейні правовідносини в умовах війни</vt:lpstr>
      <vt:lpstr>Сімейні правовідносини – суспільні відносини, врегульовані нормами сімейного права, що виникають зі шлюбу, споріднення, усиновлення або іншої форми влаштування дітей, які залишилися без батьківського піклування.</vt:lpstr>
      <vt:lpstr>Усі вказані особливі підстави виникнення, зміни чи припинення сімейних відносин оформляють адміністративно-правовими актами органів ДРАЦС України. </vt:lpstr>
      <vt:lpstr>Шлюб у звичайному правопорядку</vt:lpstr>
      <vt:lpstr>Укладення шлюбу під час воєнного стану</vt:lpstr>
      <vt:lpstr>Укладення шлюбу під час воєнного стану</vt:lpstr>
      <vt:lpstr>Державна реєстрація народження дитини</vt:lpstr>
      <vt:lpstr>Щодо забезпечення реєстрації новонароджених в умовах воєнного стану (наказ Міністерства охорони здоров’я від 4 березня 2022 року).</vt:lpstr>
      <vt:lpstr>Аліменти – утримання, яке одна особа зобов'язана надати іншій особі, з якою вона перебуває у сімейних правовідносинах, за наявності умов, передбачених законом або договором</vt:lpstr>
      <vt:lpstr>Аліментні зобов'язання під час воєнного стану</vt:lpstr>
      <vt:lpstr>Наказне провадження – процесуальна форма стягнення аліментів під час воєнного стану.</vt:lpstr>
      <vt:lpstr>Згідно з ст. 207 СК усиновленням є прийняття усиновлювачем у свою сім’ю особи на правах дочки чи сина, що здійснене на підставі рішення суду, крім випадку, передбаченого ст. 282 СК України </vt:lpstr>
      <vt:lpstr>Усиновлення в умовах воєнного стану </vt:lpstr>
      <vt:lpstr>ДЯКУЮ ЗА УВАГУ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Сімейні правовідносини в умовах війни</dc:title>
  <dc:creator>user</dc:creator>
  <cp:lastModifiedBy>user</cp:lastModifiedBy>
  <cp:revision>34</cp:revision>
  <dcterms:created xsi:type="dcterms:W3CDTF">2022-04-13T18:24:31Z</dcterms:created>
  <dcterms:modified xsi:type="dcterms:W3CDTF">2022-04-14T20:24:49Z</dcterms:modified>
</cp:coreProperties>
</file>