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8" r:id="rId2"/>
    <p:sldId id="311" r:id="rId3"/>
    <p:sldId id="313" r:id="rId4"/>
    <p:sldId id="308" r:id="rId5"/>
    <p:sldId id="317" r:id="rId6"/>
    <p:sldId id="310" r:id="rId7"/>
    <p:sldId id="314" r:id="rId8"/>
    <p:sldId id="316" r:id="rId9"/>
    <p:sldId id="318" r:id="rId10"/>
    <p:sldId id="319" r:id="rId11"/>
    <p:sldId id="320" r:id="rId12"/>
    <p:sldId id="315" r:id="rId13"/>
    <p:sldId id="259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/>
  <p:cmAuthor id="2" name="Олеся Соколова" initials="ОС" lastIdx="0" clrIdx="1">
    <p:extLst>
      <p:ext uri="{19B8F6BF-5375-455C-9EA6-DF929625EA0E}">
        <p15:presenceInfo xmlns:p15="http://schemas.microsoft.com/office/powerpoint/2012/main" userId="Олеся Соколова" providerId="None"/>
      </p:ext>
    </p:extLst>
  </p:cmAuthor>
  <p:cmAuthor id="3" name="Olesia.Sokolkova" initials="O" lastIdx="0" clrIdx="2">
    <p:extLst>
      <p:ext uri="{19B8F6BF-5375-455C-9EA6-DF929625EA0E}">
        <p15:presenceInfo xmlns:p15="http://schemas.microsoft.com/office/powerpoint/2012/main" userId="Olesia.Sokolkov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F4B"/>
    <a:srgbClr val="FF7875"/>
    <a:srgbClr val="FF706D"/>
    <a:srgbClr val="FF9999"/>
    <a:srgbClr val="F3FAFF"/>
    <a:srgbClr val="F5FDF8"/>
    <a:srgbClr val="FF9693"/>
    <a:srgbClr val="FCFC88"/>
    <a:srgbClr val="B9EEA8"/>
    <a:srgbClr val="FFF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1" autoAdjust="0"/>
    <p:restoredTop sz="93223" autoAdjust="0"/>
  </p:normalViewPr>
  <p:slideViewPr>
    <p:cSldViewPr>
      <p:cViewPr varScale="1">
        <p:scale>
          <a:sx n="46" d="100"/>
          <a:sy n="46" d="100"/>
        </p:scale>
        <p:origin x="475" y="53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CFCB85-A5EC-45ED-83C9-EE9FFAE5DB5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FEF12B9-3692-456A-8CCA-28D391E38B54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31 грудня 2022 року</a:t>
          </a:r>
          <a:endParaRPr lang="uk-UA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428391-B69F-406F-AD29-8B72AA4CC4A6}" type="parTrans" cxnId="{CE212944-5E4A-4E7E-BBC7-23EB7BEDCF39}">
      <dgm:prSet/>
      <dgm:spPr/>
      <dgm:t>
        <a:bodyPr/>
        <a:lstStyle/>
        <a:p>
          <a:endParaRPr lang="uk-UA"/>
        </a:p>
      </dgm:t>
    </dgm:pt>
    <dgm:pt modelId="{B2C86101-0719-435B-832E-9E447BB2FAAE}" type="sibTrans" cxnId="{CE212944-5E4A-4E7E-BBC7-23EB7BEDCF39}">
      <dgm:prSet/>
      <dgm:spPr/>
      <dgm:t>
        <a:bodyPr/>
        <a:lstStyle/>
        <a:p>
          <a:endParaRPr lang="uk-UA"/>
        </a:p>
      </dgm:t>
    </dgm:pt>
    <dgm:pt modelId="{C29C18B6-5838-4901-920A-6326FA992F68}">
      <dgm:prSet phldrT="[Текст]" custT="1"/>
      <dgm:spPr/>
      <dgm:t>
        <a:bodyPr/>
        <a:lstStyle/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</a:t>
          </a:r>
          <a:r>
            <a:rPr lang="uk-UA" sz="32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 липня 2023 року</a:t>
          </a:r>
          <a:endParaRPr lang="uk-UA" sz="32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3FB34-17BF-4297-A388-77878EEC7787}" type="parTrans" cxnId="{D63D0F0B-BADE-42F9-9E52-10BBCCE0F6BF}">
      <dgm:prSet/>
      <dgm:spPr/>
      <dgm:t>
        <a:bodyPr/>
        <a:lstStyle/>
        <a:p>
          <a:endParaRPr lang="uk-UA"/>
        </a:p>
      </dgm:t>
    </dgm:pt>
    <dgm:pt modelId="{686C1B78-55C8-4B5F-A74B-9BA3B1892889}" type="sibTrans" cxnId="{D63D0F0B-BADE-42F9-9E52-10BBCCE0F6BF}">
      <dgm:prSet/>
      <dgm:spPr/>
      <dgm:t>
        <a:bodyPr/>
        <a:lstStyle/>
        <a:p>
          <a:endParaRPr lang="uk-UA"/>
        </a:p>
      </dgm:t>
    </dgm:pt>
    <dgm:pt modelId="{05383E16-98E3-49EE-8664-CD4C1A5E63B8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після 01 січня 2023 року</a:t>
          </a:r>
          <a:endParaRPr lang="uk-UA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F304FA-44CE-487A-BB96-7FD7DBD4F878}" type="parTrans" cxnId="{813FC408-439E-4D84-AF00-51D76E16023A}">
      <dgm:prSet/>
      <dgm:spPr/>
      <dgm:t>
        <a:bodyPr/>
        <a:lstStyle/>
        <a:p>
          <a:endParaRPr lang="uk-UA"/>
        </a:p>
      </dgm:t>
    </dgm:pt>
    <dgm:pt modelId="{8A09F2CB-9BD0-4EEE-A124-D0B736882DA9}" type="sibTrans" cxnId="{813FC408-439E-4D84-AF00-51D76E16023A}">
      <dgm:prSet/>
      <dgm:spPr/>
      <dgm:t>
        <a:bodyPr/>
        <a:lstStyle/>
        <a:p>
          <a:endParaRPr lang="uk-UA"/>
        </a:p>
      </dgm:t>
    </dgm:pt>
    <dgm:pt modelId="{147C88EB-5661-432C-AB9E-E0DA48436613}">
      <dgm:prSet phldrT="[Текст]" custT="1"/>
      <dgm:spPr/>
      <dgm:t>
        <a:bodyPr/>
        <a:lstStyle/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r>
            <a: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2024 року</a:t>
          </a:r>
          <a:endParaRPr lang="uk-UA" sz="3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A403E3-4145-41CC-AEA4-7FF2B299E337}" type="parTrans" cxnId="{65898CA4-657D-48E0-B28B-41DBB614A8A8}">
      <dgm:prSet/>
      <dgm:spPr/>
      <dgm:t>
        <a:bodyPr/>
        <a:lstStyle/>
        <a:p>
          <a:endParaRPr lang="uk-UA"/>
        </a:p>
      </dgm:t>
    </dgm:pt>
    <dgm:pt modelId="{5381276B-22A4-4D1F-B476-7CEE61D62543}" type="sibTrans" cxnId="{65898CA4-657D-48E0-B28B-41DBB614A8A8}">
      <dgm:prSet/>
      <dgm:spPr/>
      <dgm:t>
        <a:bodyPr/>
        <a:lstStyle/>
        <a:p>
          <a:endParaRPr lang="uk-UA"/>
        </a:p>
      </dgm:t>
    </dgm:pt>
    <dgm:pt modelId="{E2DF9552-0FA7-4038-B01D-283473A58376}" type="pres">
      <dgm:prSet presAssocID="{3ECFCB85-A5EC-45ED-83C9-EE9FFAE5DB5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3D391ACF-7CDD-4593-B087-BC2AD46F173F}" type="pres">
      <dgm:prSet presAssocID="{2FEF12B9-3692-456A-8CCA-28D391E38B54}" presName="root" presStyleCnt="0"/>
      <dgm:spPr/>
    </dgm:pt>
    <dgm:pt modelId="{91E2CD52-13C8-43D6-8D9A-13C3F11273D3}" type="pres">
      <dgm:prSet presAssocID="{2FEF12B9-3692-456A-8CCA-28D391E38B54}" presName="rootComposite" presStyleCnt="0"/>
      <dgm:spPr/>
    </dgm:pt>
    <dgm:pt modelId="{2306308F-F193-4B6F-AF0E-49BCBC8CEA3B}" type="pres">
      <dgm:prSet presAssocID="{2FEF12B9-3692-456A-8CCA-28D391E38B54}" presName="rootText" presStyleLbl="node1" presStyleIdx="0" presStyleCnt="2"/>
      <dgm:spPr/>
      <dgm:t>
        <a:bodyPr/>
        <a:lstStyle/>
        <a:p>
          <a:endParaRPr lang="uk-UA"/>
        </a:p>
      </dgm:t>
    </dgm:pt>
    <dgm:pt modelId="{A6B456C1-FF72-4E41-B053-8EA1AE901C30}" type="pres">
      <dgm:prSet presAssocID="{2FEF12B9-3692-456A-8CCA-28D391E38B54}" presName="rootConnector" presStyleLbl="node1" presStyleIdx="0" presStyleCnt="2"/>
      <dgm:spPr/>
      <dgm:t>
        <a:bodyPr/>
        <a:lstStyle/>
        <a:p>
          <a:endParaRPr lang="uk-UA"/>
        </a:p>
      </dgm:t>
    </dgm:pt>
    <dgm:pt modelId="{1D4CA385-4640-41A0-9012-891F03D8EB2A}" type="pres">
      <dgm:prSet presAssocID="{2FEF12B9-3692-456A-8CCA-28D391E38B54}" presName="childShape" presStyleCnt="0"/>
      <dgm:spPr/>
    </dgm:pt>
    <dgm:pt modelId="{27840008-DBF4-4107-9046-B7B3CE0DDC1E}" type="pres">
      <dgm:prSet presAssocID="{2013FB34-17BF-4297-A388-77878EEC7787}" presName="Name13" presStyleLbl="parChTrans1D2" presStyleIdx="0" presStyleCnt="2"/>
      <dgm:spPr/>
      <dgm:t>
        <a:bodyPr/>
        <a:lstStyle/>
        <a:p>
          <a:endParaRPr lang="uk-UA"/>
        </a:p>
      </dgm:t>
    </dgm:pt>
    <dgm:pt modelId="{259564A9-8EBD-40EA-B1D4-BA7E85328346}" type="pres">
      <dgm:prSet presAssocID="{C29C18B6-5838-4901-920A-6326FA992F68}" presName="childText" presStyleLbl="bgAcc1" presStyleIdx="0" presStyleCnt="2" custScaleX="118650" custScaleY="8664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9E14FA-15F5-4CFA-91FB-CE1140512808}" type="pres">
      <dgm:prSet presAssocID="{05383E16-98E3-49EE-8664-CD4C1A5E63B8}" presName="root" presStyleCnt="0"/>
      <dgm:spPr/>
    </dgm:pt>
    <dgm:pt modelId="{CAABFD4F-7D59-4814-BECD-3724D3017494}" type="pres">
      <dgm:prSet presAssocID="{05383E16-98E3-49EE-8664-CD4C1A5E63B8}" presName="rootComposite" presStyleCnt="0"/>
      <dgm:spPr/>
    </dgm:pt>
    <dgm:pt modelId="{33AE7908-145B-4CA9-94B4-AB57A00FB2BB}" type="pres">
      <dgm:prSet presAssocID="{05383E16-98E3-49EE-8664-CD4C1A5E63B8}" presName="rootText" presStyleLbl="node1" presStyleIdx="1" presStyleCnt="2"/>
      <dgm:spPr/>
      <dgm:t>
        <a:bodyPr/>
        <a:lstStyle/>
        <a:p>
          <a:endParaRPr lang="uk-UA"/>
        </a:p>
      </dgm:t>
    </dgm:pt>
    <dgm:pt modelId="{7CCD4624-E260-492D-8DCE-67D7BF4A7ABE}" type="pres">
      <dgm:prSet presAssocID="{05383E16-98E3-49EE-8664-CD4C1A5E63B8}" presName="rootConnector" presStyleLbl="node1" presStyleIdx="1" presStyleCnt="2"/>
      <dgm:spPr/>
      <dgm:t>
        <a:bodyPr/>
        <a:lstStyle/>
        <a:p>
          <a:endParaRPr lang="uk-UA"/>
        </a:p>
      </dgm:t>
    </dgm:pt>
    <dgm:pt modelId="{E59A7E94-B453-49D5-BDE6-3A7D7A8301B1}" type="pres">
      <dgm:prSet presAssocID="{05383E16-98E3-49EE-8664-CD4C1A5E63B8}" presName="childShape" presStyleCnt="0"/>
      <dgm:spPr/>
    </dgm:pt>
    <dgm:pt modelId="{C8764D8E-C4E4-493B-A12E-0F86926CC7DF}" type="pres">
      <dgm:prSet presAssocID="{5AA403E3-4145-41CC-AEA4-7FF2B299E337}" presName="Name13" presStyleLbl="parChTrans1D2" presStyleIdx="1" presStyleCnt="2"/>
      <dgm:spPr/>
      <dgm:t>
        <a:bodyPr/>
        <a:lstStyle/>
        <a:p>
          <a:endParaRPr lang="uk-UA"/>
        </a:p>
      </dgm:t>
    </dgm:pt>
    <dgm:pt modelId="{5A0E125B-FB57-4CEF-BCB9-ED961D23A57F}" type="pres">
      <dgm:prSet presAssocID="{147C88EB-5661-432C-AB9E-E0DA48436613}" presName="childText" presStyleLbl="bgAcc1" presStyleIdx="1" presStyleCnt="2" custScaleX="127641" custScaleY="91459" custLinFactNeighborX="1456" custLinFactNeighborY="-7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AD4A904-FE4A-4917-9326-5C3A2F8F497B}" type="presOf" srcId="{05383E16-98E3-49EE-8664-CD4C1A5E63B8}" destId="{7CCD4624-E260-492D-8DCE-67D7BF4A7ABE}" srcOrd="1" destOrd="0" presId="urn:microsoft.com/office/officeart/2005/8/layout/hierarchy3"/>
    <dgm:cxn modelId="{65898CA4-657D-48E0-B28B-41DBB614A8A8}" srcId="{05383E16-98E3-49EE-8664-CD4C1A5E63B8}" destId="{147C88EB-5661-432C-AB9E-E0DA48436613}" srcOrd="0" destOrd="0" parTransId="{5AA403E3-4145-41CC-AEA4-7FF2B299E337}" sibTransId="{5381276B-22A4-4D1F-B476-7CEE61D62543}"/>
    <dgm:cxn modelId="{3082A4CD-76FC-4EC2-B6C2-80B2D529EDDC}" type="presOf" srcId="{5AA403E3-4145-41CC-AEA4-7FF2B299E337}" destId="{C8764D8E-C4E4-493B-A12E-0F86926CC7DF}" srcOrd="0" destOrd="0" presId="urn:microsoft.com/office/officeart/2005/8/layout/hierarchy3"/>
    <dgm:cxn modelId="{BBFB7D9C-C6F5-4679-A5A9-64700C627B5F}" type="presOf" srcId="{3ECFCB85-A5EC-45ED-83C9-EE9FFAE5DB5B}" destId="{E2DF9552-0FA7-4038-B01D-283473A58376}" srcOrd="0" destOrd="0" presId="urn:microsoft.com/office/officeart/2005/8/layout/hierarchy3"/>
    <dgm:cxn modelId="{CE212944-5E4A-4E7E-BBC7-23EB7BEDCF39}" srcId="{3ECFCB85-A5EC-45ED-83C9-EE9FFAE5DB5B}" destId="{2FEF12B9-3692-456A-8CCA-28D391E38B54}" srcOrd="0" destOrd="0" parTransId="{AF428391-B69F-406F-AD29-8B72AA4CC4A6}" sibTransId="{B2C86101-0719-435B-832E-9E447BB2FAAE}"/>
    <dgm:cxn modelId="{D63D0F0B-BADE-42F9-9E52-10BBCCE0F6BF}" srcId="{2FEF12B9-3692-456A-8CCA-28D391E38B54}" destId="{C29C18B6-5838-4901-920A-6326FA992F68}" srcOrd="0" destOrd="0" parTransId="{2013FB34-17BF-4297-A388-77878EEC7787}" sibTransId="{686C1B78-55C8-4B5F-A74B-9BA3B1892889}"/>
    <dgm:cxn modelId="{22327F82-1811-4CD5-B595-3EB976C75EF0}" type="presOf" srcId="{2013FB34-17BF-4297-A388-77878EEC7787}" destId="{27840008-DBF4-4107-9046-B7B3CE0DDC1E}" srcOrd="0" destOrd="0" presId="urn:microsoft.com/office/officeart/2005/8/layout/hierarchy3"/>
    <dgm:cxn modelId="{0B6F19C2-7098-4DAF-B4FF-0F8CCEBC2F18}" type="presOf" srcId="{05383E16-98E3-49EE-8664-CD4C1A5E63B8}" destId="{33AE7908-145B-4CA9-94B4-AB57A00FB2BB}" srcOrd="0" destOrd="0" presId="urn:microsoft.com/office/officeart/2005/8/layout/hierarchy3"/>
    <dgm:cxn modelId="{BE40B540-DBC1-4A0C-8706-7C6B980A4090}" type="presOf" srcId="{147C88EB-5661-432C-AB9E-E0DA48436613}" destId="{5A0E125B-FB57-4CEF-BCB9-ED961D23A57F}" srcOrd="0" destOrd="0" presId="urn:microsoft.com/office/officeart/2005/8/layout/hierarchy3"/>
    <dgm:cxn modelId="{BCF78072-6E7E-4CAB-A2F7-85B8014AEF2D}" type="presOf" srcId="{2FEF12B9-3692-456A-8CCA-28D391E38B54}" destId="{2306308F-F193-4B6F-AF0E-49BCBC8CEA3B}" srcOrd="0" destOrd="0" presId="urn:microsoft.com/office/officeart/2005/8/layout/hierarchy3"/>
    <dgm:cxn modelId="{B13B0137-A228-465A-8FC7-52AA15997BB2}" type="presOf" srcId="{C29C18B6-5838-4901-920A-6326FA992F68}" destId="{259564A9-8EBD-40EA-B1D4-BA7E85328346}" srcOrd="0" destOrd="0" presId="urn:microsoft.com/office/officeart/2005/8/layout/hierarchy3"/>
    <dgm:cxn modelId="{813FC408-439E-4D84-AF00-51D76E16023A}" srcId="{3ECFCB85-A5EC-45ED-83C9-EE9FFAE5DB5B}" destId="{05383E16-98E3-49EE-8664-CD4C1A5E63B8}" srcOrd="1" destOrd="0" parTransId="{ACF304FA-44CE-487A-BB96-7FD7DBD4F878}" sibTransId="{8A09F2CB-9BD0-4EEE-A124-D0B736882DA9}"/>
    <dgm:cxn modelId="{4304AD2F-F16F-4820-8985-E527DCECAB34}" type="presOf" srcId="{2FEF12B9-3692-456A-8CCA-28D391E38B54}" destId="{A6B456C1-FF72-4E41-B053-8EA1AE901C30}" srcOrd="1" destOrd="0" presId="urn:microsoft.com/office/officeart/2005/8/layout/hierarchy3"/>
    <dgm:cxn modelId="{003E231A-29A0-4BFC-A1C9-D1C84381B54F}" type="presParOf" srcId="{E2DF9552-0FA7-4038-B01D-283473A58376}" destId="{3D391ACF-7CDD-4593-B087-BC2AD46F173F}" srcOrd="0" destOrd="0" presId="urn:microsoft.com/office/officeart/2005/8/layout/hierarchy3"/>
    <dgm:cxn modelId="{454D125B-CE1D-4276-B66C-2450ABEFFFC7}" type="presParOf" srcId="{3D391ACF-7CDD-4593-B087-BC2AD46F173F}" destId="{91E2CD52-13C8-43D6-8D9A-13C3F11273D3}" srcOrd="0" destOrd="0" presId="urn:microsoft.com/office/officeart/2005/8/layout/hierarchy3"/>
    <dgm:cxn modelId="{D3CD3AE7-1F9D-4E56-8B91-CC738FF6C57B}" type="presParOf" srcId="{91E2CD52-13C8-43D6-8D9A-13C3F11273D3}" destId="{2306308F-F193-4B6F-AF0E-49BCBC8CEA3B}" srcOrd="0" destOrd="0" presId="urn:microsoft.com/office/officeart/2005/8/layout/hierarchy3"/>
    <dgm:cxn modelId="{5457B087-E26F-46C1-98A3-C6858EBA97A1}" type="presParOf" srcId="{91E2CD52-13C8-43D6-8D9A-13C3F11273D3}" destId="{A6B456C1-FF72-4E41-B053-8EA1AE901C30}" srcOrd="1" destOrd="0" presId="urn:microsoft.com/office/officeart/2005/8/layout/hierarchy3"/>
    <dgm:cxn modelId="{CE1038CD-394F-4E98-914D-54F0A48D0775}" type="presParOf" srcId="{3D391ACF-7CDD-4593-B087-BC2AD46F173F}" destId="{1D4CA385-4640-41A0-9012-891F03D8EB2A}" srcOrd="1" destOrd="0" presId="urn:microsoft.com/office/officeart/2005/8/layout/hierarchy3"/>
    <dgm:cxn modelId="{6FA7B1EC-7148-441F-BA37-47D04BB4344A}" type="presParOf" srcId="{1D4CA385-4640-41A0-9012-891F03D8EB2A}" destId="{27840008-DBF4-4107-9046-B7B3CE0DDC1E}" srcOrd="0" destOrd="0" presId="urn:microsoft.com/office/officeart/2005/8/layout/hierarchy3"/>
    <dgm:cxn modelId="{8A4101FD-38FC-4316-9FD8-6B8AF35D48F9}" type="presParOf" srcId="{1D4CA385-4640-41A0-9012-891F03D8EB2A}" destId="{259564A9-8EBD-40EA-B1D4-BA7E85328346}" srcOrd="1" destOrd="0" presId="urn:microsoft.com/office/officeart/2005/8/layout/hierarchy3"/>
    <dgm:cxn modelId="{8E11B2C9-CB6F-4B4C-B0DC-81D9D0087B5B}" type="presParOf" srcId="{E2DF9552-0FA7-4038-B01D-283473A58376}" destId="{319E14FA-15F5-4CFA-91FB-CE1140512808}" srcOrd="1" destOrd="0" presId="urn:microsoft.com/office/officeart/2005/8/layout/hierarchy3"/>
    <dgm:cxn modelId="{FD18C5EE-856E-497A-8E42-944B8661745C}" type="presParOf" srcId="{319E14FA-15F5-4CFA-91FB-CE1140512808}" destId="{CAABFD4F-7D59-4814-BECD-3724D3017494}" srcOrd="0" destOrd="0" presId="urn:microsoft.com/office/officeart/2005/8/layout/hierarchy3"/>
    <dgm:cxn modelId="{F72FC804-B4F2-4886-8D21-12AC5E3671B8}" type="presParOf" srcId="{CAABFD4F-7D59-4814-BECD-3724D3017494}" destId="{33AE7908-145B-4CA9-94B4-AB57A00FB2BB}" srcOrd="0" destOrd="0" presId="urn:microsoft.com/office/officeart/2005/8/layout/hierarchy3"/>
    <dgm:cxn modelId="{0F0EEF5B-EF6F-40F5-BAAC-AA10A5E360E7}" type="presParOf" srcId="{CAABFD4F-7D59-4814-BECD-3724D3017494}" destId="{7CCD4624-E260-492D-8DCE-67D7BF4A7ABE}" srcOrd="1" destOrd="0" presId="urn:microsoft.com/office/officeart/2005/8/layout/hierarchy3"/>
    <dgm:cxn modelId="{60696A02-950C-4755-B4A6-899B214C8832}" type="presParOf" srcId="{319E14FA-15F5-4CFA-91FB-CE1140512808}" destId="{E59A7E94-B453-49D5-BDE6-3A7D7A8301B1}" srcOrd="1" destOrd="0" presId="urn:microsoft.com/office/officeart/2005/8/layout/hierarchy3"/>
    <dgm:cxn modelId="{E93CA50C-A487-4FF7-BF1D-2DEF720872DA}" type="presParOf" srcId="{E59A7E94-B453-49D5-BDE6-3A7D7A8301B1}" destId="{C8764D8E-C4E4-493B-A12E-0F86926CC7DF}" srcOrd="0" destOrd="0" presId="urn:microsoft.com/office/officeart/2005/8/layout/hierarchy3"/>
    <dgm:cxn modelId="{7DF6BD30-1B38-4DFC-AC8C-649D62CE6593}" type="presParOf" srcId="{E59A7E94-B453-49D5-BDE6-3A7D7A8301B1}" destId="{5A0E125B-FB57-4CEF-BCB9-ED961D23A57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CFCB85-A5EC-45ED-83C9-EE9FFAE5DB5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FEF12B9-3692-456A-8CCA-28D391E38B54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31 грудня 2022 року</a:t>
          </a:r>
          <a:endParaRPr lang="uk-UA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428391-B69F-406F-AD29-8B72AA4CC4A6}" type="parTrans" cxnId="{CE212944-5E4A-4E7E-BBC7-23EB7BEDCF39}">
      <dgm:prSet/>
      <dgm:spPr/>
      <dgm:t>
        <a:bodyPr/>
        <a:lstStyle/>
        <a:p>
          <a:endParaRPr lang="uk-UA"/>
        </a:p>
      </dgm:t>
    </dgm:pt>
    <dgm:pt modelId="{B2C86101-0719-435B-832E-9E447BB2FAAE}" type="sibTrans" cxnId="{CE212944-5E4A-4E7E-BBC7-23EB7BEDCF39}">
      <dgm:prSet/>
      <dgm:spPr/>
      <dgm:t>
        <a:bodyPr/>
        <a:lstStyle/>
        <a:p>
          <a:endParaRPr lang="uk-UA"/>
        </a:p>
      </dgm:t>
    </dgm:pt>
    <dgm:pt modelId="{C29C18B6-5838-4901-920A-6326FA992F68}">
      <dgm:prSet phldrT="[Текст]" custT="1"/>
      <dgm:spPr/>
      <dgm:t>
        <a:bodyPr/>
        <a:lstStyle/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r>
            <a: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2025 року</a:t>
          </a:r>
          <a:endParaRPr lang="uk-UA" sz="3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3FB34-17BF-4297-A388-77878EEC7787}" type="parTrans" cxnId="{D63D0F0B-BADE-42F9-9E52-10BBCCE0F6BF}">
      <dgm:prSet/>
      <dgm:spPr/>
      <dgm:t>
        <a:bodyPr/>
        <a:lstStyle/>
        <a:p>
          <a:endParaRPr lang="uk-UA"/>
        </a:p>
      </dgm:t>
    </dgm:pt>
    <dgm:pt modelId="{686C1B78-55C8-4B5F-A74B-9BA3B1892889}" type="sibTrans" cxnId="{D63D0F0B-BADE-42F9-9E52-10BBCCE0F6BF}">
      <dgm:prSet/>
      <dgm:spPr/>
      <dgm:t>
        <a:bodyPr/>
        <a:lstStyle/>
        <a:p>
          <a:endParaRPr lang="uk-UA"/>
        </a:p>
      </dgm:t>
    </dgm:pt>
    <dgm:pt modelId="{05383E16-98E3-49EE-8664-CD4C1A5E63B8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після 01 січня 2023 року </a:t>
          </a:r>
          <a:endParaRPr lang="uk-UA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F304FA-44CE-487A-BB96-7FD7DBD4F878}" type="parTrans" cxnId="{813FC408-439E-4D84-AF00-51D76E16023A}">
      <dgm:prSet/>
      <dgm:spPr/>
      <dgm:t>
        <a:bodyPr/>
        <a:lstStyle/>
        <a:p>
          <a:endParaRPr lang="uk-UA"/>
        </a:p>
      </dgm:t>
    </dgm:pt>
    <dgm:pt modelId="{8A09F2CB-9BD0-4EEE-A124-D0B736882DA9}" type="sibTrans" cxnId="{813FC408-439E-4D84-AF00-51D76E16023A}">
      <dgm:prSet/>
      <dgm:spPr/>
      <dgm:t>
        <a:bodyPr/>
        <a:lstStyle/>
        <a:p>
          <a:endParaRPr lang="uk-UA"/>
        </a:p>
      </dgm:t>
    </dgm:pt>
    <dgm:pt modelId="{147C88EB-5661-432C-AB9E-E0DA48436613}">
      <dgm:prSet phldrT="[Текст]" custT="1"/>
      <dgm:spPr/>
      <dgm:t>
        <a:bodyPr/>
        <a:lstStyle/>
        <a:p>
          <a:r>
            <a: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r>
            <a: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2026 року</a:t>
          </a:r>
          <a:endParaRPr lang="uk-UA" sz="3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A403E3-4145-41CC-AEA4-7FF2B299E337}" type="parTrans" cxnId="{65898CA4-657D-48E0-B28B-41DBB614A8A8}">
      <dgm:prSet/>
      <dgm:spPr/>
      <dgm:t>
        <a:bodyPr/>
        <a:lstStyle/>
        <a:p>
          <a:endParaRPr lang="uk-UA"/>
        </a:p>
      </dgm:t>
    </dgm:pt>
    <dgm:pt modelId="{5381276B-22A4-4D1F-B476-7CEE61D62543}" type="sibTrans" cxnId="{65898CA4-657D-48E0-B28B-41DBB614A8A8}">
      <dgm:prSet/>
      <dgm:spPr/>
      <dgm:t>
        <a:bodyPr/>
        <a:lstStyle/>
        <a:p>
          <a:endParaRPr lang="uk-UA"/>
        </a:p>
      </dgm:t>
    </dgm:pt>
    <dgm:pt modelId="{E2DF9552-0FA7-4038-B01D-283473A58376}" type="pres">
      <dgm:prSet presAssocID="{3ECFCB85-A5EC-45ED-83C9-EE9FFAE5DB5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3D391ACF-7CDD-4593-B087-BC2AD46F173F}" type="pres">
      <dgm:prSet presAssocID="{2FEF12B9-3692-456A-8CCA-28D391E38B54}" presName="root" presStyleCnt="0"/>
      <dgm:spPr/>
    </dgm:pt>
    <dgm:pt modelId="{91E2CD52-13C8-43D6-8D9A-13C3F11273D3}" type="pres">
      <dgm:prSet presAssocID="{2FEF12B9-3692-456A-8CCA-28D391E38B54}" presName="rootComposite" presStyleCnt="0"/>
      <dgm:spPr/>
    </dgm:pt>
    <dgm:pt modelId="{2306308F-F193-4B6F-AF0E-49BCBC8CEA3B}" type="pres">
      <dgm:prSet presAssocID="{2FEF12B9-3692-456A-8CCA-28D391E38B54}" presName="rootText" presStyleLbl="node1" presStyleIdx="0" presStyleCnt="2"/>
      <dgm:spPr/>
      <dgm:t>
        <a:bodyPr/>
        <a:lstStyle/>
        <a:p>
          <a:endParaRPr lang="uk-UA"/>
        </a:p>
      </dgm:t>
    </dgm:pt>
    <dgm:pt modelId="{A6B456C1-FF72-4E41-B053-8EA1AE901C30}" type="pres">
      <dgm:prSet presAssocID="{2FEF12B9-3692-456A-8CCA-28D391E38B54}" presName="rootConnector" presStyleLbl="node1" presStyleIdx="0" presStyleCnt="2"/>
      <dgm:spPr/>
      <dgm:t>
        <a:bodyPr/>
        <a:lstStyle/>
        <a:p>
          <a:endParaRPr lang="uk-UA"/>
        </a:p>
      </dgm:t>
    </dgm:pt>
    <dgm:pt modelId="{1D4CA385-4640-41A0-9012-891F03D8EB2A}" type="pres">
      <dgm:prSet presAssocID="{2FEF12B9-3692-456A-8CCA-28D391E38B54}" presName="childShape" presStyleCnt="0"/>
      <dgm:spPr/>
    </dgm:pt>
    <dgm:pt modelId="{27840008-DBF4-4107-9046-B7B3CE0DDC1E}" type="pres">
      <dgm:prSet presAssocID="{2013FB34-17BF-4297-A388-77878EEC7787}" presName="Name13" presStyleLbl="parChTrans1D2" presStyleIdx="0" presStyleCnt="2"/>
      <dgm:spPr/>
      <dgm:t>
        <a:bodyPr/>
        <a:lstStyle/>
        <a:p>
          <a:endParaRPr lang="uk-UA"/>
        </a:p>
      </dgm:t>
    </dgm:pt>
    <dgm:pt modelId="{259564A9-8EBD-40EA-B1D4-BA7E85328346}" type="pres">
      <dgm:prSet presAssocID="{C29C18B6-5838-4901-920A-6326FA992F68}" presName="childText" presStyleLbl="bgAcc1" presStyleIdx="0" presStyleCnt="2" custScaleX="118650" custScaleY="8664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9E14FA-15F5-4CFA-91FB-CE1140512808}" type="pres">
      <dgm:prSet presAssocID="{05383E16-98E3-49EE-8664-CD4C1A5E63B8}" presName="root" presStyleCnt="0"/>
      <dgm:spPr/>
    </dgm:pt>
    <dgm:pt modelId="{CAABFD4F-7D59-4814-BECD-3724D3017494}" type="pres">
      <dgm:prSet presAssocID="{05383E16-98E3-49EE-8664-CD4C1A5E63B8}" presName="rootComposite" presStyleCnt="0"/>
      <dgm:spPr/>
    </dgm:pt>
    <dgm:pt modelId="{33AE7908-145B-4CA9-94B4-AB57A00FB2BB}" type="pres">
      <dgm:prSet presAssocID="{05383E16-98E3-49EE-8664-CD4C1A5E63B8}" presName="rootText" presStyleLbl="node1" presStyleIdx="1" presStyleCnt="2"/>
      <dgm:spPr/>
      <dgm:t>
        <a:bodyPr/>
        <a:lstStyle/>
        <a:p>
          <a:endParaRPr lang="uk-UA"/>
        </a:p>
      </dgm:t>
    </dgm:pt>
    <dgm:pt modelId="{7CCD4624-E260-492D-8DCE-67D7BF4A7ABE}" type="pres">
      <dgm:prSet presAssocID="{05383E16-98E3-49EE-8664-CD4C1A5E63B8}" presName="rootConnector" presStyleLbl="node1" presStyleIdx="1" presStyleCnt="2"/>
      <dgm:spPr/>
      <dgm:t>
        <a:bodyPr/>
        <a:lstStyle/>
        <a:p>
          <a:endParaRPr lang="uk-UA"/>
        </a:p>
      </dgm:t>
    </dgm:pt>
    <dgm:pt modelId="{E59A7E94-B453-49D5-BDE6-3A7D7A8301B1}" type="pres">
      <dgm:prSet presAssocID="{05383E16-98E3-49EE-8664-CD4C1A5E63B8}" presName="childShape" presStyleCnt="0"/>
      <dgm:spPr/>
    </dgm:pt>
    <dgm:pt modelId="{C8764D8E-C4E4-493B-A12E-0F86926CC7DF}" type="pres">
      <dgm:prSet presAssocID="{5AA403E3-4145-41CC-AEA4-7FF2B299E337}" presName="Name13" presStyleLbl="parChTrans1D2" presStyleIdx="1" presStyleCnt="2"/>
      <dgm:spPr/>
      <dgm:t>
        <a:bodyPr/>
        <a:lstStyle/>
        <a:p>
          <a:endParaRPr lang="uk-UA"/>
        </a:p>
      </dgm:t>
    </dgm:pt>
    <dgm:pt modelId="{5A0E125B-FB57-4CEF-BCB9-ED961D23A57F}" type="pres">
      <dgm:prSet presAssocID="{147C88EB-5661-432C-AB9E-E0DA48436613}" presName="childText" presStyleLbl="bgAcc1" presStyleIdx="1" presStyleCnt="2" custScaleX="127641" custScaleY="91459" custLinFactNeighborX="1456" custLinFactNeighborY="-7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AD4A904-FE4A-4917-9326-5C3A2F8F497B}" type="presOf" srcId="{05383E16-98E3-49EE-8664-CD4C1A5E63B8}" destId="{7CCD4624-E260-492D-8DCE-67D7BF4A7ABE}" srcOrd="1" destOrd="0" presId="urn:microsoft.com/office/officeart/2005/8/layout/hierarchy3"/>
    <dgm:cxn modelId="{65898CA4-657D-48E0-B28B-41DBB614A8A8}" srcId="{05383E16-98E3-49EE-8664-CD4C1A5E63B8}" destId="{147C88EB-5661-432C-AB9E-E0DA48436613}" srcOrd="0" destOrd="0" parTransId="{5AA403E3-4145-41CC-AEA4-7FF2B299E337}" sibTransId="{5381276B-22A4-4D1F-B476-7CEE61D62543}"/>
    <dgm:cxn modelId="{3082A4CD-76FC-4EC2-B6C2-80B2D529EDDC}" type="presOf" srcId="{5AA403E3-4145-41CC-AEA4-7FF2B299E337}" destId="{C8764D8E-C4E4-493B-A12E-0F86926CC7DF}" srcOrd="0" destOrd="0" presId="urn:microsoft.com/office/officeart/2005/8/layout/hierarchy3"/>
    <dgm:cxn modelId="{BBFB7D9C-C6F5-4679-A5A9-64700C627B5F}" type="presOf" srcId="{3ECFCB85-A5EC-45ED-83C9-EE9FFAE5DB5B}" destId="{E2DF9552-0FA7-4038-B01D-283473A58376}" srcOrd="0" destOrd="0" presId="urn:microsoft.com/office/officeart/2005/8/layout/hierarchy3"/>
    <dgm:cxn modelId="{CE212944-5E4A-4E7E-BBC7-23EB7BEDCF39}" srcId="{3ECFCB85-A5EC-45ED-83C9-EE9FFAE5DB5B}" destId="{2FEF12B9-3692-456A-8CCA-28D391E38B54}" srcOrd="0" destOrd="0" parTransId="{AF428391-B69F-406F-AD29-8B72AA4CC4A6}" sibTransId="{B2C86101-0719-435B-832E-9E447BB2FAAE}"/>
    <dgm:cxn modelId="{D63D0F0B-BADE-42F9-9E52-10BBCCE0F6BF}" srcId="{2FEF12B9-3692-456A-8CCA-28D391E38B54}" destId="{C29C18B6-5838-4901-920A-6326FA992F68}" srcOrd="0" destOrd="0" parTransId="{2013FB34-17BF-4297-A388-77878EEC7787}" sibTransId="{686C1B78-55C8-4B5F-A74B-9BA3B1892889}"/>
    <dgm:cxn modelId="{22327F82-1811-4CD5-B595-3EB976C75EF0}" type="presOf" srcId="{2013FB34-17BF-4297-A388-77878EEC7787}" destId="{27840008-DBF4-4107-9046-B7B3CE0DDC1E}" srcOrd="0" destOrd="0" presId="urn:microsoft.com/office/officeart/2005/8/layout/hierarchy3"/>
    <dgm:cxn modelId="{0B6F19C2-7098-4DAF-B4FF-0F8CCEBC2F18}" type="presOf" srcId="{05383E16-98E3-49EE-8664-CD4C1A5E63B8}" destId="{33AE7908-145B-4CA9-94B4-AB57A00FB2BB}" srcOrd="0" destOrd="0" presId="urn:microsoft.com/office/officeart/2005/8/layout/hierarchy3"/>
    <dgm:cxn modelId="{BE40B540-DBC1-4A0C-8706-7C6B980A4090}" type="presOf" srcId="{147C88EB-5661-432C-AB9E-E0DA48436613}" destId="{5A0E125B-FB57-4CEF-BCB9-ED961D23A57F}" srcOrd="0" destOrd="0" presId="urn:microsoft.com/office/officeart/2005/8/layout/hierarchy3"/>
    <dgm:cxn modelId="{BCF78072-6E7E-4CAB-A2F7-85B8014AEF2D}" type="presOf" srcId="{2FEF12B9-3692-456A-8CCA-28D391E38B54}" destId="{2306308F-F193-4B6F-AF0E-49BCBC8CEA3B}" srcOrd="0" destOrd="0" presId="urn:microsoft.com/office/officeart/2005/8/layout/hierarchy3"/>
    <dgm:cxn modelId="{B13B0137-A228-465A-8FC7-52AA15997BB2}" type="presOf" srcId="{C29C18B6-5838-4901-920A-6326FA992F68}" destId="{259564A9-8EBD-40EA-B1D4-BA7E85328346}" srcOrd="0" destOrd="0" presId="urn:microsoft.com/office/officeart/2005/8/layout/hierarchy3"/>
    <dgm:cxn modelId="{813FC408-439E-4D84-AF00-51D76E16023A}" srcId="{3ECFCB85-A5EC-45ED-83C9-EE9FFAE5DB5B}" destId="{05383E16-98E3-49EE-8664-CD4C1A5E63B8}" srcOrd="1" destOrd="0" parTransId="{ACF304FA-44CE-487A-BB96-7FD7DBD4F878}" sibTransId="{8A09F2CB-9BD0-4EEE-A124-D0B736882DA9}"/>
    <dgm:cxn modelId="{4304AD2F-F16F-4820-8985-E527DCECAB34}" type="presOf" srcId="{2FEF12B9-3692-456A-8CCA-28D391E38B54}" destId="{A6B456C1-FF72-4E41-B053-8EA1AE901C30}" srcOrd="1" destOrd="0" presId="urn:microsoft.com/office/officeart/2005/8/layout/hierarchy3"/>
    <dgm:cxn modelId="{003E231A-29A0-4BFC-A1C9-D1C84381B54F}" type="presParOf" srcId="{E2DF9552-0FA7-4038-B01D-283473A58376}" destId="{3D391ACF-7CDD-4593-B087-BC2AD46F173F}" srcOrd="0" destOrd="0" presId="urn:microsoft.com/office/officeart/2005/8/layout/hierarchy3"/>
    <dgm:cxn modelId="{454D125B-CE1D-4276-B66C-2450ABEFFFC7}" type="presParOf" srcId="{3D391ACF-7CDD-4593-B087-BC2AD46F173F}" destId="{91E2CD52-13C8-43D6-8D9A-13C3F11273D3}" srcOrd="0" destOrd="0" presId="urn:microsoft.com/office/officeart/2005/8/layout/hierarchy3"/>
    <dgm:cxn modelId="{D3CD3AE7-1F9D-4E56-8B91-CC738FF6C57B}" type="presParOf" srcId="{91E2CD52-13C8-43D6-8D9A-13C3F11273D3}" destId="{2306308F-F193-4B6F-AF0E-49BCBC8CEA3B}" srcOrd="0" destOrd="0" presId="urn:microsoft.com/office/officeart/2005/8/layout/hierarchy3"/>
    <dgm:cxn modelId="{5457B087-E26F-46C1-98A3-C6858EBA97A1}" type="presParOf" srcId="{91E2CD52-13C8-43D6-8D9A-13C3F11273D3}" destId="{A6B456C1-FF72-4E41-B053-8EA1AE901C30}" srcOrd="1" destOrd="0" presId="urn:microsoft.com/office/officeart/2005/8/layout/hierarchy3"/>
    <dgm:cxn modelId="{CE1038CD-394F-4E98-914D-54F0A48D0775}" type="presParOf" srcId="{3D391ACF-7CDD-4593-B087-BC2AD46F173F}" destId="{1D4CA385-4640-41A0-9012-891F03D8EB2A}" srcOrd="1" destOrd="0" presId="urn:microsoft.com/office/officeart/2005/8/layout/hierarchy3"/>
    <dgm:cxn modelId="{6FA7B1EC-7148-441F-BA37-47D04BB4344A}" type="presParOf" srcId="{1D4CA385-4640-41A0-9012-891F03D8EB2A}" destId="{27840008-DBF4-4107-9046-B7B3CE0DDC1E}" srcOrd="0" destOrd="0" presId="urn:microsoft.com/office/officeart/2005/8/layout/hierarchy3"/>
    <dgm:cxn modelId="{8A4101FD-38FC-4316-9FD8-6B8AF35D48F9}" type="presParOf" srcId="{1D4CA385-4640-41A0-9012-891F03D8EB2A}" destId="{259564A9-8EBD-40EA-B1D4-BA7E85328346}" srcOrd="1" destOrd="0" presId="urn:microsoft.com/office/officeart/2005/8/layout/hierarchy3"/>
    <dgm:cxn modelId="{8E11B2C9-CB6F-4B4C-B0DC-81D9D0087B5B}" type="presParOf" srcId="{E2DF9552-0FA7-4038-B01D-283473A58376}" destId="{319E14FA-15F5-4CFA-91FB-CE1140512808}" srcOrd="1" destOrd="0" presId="urn:microsoft.com/office/officeart/2005/8/layout/hierarchy3"/>
    <dgm:cxn modelId="{FD18C5EE-856E-497A-8E42-944B8661745C}" type="presParOf" srcId="{319E14FA-15F5-4CFA-91FB-CE1140512808}" destId="{CAABFD4F-7D59-4814-BECD-3724D3017494}" srcOrd="0" destOrd="0" presId="urn:microsoft.com/office/officeart/2005/8/layout/hierarchy3"/>
    <dgm:cxn modelId="{F72FC804-B4F2-4886-8D21-12AC5E3671B8}" type="presParOf" srcId="{CAABFD4F-7D59-4814-BECD-3724D3017494}" destId="{33AE7908-145B-4CA9-94B4-AB57A00FB2BB}" srcOrd="0" destOrd="0" presId="urn:microsoft.com/office/officeart/2005/8/layout/hierarchy3"/>
    <dgm:cxn modelId="{0F0EEF5B-EF6F-40F5-BAAC-AA10A5E360E7}" type="presParOf" srcId="{CAABFD4F-7D59-4814-BECD-3724D3017494}" destId="{7CCD4624-E260-492D-8DCE-67D7BF4A7ABE}" srcOrd="1" destOrd="0" presId="urn:microsoft.com/office/officeart/2005/8/layout/hierarchy3"/>
    <dgm:cxn modelId="{60696A02-950C-4755-B4A6-899B214C8832}" type="presParOf" srcId="{319E14FA-15F5-4CFA-91FB-CE1140512808}" destId="{E59A7E94-B453-49D5-BDE6-3A7D7A8301B1}" srcOrd="1" destOrd="0" presId="urn:microsoft.com/office/officeart/2005/8/layout/hierarchy3"/>
    <dgm:cxn modelId="{E93CA50C-A487-4FF7-BF1D-2DEF720872DA}" type="presParOf" srcId="{E59A7E94-B453-49D5-BDE6-3A7D7A8301B1}" destId="{C8764D8E-C4E4-493B-A12E-0F86926CC7DF}" srcOrd="0" destOrd="0" presId="urn:microsoft.com/office/officeart/2005/8/layout/hierarchy3"/>
    <dgm:cxn modelId="{7DF6BD30-1B38-4DFC-AC8C-649D62CE6593}" type="presParOf" srcId="{E59A7E94-B453-49D5-BDE6-3A7D7A8301B1}" destId="{5A0E125B-FB57-4CEF-BCB9-ED961D23A57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6308F-F193-4B6F-AF0E-49BCBC8CEA3B}">
      <dsp:nvSpPr>
        <dsp:cNvPr id="0" name=""/>
        <dsp:cNvSpPr/>
      </dsp:nvSpPr>
      <dsp:spPr>
        <a:xfrm>
          <a:off x="5006" y="1027744"/>
          <a:ext cx="4350107" cy="217505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31 грудня 2022 року</a:t>
          </a:r>
          <a:endParaRPr lang="uk-UA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711" y="1091449"/>
        <a:ext cx="4222697" cy="2047643"/>
      </dsp:txXfrm>
    </dsp:sp>
    <dsp:sp modelId="{27840008-DBF4-4107-9046-B7B3CE0DDC1E}">
      <dsp:nvSpPr>
        <dsp:cNvPr id="0" name=""/>
        <dsp:cNvSpPr/>
      </dsp:nvSpPr>
      <dsp:spPr>
        <a:xfrm>
          <a:off x="440017" y="3202798"/>
          <a:ext cx="435010" cy="148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5996"/>
              </a:lnTo>
              <a:lnTo>
                <a:pt x="435010" y="14859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564A9-8EBD-40EA-B1D4-BA7E85328346}">
      <dsp:nvSpPr>
        <dsp:cNvPr id="0" name=""/>
        <dsp:cNvSpPr/>
      </dsp:nvSpPr>
      <dsp:spPr>
        <a:xfrm>
          <a:off x="875028" y="3746561"/>
          <a:ext cx="4129122" cy="18844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</a:t>
          </a:r>
          <a:r>
            <a:rPr lang="uk-UA" sz="3200" b="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01 липня 2023 року</a:t>
          </a:r>
          <a:endParaRPr lang="uk-UA" sz="3200" b="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0222" y="3801755"/>
        <a:ext cx="4018734" cy="1774078"/>
      </dsp:txXfrm>
    </dsp:sp>
    <dsp:sp modelId="{33AE7908-145B-4CA9-94B4-AB57A00FB2BB}">
      <dsp:nvSpPr>
        <dsp:cNvPr id="0" name=""/>
        <dsp:cNvSpPr/>
      </dsp:nvSpPr>
      <dsp:spPr>
        <a:xfrm>
          <a:off x="5442641" y="1027744"/>
          <a:ext cx="4350107" cy="217505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після 01 січня 2023 року</a:t>
          </a:r>
          <a:endParaRPr lang="uk-UA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6346" y="1091449"/>
        <a:ext cx="4222697" cy="2047643"/>
      </dsp:txXfrm>
    </dsp:sp>
    <dsp:sp modelId="{C8764D8E-C4E4-493B-A12E-0F86926CC7DF}">
      <dsp:nvSpPr>
        <dsp:cNvPr id="0" name=""/>
        <dsp:cNvSpPr/>
      </dsp:nvSpPr>
      <dsp:spPr>
        <a:xfrm>
          <a:off x="5877652" y="3202798"/>
          <a:ext cx="440017" cy="1521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1809"/>
              </a:lnTo>
              <a:lnTo>
                <a:pt x="440017" y="15218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E125B-FB57-4CEF-BCB9-ED961D23A57F}">
      <dsp:nvSpPr>
        <dsp:cNvPr id="0" name=""/>
        <dsp:cNvSpPr/>
      </dsp:nvSpPr>
      <dsp:spPr>
        <a:xfrm>
          <a:off x="6317670" y="3729966"/>
          <a:ext cx="4442016" cy="19892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2024 року</a:t>
          </a:r>
          <a:endParaRPr lang="uk-UA" sz="3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75934" y="3788230"/>
        <a:ext cx="4325488" cy="1872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6308F-F193-4B6F-AF0E-49BCBC8CEA3B}">
      <dsp:nvSpPr>
        <dsp:cNvPr id="0" name=""/>
        <dsp:cNvSpPr/>
      </dsp:nvSpPr>
      <dsp:spPr>
        <a:xfrm>
          <a:off x="5006" y="1027744"/>
          <a:ext cx="4350107" cy="217505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31 грудня 2022 року</a:t>
          </a:r>
          <a:endParaRPr lang="uk-UA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711" y="1091449"/>
        <a:ext cx="4222697" cy="2047643"/>
      </dsp:txXfrm>
    </dsp:sp>
    <dsp:sp modelId="{27840008-DBF4-4107-9046-B7B3CE0DDC1E}">
      <dsp:nvSpPr>
        <dsp:cNvPr id="0" name=""/>
        <dsp:cNvSpPr/>
      </dsp:nvSpPr>
      <dsp:spPr>
        <a:xfrm>
          <a:off x="440017" y="3202798"/>
          <a:ext cx="435010" cy="148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5996"/>
              </a:lnTo>
              <a:lnTo>
                <a:pt x="435010" y="14859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564A9-8EBD-40EA-B1D4-BA7E85328346}">
      <dsp:nvSpPr>
        <dsp:cNvPr id="0" name=""/>
        <dsp:cNvSpPr/>
      </dsp:nvSpPr>
      <dsp:spPr>
        <a:xfrm>
          <a:off x="875028" y="3746561"/>
          <a:ext cx="4129122" cy="18844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2025 року</a:t>
          </a:r>
          <a:endParaRPr lang="uk-UA" sz="3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0222" y="3801755"/>
        <a:ext cx="4018734" cy="1774078"/>
      </dsp:txXfrm>
    </dsp:sp>
    <dsp:sp modelId="{33AE7908-145B-4CA9-94B4-AB57A00FB2BB}">
      <dsp:nvSpPr>
        <dsp:cNvPr id="0" name=""/>
        <dsp:cNvSpPr/>
      </dsp:nvSpPr>
      <dsp:spPr>
        <a:xfrm>
          <a:off x="5442641" y="1027744"/>
          <a:ext cx="4350107" cy="217505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припинення чи скасування воєнного стану в Україні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після 01 січня 2023 року </a:t>
          </a:r>
          <a:endParaRPr lang="uk-UA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6346" y="1091449"/>
        <a:ext cx="4222697" cy="2047643"/>
      </dsp:txXfrm>
    </dsp:sp>
    <dsp:sp modelId="{C8764D8E-C4E4-493B-A12E-0F86926CC7DF}">
      <dsp:nvSpPr>
        <dsp:cNvPr id="0" name=""/>
        <dsp:cNvSpPr/>
      </dsp:nvSpPr>
      <dsp:spPr>
        <a:xfrm>
          <a:off x="5877652" y="3202798"/>
          <a:ext cx="440017" cy="1521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1809"/>
              </a:lnTo>
              <a:lnTo>
                <a:pt x="440017" y="15218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E125B-FB57-4CEF-BCB9-ED961D23A57F}">
      <dsp:nvSpPr>
        <dsp:cNvPr id="0" name=""/>
        <dsp:cNvSpPr/>
      </dsp:nvSpPr>
      <dsp:spPr>
        <a:xfrm>
          <a:off x="6317670" y="3729966"/>
          <a:ext cx="4442016" cy="19892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Строк дії сертифікату продовжується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 01 липня 2026 року</a:t>
          </a:r>
          <a:endParaRPr lang="uk-UA" sz="3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75934" y="3788230"/>
        <a:ext cx="4325488" cy="1872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863230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251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Самооцінювання освітніх  і управлінських процесів  закладу загальної середньої освіти"/>
          <p:cNvSpPr txBox="1"/>
          <p:nvPr/>
        </p:nvSpPr>
        <p:spPr>
          <a:xfrm>
            <a:off x="2902968" y="5062813"/>
            <a:ext cx="19305711" cy="33342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7000" b="0">
                <a:solidFill>
                  <a:srgbClr val="FFFFFF"/>
                </a:solidFill>
                <a:latin typeface="e-Ukraine Bold"/>
                <a:ea typeface="e-Ukraine Bold"/>
                <a:cs typeface="e-Ukraine Bold"/>
                <a:sym typeface="e-Ukraine Bold"/>
              </a:defRPr>
            </a:pPr>
            <a:r>
              <a:rPr lang="uk-UA" dirty="0" smtClean="0"/>
              <a:t>Актуальні питання </a:t>
            </a:r>
          </a:p>
          <a:p>
            <a:pPr>
              <a:defRPr sz="7000" b="0">
                <a:solidFill>
                  <a:srgbClr val="FFFFFF"/>
                </a:solidFill>
                <a:latin typeface="e-Ukraine Bold"/>
                <a:ea typeface="e-Ukraine Bold"/>
                <a:cs typeface="e-Ukraine Bold"/>
                <a:sym typeface="e-Ukraine Bold"/>
              </a:defRPr>
            </a:pPr>
            <a:r>
              <a:rPr lang="uk-UA" dirty="0" smtClean="0"/>
              <a:t>акредитації освітньо-професійних програм </a:t>
            </a:r>
          </a:p>
          <a:p>
            <a:pPr>
              <a:defRPr sz="7000" b="0">
                <a:solidFill>
                  <a:srgbClr val="FFFFFF"/>
                </a:solidFill>
                <a:latin typeface="e-Ukraine Bold"/>
                <a:ea typeface="e-Ukraine Bold"/>
                <a:cs typeface="e-Ukraine Bold"/>
                <a:sym typeface="e-Ukraine Bold"/>
              </a:defRPr>
            </a:pPr>
            <a:r>
              <a:rPr lang="uk-UA" dirty="0" smtClean="0"/>
              <a:t>у сфері фахової </a:t>
            </a:r>
            <a:r>
              <a:rPr lang="uk-UA" dirty="0" err="1" smtClean="0"/>
              <a:t>передвищої</a:t>
            </a:r>
            <a:r>
              <a:rPr lang="uk-UA" dirty="0" smtClean="0"/>
              <a:t> освіти </a:t>
            </a:r>
            <a:endParaRPr lang="uk-UA" dirty="0"/>
          </a:p>
        </p:txBody>
      </p:sp>
      <p:pic>
        <p:nvPicPr>
          <p:cNvPr id="136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0984992"/>
            <a:ext cx="24384000" cy="2742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Image" descr="Imag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27449" y="983737"/>
            <a:ext cx="7041502" cy="18350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490700" y="279522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 smtClean="0"/>
              <a:t>Акредитація </a:t>
            </a:r>
            <a:r>
              <a:rPr lang="uk-UA" dirty="0"/>
              <a:t>освітньо-професійних програм фахової </a:t>
            </a:r>
            <a:r>
              <a:rPr lang="uk-UA" dirty="0" err="1"/>
              <a:t>передвищої</a:t>
            </a:r>
            <a:r>
              <a:rPr lang="uk-UA" dirty="0"/>
              <a:t> </a:t>
            </a:r>
            <a:r>
              <a:rPr lang="uk-UA" dirty="0" smtClean="0"/>
              <a:t>освіти </a:t>
            </a:r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Округлений прямокутник 8"/>
          <p:cNvSpPr/>
          <p:nvPr/>
        </p:nvSpPr>
        <p:spPr>
          <a:xfrm>
            <a:off x="886744" y="2154055"/>
            <a:ext cx="22494348" cy="217932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Закладам, які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 подати заяву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проведення акредитації </a:t>
            </a:r>
            <a:endPara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графіку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акредитацію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у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фахової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з/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24.10.2022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3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 до Державної служби якості освіти України </a:t>
            </a:r>
          </a:p>
        </p:txBody>
      </p:sp>
      <p:sp>
        <p:nvSpPr>
          <p:cNvPr id="10" name="Округлений прямокутник 9"/>
          <p:cNvSpPr/>
          <p:nvPr/>
        </p:nvSpPr>
        <p:spPr>
          <a:xfrm>
            <a:off x="15749532" y="5173980"/>
            <a:ext cx="7649376" cy="762762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разі наявності сертифікату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у сфері фахової </a:t>
            </a:r>
            <a:r>
              <a:rPr lang="uk-UA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строк дії якого закінчився 01.07.2022 необхідно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до Державної служби якості освіти </a:t>
            </a:r>
            <a:r>
              <a:rPr lang="uk-UA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 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заяву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строку дії відповідного сертифікату до 1 липня року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настає за роком припинення або скасування воєнного стану в Україні, без здійснення процедури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переоформлення,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п.1</a:t>
            </a:r>
            <a:r>
              <a:rPr lang="uk-UA" sz="32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№1164</a:t>
            </a:r>
            <a:r>
              <a:rPr lang="uk-UA" sz="32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круглений прямокутник 10"/>
          <p:cNvSpPr/>
          <p:nvPr/>
        </p:nvSpPr>
        <p:spPr>
          <a:xfrm>
            <a:off x="1066764" y="4599754"/>
            <a:ext cx="6768752" cy="8820269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акредитації на підставі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</a:t>
            </a:r>
            <a:r>
              <a:rPr lang="uk-UA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заяву про проведення акредитації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3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Положення про акредитацію освітньо-професійних програм…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та пакет документів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 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Положенні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освітньо-професійних програм фахової передвищої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освіти.</a:t>
            </a:r>
          </a:p>
          <a:p>
            <a:pPr algn="just"/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</a:t>
            </a:r>
            <a:r>
              <a:rPr lang="uk-UA" sz="3600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ДАТУ ВИЗНАЧЕНУ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ГРАФІКОМ </a:t>
            </a:r>
            <a:r>
              <a:rPr lang="ru-RU" sz="36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36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акредитацію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у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фахової</a:t>
            </a:r>
            <a:r>
              <a:rPr lang="ru-RU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передвищої </a:t>
            </a:r>
            <a:r>
              <a:rPr lang="ru-RU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3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круглений прямокутник 11"/>
          <p:cNvSpPr/>
          <p:nvPr/>
        </p:nvSpPr>
        <p:spPr>
          <a:xfrm>
            <a:off x="8565334" y="5534586"/>
            <a:ext cx="6137208" cy="381381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акредитації на підставі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 –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заяву про проведення акредитації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(додаток 3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Положення про акредитацію освітньо-професійних програм…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якій вказати інформацію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Примітка: …</a:t>
            </a:r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Штрихова стрілка вправо 1"/>
          <p:cNvSpPr/>
          <p:nvPr/>
        </p:nvSpPr>
        <p:spPr>
          <a:xfrm rot="5400000">
            <a:off x="3994616" y="4133224"/>
            <a:ext cx="913048" cy="1080120"/>
          </a:xfrm>
          <a:prstGeom prst="stripedRight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7" name="Штрихова стрілка вправо 16"/>
          <p:cNvSpPr/>
          <p:nvPr/>
        </p:nvSpPr>
        <p:spPr>
          <a:xfrm rot="5400000">
            <a:off x="10979392" y="4133224"/>
            <a:ext cx="913048" cy="1080120"/>
          </a:xfrm>
          <a:prstGeom prst="stripedRight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9" name="Штрихова стрілка вправо 18"/>
          <p:cNvSpPr/>
          <p:nvPr/>
        </p:nvSpPr>
        <p:spPr>
          <a:xfrm rot="5400000">
            <a:off x="19056640" y="4144085"/>
            <a:ext cx="913048" cy="1080120"/>
          </a:xfrm>
          <a:prstGeom prst="stripedRightArrow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481831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526704" y="-342900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endParaRPr lang="uk-UA" dirty="0" smtClean="0">
              <a:solidFill>
                <a:srgbClr val="FF0000"/>
              </a:solidFill>
              <a:ea typeface="Calibri" panose="020F0502020204030204" pitchFamily="34" charset="0"/>
            </a:endParaRPr>
          </a:p>
          <a:p>
            <a:pPr algn="ctr"/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Округлений прямокутник 15"/>
          <p:cNvSpPr/>
          <p:nvPr/>
        </p:nvSpPr>
        <p:spPr>
          <a:xfrm>
            <a:off x="814736" y="1493972"/>
            <a:ext cx="21242360" cy="599313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заявах  на акредитацію в 2022/2023 навчальному році  </a:t>
            </a:r>
            <a:endParaRPr lang="uk-UA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 обов'язково в примітці  зазначати   </a:t>
            </a:r>
          </a:p>
          <a:p>
            <a:endParaRPr lang="uk-UA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</a:t>
            </a:r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відповідний пункт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№1164,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якого заклад освіти бажає провести акредитацію освітньо-професійної програми </a:t>
            </a:r>
          </a:p>
          <a:p>
            <a:pPr algn="just"/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умовну (відкладену) акредитацію </a:t>
            </a:r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</a:t>
            </a:r>
            <a:r>
              <a:rPr lang="uk-UA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Положення про акредитацію освітньо-професійних програм фахової </a:t>
            </a:r>
            <a:r>
              <a:rPr lang="uk-UA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освіти)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п.1</a:t>
            </a:r>
            <a:r>
              <a:rPr lang="uk-UA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не розглядати заяву про акредитацію  та 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продовжити строк дії відповідного сертифікату до 1 липня  2023 року .</a:t>
            </a:r>
            <a:endParaRPr lang="ru-RU" sz="3200" b="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>
          <a:xfrm>
            <a:off x="1318792" y="8263474"/>
            <a:ext cx="21242360" cy="435864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наявності сертифіката про акредитацію освітньо-професійної програми у сфері фахової передвищої освіти, строк дії якого завершився 01 липня 2022 року заклад освіти, який подав заяву про наміри акредитувати ОПП у 2022/2023 навчальному році МАЄ ПРАВО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подавати  заяву про акредитацію   </a:t>
            </a:r>
          </a:p>
          <a:p>
            <a:pPr algn="just"/>
            <a:endPara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  строк дії відповідного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сертифікату  до 1 липня  2023 року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здійснено централізовано не пізніше  15 грудня 2022 року</a:t>
            </a:r>
          </a:p>
          <a:p>
            <a:r>
              <a:rPr lang="uk-UA" sz="3200" b="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Продовження строку дії і переоформлення – НЕ СИНОНІМИ</a:t>
            </a:r>
            <a:endParaRPr lang="ru-RU" sz="3200" b="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6297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427736" y="166351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ru-RU" dirty="0" err="1">
                <a:ea typeface="Calibri" panose="020F0502020204030204" pitchFamily="34" charset="0"/>
              </a:rPr>
              <a:t>Переоформлення</a:t>
            </a:r>
            <a:r>
              <a:rPr lang="ru-RU" dirty="0">
                <a:ea typeface="Calibri" panose="020F0502020204030204" pitchFamily="34" charset="0"/>
              </a:rPr>
              <a:t> та </a:t>
            </a:r>
            <a:r>
              <a:rPr lang="ru-RU" dirty="0" err="1">
                <a:ea typeface="Calibri" panose="020F0502020204030204" pitchFamily="34" charset="0"/>
              </a:rPr>
              <a:t>видача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сертифікатів</a:t>
            </a:r>
            <a:r>
              <a:rPr lang="ru-RU" dirty="0">
                <a:ea typeface="Calibri" panose="020F0502020204030204" pitchFamily="34" charset="0"/>
              </a:rPr>
              <a:t> про </a:t>
            </a:r>
            <a:r>
              <a:rPr lang="ru-RU" dirty="0" err="1">
                <a:ea typeface="Calibri" panose="020F0502020204030204" pitchFamily="34" charset="0"/>
              </a:rPr>
              <a:t>акредитацію</a:t>
            </a:r>
            <a:r>
              <a:rPr lang="ru-RU" dirty="0">
                <a:ea typeface="Calibri" panose="020F0502020204030204" pitchFamily="34" charset="0"/>
              </a:rPr>
              <a:t> ОПП </a:t>
            </a:r>
          </a:p>
          <a:p>
            <a:pPr algn="ctr"/>
            <a:r>
              <a:rPr lang="ru-RU" dirty="0">
                <a:ea typeface="Calibri" panose="020F0502020204030204" pitchFamily="34" charset="0"/>
              </a:rPr>
              <a:t>у </a:t>
            </a:r>
            <a:r>
              <a:rPr lang="ru-RU" dirty="0" err="1">
                <a:ea typeface="Calibri" panose="020F0502020204030204" pitchFamily="34" charset="0"/>
              </a:rPr>
              <a:t>сфері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фахової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передвищої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освіти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в </a:t>
            </a:r>
            <a:r>
              <a:rPr lang="ru-RU" dirty="0" err="1">
                <a:solidFill>
                  <a:srgbClr val="FF0000"/>
                </a:solidFill>
                <a:ea typeface="Calibri" panose="020F0502020204030204" pitchFamily="34" charset="0"/>
              </a:rPr>
              <a:t>умовах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a typeface="Calibri" panose="020F0502020204030204" pitchFamily="34" charset="0"/>
              </a:rPr>
              <a:t>воєнного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стану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Округлений прямокутник 4"/>
          <p:cNvSpPr/>
          <p:nvPr/>
        </p:nvSpPr>
        <p:spPr>
          <a:xfrm>
            <a:off x="731403" y="2378979"/>
            <a:ext cx="9023382" cy="272415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трок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дії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сертифікату </a:t>
            </a:r>
          </a:p>
          <a:p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акредитацію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 програми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сфері фахової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завершився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01.07.2022 </a:t>
            </a:r>
            <a:endPara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3200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Округлений прямокутник 19"/>
          <p:cNvSpPr/>
          <p:nvPr/>
        </p:nvSpPr>
        <p:spPr>
          <a:xfrm>
            <a:off x="11820802" y="2308003"/>
            <a:ext cx="11713608" cy="490347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дії сертифікату </a:t>
            </a:r>
          </a:p>
          <a:p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освітньо-професійної програми 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 фахової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завершився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01.07.2022 </a:t>
            </a:r>
          </a:p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закладів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</a:p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переміщених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тимчасово окупованої території або з населеного пункту, на території якого органи державної влади тимчасово не здійснюють свої повноваження,</a:t>
            </a:r>
          </a:p>
          <a:p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закладів освіти, місцем знаходження яких є території проведення воєнних (бойових)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endParaRPr lang="uk-UA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31230046"/>
              </p:ext>
            </p:extLst>
          </p:nvPr>
        </p:nvGraphicFramePr>
        <p:xfrm>
          <a:off x="443286" y="5059028"/>
          <a:ext cx="10759687" cy="6763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4068669717"/>
              </p:ext>
            </p:extLst>
          </p:nvPr>
        </p:nvGraphicFramePr>
        <p:xfrm>
          <a:off x="12788653" y="6967954"/>
          <a:ext cx="10759687" cy="6763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Штрихова стрілка вправо 7"/>
          <p:cNvSpPr/>
          <p:nvPr/>
        </p:nvSpPr>
        <p:spPr>
          <a:xfrm rot="5400000">
            <a:off x="4975575" y="5205346"/>
            <a:ext cx="887728" cy="1184112"/>
          </a:xfrm>
          <a:prstGeom prst="stripedRightArrow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Штрихова стрілка вправо 20"/>
          <p:cNvSpPr/>
          <p:nvPr/>
        </p:nvSpPr>
        <p:spPr>
          <a:xfrm rot="5400000">
            <a:off x="17268596" y="7189847"/>
            <a:ext cx="887728" cy="1184112"/>
          </a:xfrm>
          <a:prstGeom prst="stripedRightArrow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443286" y="12801600"/>
            <a:ext cx="229099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 Без </a:t>
            </a:r>
            <a:r>
              <a:rPr lang="uk-UA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процедури переоформлення</a:t>
            </a:r>
          </a:p>
        </p:txBody>
      </p:sp>
    </p:spTree>
    <p:extLst>
      <p:ext uri="{BB962C8B-B14F-4D97-AF65-F5344CB8AC3E}">
        <p14:creationId xmlns:p14="http://schemas.microsoft.com/office/powerpoint/2010/main" val="29116883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3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94678" y="11189959"/>
            <a:ext cx="989410" cy="988082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Дякуємо за увагу!"/>
          <p:cNvSpPr txBox="1"/>
          <p:nvPr/>
        </p:nvSpPr>
        <p:spPr>
          <a:xfrm>
            <a:off x="1043880" y="8940741"/>
            <a:ext cx="9685636" cy="373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12000" b="0">
                <a:solidFill>
                  <a:srgbClr val="FFFFFF"/>
                </a:solidFill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r>
              <a:t>Дякуємо за увагу!</a:t>
            </a:r>
          </a:p>
        </p:txBody>
      </p:sp>
      <p:pic>
        <p:nvPicPr>
          <p:cNvPr id="144" name="Image" descr="Imag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973835"/>
            <a:ext cx="24384000" cy="2742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age" descr="Image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7449" y="983737"/>
            <a:ext cx="7041502" cy="183502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79054" y="11189959"/>
            <a:ext cx="989410" cy="98808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280711" y="10746432"/>
            <a:ext cx="1863617" cy="186361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517788" y="10750550"/>
            <a:ext cx="1866900" cy="18669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382688" y="497191"/>
            <a:ext cx="23402600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>
                <a:solidFill>
                  <a:srgbClr val="FF0000"/>
                </a:solidFill>
                <a:ea typeface="Calibri" panose="020F0502020204030204" pitchFamily="34" charset="0"/>
              </a:rPr>
              <a:t>В</a:t>
            </a:r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Округлений прямокутник 21"/>
          <p:cNvSpPr/>
          <p:nvPr/>
        </p:nvSpPr>
        <p:spPr>
          <a:xfrm>
            <a:off x="1606824" y="1481888"/>
            <a:ext cx="21242360" cy="1089660"/>
          </a:xfrm>
          <a:prstGeom prst="roundRect">
            <a:avLst/>
          </a:prstGeom>
          <a:noFill/>
          <a:ln w="12700" cap="flat">
            <a:solidFill>
              <a:schemeClr val="accent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України </a:t>
            </a:r>
          </a:p>
          <a:p>
            <a:r>
              <a:rPr lang="uk-UA" sz="3200" dirty="0" smtClean="0">
                <a:solidFill>
                  <a:schemeClr val="tx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від 24 лютого 2022 р. № 64 «Про введення воєнного стану в Україні»</a:t>
            </a:r>
            <a:endParaRPr kumimoji="0" lang="uk-UA" sz="32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Proba Pro Regular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889772" y="3481957"/>
            <a:ext cx="5397572" cy="326898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Наказ Міністерства освіти і науки України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від 01.07.2021 №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sym typeface="Proba Pro Regular"/>
              </a:rPr>
              <a:t>749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Про затвердження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Положення про акредитацію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ОПП </a:t>
            </a:r>
            <a:r>
              <a:rPr lang="uk-UA" sz="3200" b="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…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30313" t="20048" r="32211" b="16401"/>
          <a:stretch/>
        </p:blipFill>
        <p:spPr>
          <a:xfrm>
            <a:off x="6515883" y="2874586"/>
            <a:ext cx="9723868" cy="9275124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</p:pic>
      <p:sp>
        <p:nvSpPr>
          <p:cNvPr id="13" name="Округлений прямокутник 12"/>
          <p:cNvSpPr/>
          <p:nvPr/>
        </p:nvSpPr>
        <p:spPr>
          <a:xfrm>
            <a:off x="889772" y="7512148"/>
            <a:ext cx="5397572" cy="381381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Наказ МОН України 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від 02.07.2021 № 762 </a:t>
            </a:r>
          </a:p>
          <a:p>
            <a:r>
              <a:rPr lang="uk-UA" sz="3200" dirty="0" smtClean="0">
                <a:solidFill>
                  <a:schemeClr val="bg1"/>
                </a:solidFill>
                <a:ea typeface="Calibri" panose="020F0502020204030204" pitchFamily="34" charset="0"/>
              </a:rPr>
              <a:t>Деякі питання оформлення, переоформлення та видачі сертифікатів про акредитацію …</a:t>
            </a:r>
            <a:endParaRPr lang="uk-UA" sz="3200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4" name="Штрихова стрілка вправо 3"/>
          <p:cNvSpPr/>
          <p:nvPr/>
        </p:nvSpPr>
        <p:spPr>
          <a:xfrm flipH="1">
            <a:off x="16272747" y="6196246"/>
            <a:ext cx="1198960" cy="2631804"/>
          </a:xfrm>
          <a:prstGeom prst="stripedRightArrow">
            <a:avLst/>
          </a:prstGeom>
          <a:solidFill>
            <a:srgbClr val="FF706D"/>
          </a:solidFill>
          <a:ln w="12700" cap="flat">
            <a:solidFill>
              <a:srgbClr val="FF4F4B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6" name="Округлений прямокутник 15"/>
          <p:cNvSpPr/>
          <p:nvPr/>
        </p:nvSpPr>
        <p:spPr>
          <a:xfrm>
            <a:off x="889772" y="3532495"/>
            <a:ext cx="5397572" cy="326898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Наказ Міністерства освіти і науки України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від 01.07.2021 №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sym typeface="Proba Pro Regular"/>
              </a:rPr>
              <a:t>749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Про затвердження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Положення про акредитацію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ОПП </a:t>
            </a:r>
            <a:r>
              <a:rPr lang="uk-UA" sz="3200" b="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…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</p:txBody>
      </p:sp>
      <p:sp>
        <p:nvSpPr>
          <p:cNvPr id="18" name="Округлений прямокутник 17"/>
          <p:cNvSpPr/>
          <p:nvPr/>
        </p:nvSpPr>
        <p:spPr>
          <a:xfrm>
            <a:off x="17513551" y="4649766"/>
            <a:ext cx="6415753" cy="5592609"/>
          </a:xfrm>
          <a:prstGeom prst="roundRect">
            <a:avLst/>
          </a:prstGeom>
          <a:solidFill>
            <a:schemeClr val="bg1"/>
          </a:solidFill>
          <a:ln w="76200" cap="flat">
            <a:solidFill>
              <a:srgbClr val="FF787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endParaRPr lang="uk-UA" sz="3200" dirty="0" smtClean="0">
              <a:solidFill>
                <a:schemeClr val="bg1"/>
              </a:solidFill>
              <a:latin typeface="Proba Pro Regular"/>
            </a:endParaRPr>
          </a:p>
          <a:p>
            <a:r>
              <a:rPr lang="uk-UA" sz="3200" dirty="0" smtClean="0">
                <a:solidFill>
                  <a:srgbClr val="FF0000"/>
                </a:solidFill>
                <a:latin typeface="Proba Pro Regular"/>
              </a:rPr>
              <a:t>Постанова </a:t>
            </a:r>
          </a:p>
          <a:p>
            <a:r>
              <a:rPr lang="uk-UA" sz="3200" dirty="0" smtClean="0">
                <a:solidFill>
                  <a:srgbClr val="FF0000"/>
                </a:solidFill>
                <a:latin typeface="Proba Pro Regular"/>
              </a:rPr>
              <a:t>Кабінету Міністрів України від 14 жовтня 2022 р. №1164 </a:t>
            </a:r>
          </a:p>
          <a:p>
            <a:r>
              <a:rPr lang="uk-UA" sz="3200" dirty="0" smtClean="0">
                <a:solidFill>
                  <a:schemeClr val="tx1"/>
                </a:solidFill>
                <a:latin typeface="Proba Pro Regular"/>
              </a:rPr>
              <a:t>«Про внесення змін до постанови </a:t>
            </a:r>
          </a:p>
          <a:p>
            <a:r>
              <a:rPr lang="uk-UA" sz="3200" dirty="0" smtClean="0">
                <a:solidFill>
                  <a:schemeClr val="tx1"/>
                </a:solidFill>
                <a:latin typeface="Proba Pro Regular"/>
              </a:rPr>
              <a:t>Кабінету Міністрів України </a:t>
            </a:r>
          </a:p>
          <a:p>
            <a:r>
              <a:rPr lang="uk-UA" sz="3200" dirty="0" smtClean="0">
                <a:solidFill>
                  <a:schemeClr val="tx1"/>
                </a:solidFill>
                <a:latin typeface="Proba Pro Regular"/>
              </a:rPr>
              <a:t>від 21 березня 2022 р. №338»</a:t>
            </a:r>
          </a:p>
          <a:p>
            <a:endParaRPr lang="uk-UA" sz="3200" dirty="0">
              <a:solidFill>
                <a:schemeClr val="bg1"/>
              </a:solidFill>
              <a:latin typeface="Proba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9118817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427736" y="581849"/>
            <a:ext cx="23402600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Округлений прямокутник 4"/>
          <p:cNvSpPr/>
          <p:nvPr/>
        </p:nvSpPr>
        <p:spPr>
          <a:xfrm>
            <a:off x="1125678" y="6439681"/>
            <a:ext cx="9023382" cy="4515521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«1.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Дозволити Державній службі якості освіти тимчасово, до припинення чи скасування воєнного стану в Україні, приймати рішення про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умовну (відкладену) акредитацію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 фахової </a:t>
            </a:r>
            <a:r>
              <a:rPr lang="uk-U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заявою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закладу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проведення акредитаційної експертизи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оплати її вартості.</a:t>
            </a: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Ліва фігурна дужка 8"/>
          <p:cNvSpPr/>
          <p:nvPr/>
        </p:nvSpPr>
        <p:spPr>
          <a:xfrm rot="16200000">
            <a:off x="11757396" y="-4353448"/>
            <a:ext cx="868802" cy="17773454"/>
          </a:xfrm>
          <a:prstGeom prst="leftBrace">
            <a:avLst>
              <a:gd name="adj1" fmla="val 8333"/>
              <a:gd name="adj2" fmla="val 50857"/>
            </a:avLst>
          </a:prstGeom>
          <a:ln>
            <a:solidFill>
              <a:srgbClr val="0026CA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2" name="Округлений прямокутник 21"/>
          <p:cNvSpPr/>
          <p:nvPr/>
        </p:nvSpPr>
        <p:spPr>
          <a:xfrm>
            <a:off x="12939621" y="1930937"/>
            <a:ext cx="10415574" cy="217932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24 лютого 2022 р. № 64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введення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стану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Україні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uk-UA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1125678" y="1902019"/>
            <a:ext cx="10347233" cy="217932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Наказ Міністерства освіти і науки України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від 01.07.2021 №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sym typeface="Proba Pro Regular"/>
              </a:rPr>
              <a:t>749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  <a:p>
            <a:pPr lvl="0">
              <a:defRPr/>
            </a:pPr>
            <a:r>
              <a:rPr lang="uk-UA" sz="3200" b="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Про затвердження </a:t>
            </a:r>
          </a:p>
          <a:p>
            <a:pPr lvl="0">
              <a:defRPr/>
            </a:pPr>
            <a:r>
              <a:rPr lang="uk-UA" sz="3200" b="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Положення про акредитацію </a:t>
            </a:r>
            <a:r>
              <a:rPr lang="uk-UA" sz="3200" b="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ОПП …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</p:txBody>
      </p:sp>
      <p:sp>
        <p:nvSpPr>
          <p:cNvPr id="24" name="Плюс 23"/>
          <p:cNvSpPr/>
          <p:nvPr/>
        </p:nvSpPr>
        <p:spPr>
          <a:xfrm>
            <a:off x="11734799" y="2634411"/>
            <a:ext cx="914400" cy="914400"/>
          </a:xfrm>
          <a:prstGeom prst="mathPlus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25678" y="5129164"/>
            <a:ext cx="22229517" cy="1149033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Постанова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14.10.2022 №1164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«Про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внесення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змін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до 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постанови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21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березня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2022 р. № 338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»</a:t>
            </a:r>
            <a:endParaRPr kumimoji="0" lang="uk-UA" sz="34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sym typeface="Helvetica Neue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1472911" y="8400644"/>
            <a:ext cx="115674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Proba Pro Regular"/>
              </a:rPr>
              <a:t>!!!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 </a:t>
            </a:r>
            <a:r>
              <a:rPr lang="ru-RU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постакредитаційний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.".</a:t>
            </a:r>
            <a:endParaRPr lang="uk-UA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7943528" y="6807631"/>
            <a:ext cx="17569952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!!!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умовну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відкладену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акредитацію</a:t>
            </a:r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приймається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строком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32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на один </a:t>
            </a:r>
            <a:r>
              <a:rPr lang="ru-RU" sz="32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рік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uk-U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8008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634716" y="215505"/>
            <a:ext cx="23402600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sz="4400" dirty="0" smtClean="0">
                <a:ea typeface="Calibri" panose="020F0502020204030204" pitchFamily="34" charset="0"/>
              </a:rPr>
              <a:t>Переоформлення, видача та строк дії сертифікатів про акредитацію ОПП </a:t>
            </a:r>
          </a:p>
          <a:p>
            <a:pPr algn="ctr"/>
            <a:r>
              <a:rPr lang="uk-UA" sz="4400" dirty="0" smtClean="0">
                <a:ea typeface="Calibri" panose="020F0502020204030204" pitchFamily="34" charset="0"/>
              </a:rPr>
              <a:t>у сфері фахової </a:t>
            </a:r>
            <a:r>
              <a:rPr lang="uk-UA" sz="4400" dirty="0" err="1" smtClean="0">
                <a:ea typeface="Calibri" panose="020F0502020204030204" pitchFamily="34" charset="0"/>
              </a:rPr>
              <a:t>передвищої</a:t>
            </a:r>
            <a:r>
              <a:rPr lang="uk-UA" sz="4400" dirty="0" smtClean="0">
                <a:ea typeface="Calibri" panose="020F0502020204030204" pitchFamily="34" charset="0"/>
              </a:rPr>
              <a:t> освіти </a:t>
            </a:r>
            <a:r>
              <a:rPr lang="uk-UA" sz="4400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sz="4400"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Округлений прямокутник 4"/>
          <p:cNvSpPr/>
          <p:nvPr/>
        </p:nvSpPr>
        <p:spPr>
          <a:xfrm>
            <a:off x="5207224" y="7867560"/>
            <a:ext cx="16057784" cy="381381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"1</a:t>
            </a:r>
            <a:r>
              <a:rPr lang="uk-UA" sz="3200" b="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Установити, що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дії сертифікатів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освітньо-професійних програм </a:t>
            </a:r>
            <a:r>
              <a:rPr lang="uk-U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сфері фахової передвищої освіти,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завершуються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припинення або скасування воєнного стану в Україні, </a:t>
            </a:r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ПРОДОВЖУЮТЬСЯ</a:t>
            </a:r>
          </a:p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липня року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настає за роком припинення або скасування воєнного стану в Україні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здійснення процедури переоформлення.</a:t>
            </a:r>
            <a:endParaRPr lang="uk-UA" sz="3200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Ліва фігурна дужка 8"/>
          <p:cNvSpPr/>
          <p:nvPr/>
        </p:nvSpPr>
        <p:spPr>
          <a:xfrm rot="16200000">
            <a:off x="11694635" y="-3904917"/>
            <a:ext cx="868802" cy="17773454"/>
          </a:xfrm>
          <a:prstGeom prst="leftBrace">
            <a:avLst>
              <a:gd name="adj1" fmla="val 8333"/>
              <a:gd name="adj2" fmla="val 50857"/>
            </a:avLst>
          </a:prstGeom>
          <a:ln>
            <a:solidFill>
              <a:srgbClr val="0026CA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2" name="Округлений прямокутник 21"/>
          <p:cNvSpPr/>
          <p:nvPr/>
        </p:nvSpPr>
        <p:spPr>
          <a:xfrm>
            <a:off x="12885847" y="2197756"/>
            <a:ext cx="10692664" cy="217932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24 лютого 2022 р. № 64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введення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стану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Україні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uk-UA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1387566" y="2197756"/>
            <a:ext cx="10347233" cy="217932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 smtClean="0">
                <a:solidFill>
                  <a:schemeClr val="bg1"/>
                </a:solidFill>
              </a:rPr>
              <a:t>Наказ МОН України </a:t>
            </a:r>
          </a:p>
          <a:p>
            <a:r>
              <a:rPr lang="uk-UA" sz="3200" dirty="0" smtClean="0">
                <a:solidFill>
                  <a:schemeClr val="bg1"/>
                </a:solidFill>
              </a:rPr>
              <a:t>від 02.07.2021 № 762 </a:t>
            </a:r>
          </a:p>
          <a:p>
            <a:r>
              <a:rPr lang="uk-UA" sz="3200" dirty="0" smtClean="0">
                <a:solidFill>
                  <a:schemeClr val="bg1"/>
                </a:solidFill>
                <a:ea typeface="Calibri" panose="020F0502020204030204" pitchFamily="34" charset="0"/>
              </a:rPr>
              <a:t>Деякі питання оформлення, переоформлення та видачі сертифікатів про акредитацію …</a:t>
            </a:r>
            <a:endParaRPr lang="uk-UA" sz="3200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24" name="Плюс 23"/>
          <p:cNvSpPr/>
          <p:nvPr/>
        </p:nvSpPr>
        <p:spPr>
          <a:xfrm>
            <a:off x="11878816" y="2938636"/>
            <a:ext cx="914400" cy="914400"/>
          </a:xfrm>
          <a:prstGeom prst="mathPlus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54896" y="5482243"/>
            <a:ext cx="20162240" cy="1149033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ru-RU" sz="3400" dirty="0">
                <a:solidFill>
                  <a:schemeClr val="bg1"/>
                </a:solidFill>
                <a:latin typeface="Proba Pro Regular"/>
              </a:rPr>
              <a:t>Постанова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14.10.2022 №1164</a:t>
            </a:r>
          </a:p>
          <a:p>
            <a:r>
              <a:rPr lang="ru-RU" sz="3400" dirty="0">
                <a:solidFill>
                  <a:schemeClr val="bg1"/>
                </a:solidFill>
                <a:latin typeface="Proba Pro Regular"/>
              </a:rPr>
              <a:t> «Про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внесення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змін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до постанови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21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березня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2022 р. № 338»</a:t>
            </a:r>
            <a:endParaRPr lang="uk-UA" sz="3400" dirty="0">
              <a:solidFill>
                <a:schemeClr val="bg1"/>
              </a:solidFill>
              <a:latin typeface="Proba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760001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617331" y="1207316"/>
            <a:ext cx="23275967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 smtClean="0"/>
              <a:t> </a:t>
            </a:r>
            <a:r>
              <a:rPr lang="uk-UA" dirty="0" smtClean="0">
                <a:solidFill>
                  <a:srgbClr val="FF0000"/>
                </a:solidFill>
              </a:rPr>
              <a:t>В</a:t>
            </a:r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Округлений прямокутник 19"/>
          <p:cNvSpPr/>
          <p:nvPr/>
        </p:nvSpPr>
        <p:spPr>
          <a:xfrm>
            <a:off x="590816" y="4667682"/>
            <a:ext cx="10010739" cy="381381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 освіти </a:t>
            </a:r>
          </a:p>
          <a:p>
            <a:pPr marL="457200" indent="-457200" algn="just">
              <a:buFontTx/>
              <a:buChar char="-"/>
            </a:pP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переміщені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тимчасово окупованої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 або з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населеного пункту, на території якого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 влади тимчасово не здійснюють свої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</a:p>
          <a:p>
            <a:pPr marL="457200" indent="-457200" algn="just">
              <a:buFontTx/>
              <a:buChar char="-"/>
            </a:pP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 знаходження яких є території проведення воєнних (бойових) дій.</a:t>
            </a:r>
            <a:endParaRPr lang="uk-UA" sz="3200" b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69161" y="2347694"/>
            <a:ext cx="22229517" cy="1149033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Постанова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14.10.2022 №1164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«Про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внесення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змін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до 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постанови </a:t>
            </a:r>
            <a:r>
              <a:rPr lang="ru-RU" sz="3400" dirty="0" err="1" smtClean="0">
                <a:solidFill>
                  <a:schemeClr val="bg1"/>
                </a:solidFill>
                <a:latin typeface="Proba Pro Regular"/>
              </a:rPr>
              <a:t>Кабінету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21 </a:t>
            </a:r>
            <a:r>
              <a:rPr lang="ru-RU" sz="3400" dirty="0" err="1">
                <a:solidFill>
                  <a:schemeClr val="bg1"/>
                </a:solidFill>
                <a:latin typeface="Proba Pro Regular"/>
              </a:rPr>
              <a:t>березня</a:t>
            </a:r>
            <a:r>
              <a:rPr lang="ru-RU" sz="3400" dirty="0">
                <a:solidFill>
                  <a:schemeClr val="bg1"/>
                </a:solidFill>
                <a:latin typeface="Proba Pro Regular"/>
              </a:rPr>
              <a:t> 2022 р. № 338</a:t>
            </a:r>
            <a:r>
              <a:rPr lang="ru-RU" sz="3400" dirty="0" smtClean="0">
                <a:solidFill>
                  <a:schemeClr val="bg1"/>
                </a:solidFill>
                <a:latin typeface="Proba Pro Regular"/>
              </a:rPr>
              <a:t>»</a:t>
            </a:r>
            <a:endParaRPr kumimoji="0" lang="uk-UA" sz="34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sym typeface="Helvetica Neue"/>
            </a:endParaRPr>
          </a:p>
        </p:txBody>
      </p:sp>
      <p:sp>
        <p:nvSpPr>
          <p:cNvPr id="15" name="Округлений прямокутник 14"/>
          <p:cNvSpPr/>
          <p:nvPr/>
        </p:nvSpPr>
        <p:spPr>
          <a:xfrm>
            <a:off x="13686666" y="4299791"/>
            <a:ext cx="9577064" cy="381381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 Міністерства з питань реінтеграції тимчасово окупованих територій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 25.04.2022 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</a:p>
          <a:p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затвердження Переліку територіальних громад, які розташовані в районі проведення воєнних (бойових) дій або які перебувають в тимчасовій окупації, оточенні (блокуванні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Штрихова стрілка вправо 3"/>
          <p:cNvSpPr/>
          <p:nvPr/>
        </p:nvSpPr>
        <p:spPr>
          <a:xfrm>
            <a:off x="11149844" y="6235123"/>
            <a:ext cx="1988533" cy="1356593"/>
          </a:xfrm>
          <a:prstGeom prst="stripedRightArrow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0" y="10531378"/>
            <a:ext cx="128093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умовну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відкладену) акредитацію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 фахової </a:t>
            </a:r>
            <a:r>
              <a:rPr lang="uk-UA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за заявою закладів освіти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проведення акредитаційної експертизи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12336016" y="10531378"/>
            <a:ext cx="101531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строки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 сертифікатів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освітньо-професійних програм у сфері фахової </a:t>
            </a:r>
            <a:r>
              <a:rPr lang="uk-UA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продовжуються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процедури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переоформлення</a:t>
            </a: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6739025" y="9118284"/>
            <a:ext cx="11069599" cy="107721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років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 чи скасування воєнного стану в Україні</a:t>
            </a:r>
          </a:p>
        </p:txBody>
      </p:sp>
    </p:spTree>
    <p:extLst>
      <p:ext uri="{BB962C8B-B14F-4D97-AF65-F5344CB8AC3E}">
        <p14:creationId xmlns:p14="http://schemas.microsoft.com/office/powerpoint/2010/main" val="16363447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382688" y="81693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/>
              <a:t>Акредитація освітньо-професійних програм фахової </a:t>
            </a:r>
            <a:r>
              <a:rPr lang="uk-UA" dirty="0" err="1"/>
              <a:t>передвищої</a:t>
            </a:r>
            <a:r>
              <a:rPr lang="uk-UA" dirty="0"/>
              <a:t> освіти</a:t>
            </a:r>
          </a:p>
          <a:p>
            <a:pPr algn="ctr"/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Округлений прямокутник 4"/>
          <p:cNvSpPr/>
          <p:nvPr/>
        </p:nvSpPr>
        <p:spPr>
          <a:xfrm>
            <a:off x="4233357" y="8467561"/>
            <a:ext cx="16353365" cy="326898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b="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Установити, що до припинення або скасування воєнного стану в Україні Державна служба якості освіти </a:t>
            </a:r>
            <a:r>
              <a:rPr lang="uk-UA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ЗАЯВОЮ ЗАКЛАДУ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 акредитацію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 програм у сфері фахової передвищої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</a:t>
            </a:r>
            <a:r>
              <a:rPr lang="uk-UA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ПОЛОЖЕННЯ ПРО АКРЕДИТАЦІЮ ОСВІТНЬО-ПРОФЕСІЙНИХ ПРОГРАМ ФАХОВОЇ ПЕРЕДВИЩОЇ ОСВІТИ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затвердженого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затвердженого наказом Міністерства освіти і науки України 1 липня 2021 р. № 749».</a:t>
            </a:r>
          </a:p>
        </p:txBody>
      </p:sp>
      <p:sp>
        <p:nvSpPr>
          <p:cNvPr id="9" name="Ліва фігурна дужка 8"/>
          <p:cNvSpPr/>
          <p:nvPr/>
        </p:nvSpPr>
        <p:spPr>
          <a:xfrm rot="16200000">
            <a:off x="11966662" y="-4193670"/>
            <a:ext cx="868802" cy="17773454"/>
          </a:xfrm>
          <a:prstGeom prst="leftBrace">
            <a:avLst>
              <a:gd name="adj1" fmla="val 8333"/>
              <a:gd name="adj2" fmla="val 50857"/>
            </a:avLst>
          </a:prstGeom>
          <a:ln>
            <a:solidFill>
              <a:srgbClr val="0026CA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2" name="Округлений прямокутник 21"/>
          <p:cNvSpPr/>
          <p:nvPr/>
        </p:nvSpPr>
        <p:spPr>
          <a:xfrm>
            <a:off x="13076320" y="2018441"/>
            <a:ext cx="8784977" cy="2263606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24 лютого 2022 р. № 64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введення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стану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Україні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uk-UA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2958783" y="2018441"/>
            <a:ext cx="8767023" cy="217932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Наказ Міністерства освіти і науки України </a:t>
            </a:r>
          </a:p>
          <a:p>
            <a:pPr lvl="0">
              <a:defRPr/>
            </a:pPr>
            <a:r>
              <a:rPr lang="uk-UA" sz="3200" dirty="0">
                <a:solidFill>
                  <a:schemeClr val="bg1"/>
                </a:solidFill>
                <a:latin typeface="Proba Pro Regular"/>
                <a:sym typeface="Proba Pro Regular"/>
              </a:rPr>
              <a:t>від 01.07.2021 № </a:t>
            </a:r>
            <a:r>
              <a:rPr lang="uk-UA" sz="3200" dirty="0" smtClean="0">
                <a:solidFill>
                  <a:schemeClr val="bg1"/>
                </a:solidFill>
                <a:latin typeface="Proba Pro Regular"/>
                <a:sym typeface="Proba Pro Regular"/>
              </a:rPr>
              <a:t>749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  <a:p>
            <a:pPr lvl="0">
              <a:defRPr/>
            </a:pPr>
            <a:r>
              <a:rPr lang="uk-UA" sz="3200" b="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Про затвердження </a:t>
            </a:r>
          </a:p>
          <a:p>
            <a:pPr lvl="0">
              <a:defRPr/>
            </a:pPr>
            <a:r>
              <a:rPr lang="uk-UA" sz="3200" b="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Положення про акредитацію </a:t>
            </a:r>
            <a:r>
              <a:rPr lang="uk-UA" sz="3200" b="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sym typeface="Proba Pro Regular"/>
              </a:rPr>
              <a:t>ОПП …</a:t>
            </a:r>
            <a:endParaRPr lang="uk-UA" sz="3200" dirty="0">
              <a:solidFill>
                <a:schemeClr val="bg1"/>
              </a:solidFill>
              <a:latin typeface="Proba Pro Regular"/>
              <a:sym typeface="Proba Pro Regular"/>
            </a:endParaRPr>
          </a:p>
        </p:txBody>
      </p:sp>
      <p:sp>
        <p:nvSpPr>
          <p:cNvPr id="24" name="Плюс 23"/>
          <p:cNvSpPr/>
          <p:nvPr/>
        </p:nvSpPr>
        <p:spPr>
          <a:xfrm>
            <a:off x="11943863" y="2593173"/>
            <a:ext cx="914400" cy="914400"/>
          </a:xfrm>
          <a:prstGeom prst="mathPlus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58783" y="5227478"/>
            <a:ext cx="18902514" cy="2195473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endParaRPr lang="ru-RU" sz="3400" dirty="0" smtClean="0">
              <a:solidFill>
                <a:schemeClr val="bg1"/>
              </a:solidFill>
              <a:latin typeface="Proba Pro Regular"/>
            </a:endParaRPr>
          </a:p>
          <a:p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№1164</a:t>
            </a:r>
          </a:p>
          <a:p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постанови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р. № 338»</a:t>
            </a:r>
            <a:endParaRPr lang="uk-UA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0" lang="uk-UA" sz="34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sym typeface="Helvetica Neue"/>
            </a:endParaRPr>
          </a:p>
        </p:txBody>
      </p:sp>
      <p:sp>
        <p:nvSpPr>
          <p:cNvPr id="3" name="Вигнута вправо стрілка 2"/>
          <p:cNvSpPr/>
          <p:nvPr/>
        </p:nvSpPr>
        <p:spPr>
          <a:xfrm flipH="1" flipV="1">
            <a:off x="2260494" y="2593173"/>
            <a:ext cx="1972863" cy="8019407"/>
          </a:xfrm>
          <a:prstGeom prst="curvedLeftArrow">
            <a:avLst/>
          </a:prstGeom>
          <a:solidFill>
            <a:srgbClr val="FF4F4B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6771" y="11802914"/>
            <a:ext cx="20110457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endParaRPr kumimoji="0" lang="uk-UA" sz="32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Helvetica Neue"/>
            </a:endParaRPr>
          </a:p>
          <a:p>
            <a:endParaRPr lang="ru-RU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449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382688" y="81693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ru-RU" dirty="0" err="1">
                <a:ea typeface="Calibri" panose="020F0502020204030204" pitchFamily="34" charset="0"/>
              </a:rPr>
              <a:t>Переоформлення</a:t>
            </a:r>
            <a:r>
              <a:rPr lang="ru-RU" dirty="0">
                <a:ea typeface="Calibri" panose="020F0502020204030204" pitchFamily="34" charset="0"/>
              </a:rPr>
              <a:t> та </a:t>
            </a:r>
            <a:r>
              <a:rPr lang="ru-RU" dirty="0" err="1">
                <a:ea typeface="Calibri" panose="020F0502020204030204" pitchFamily="34" charset="0"/>
              </a:rPr>
              <a:t>видача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сертифікатів</a:t>
            </a:r>
            <a:r>
              <a:rPr lang="ru-RU" dirty="0">
                <a:ea typeface="Calibri" panose="020F0502020204030204" pitchFamily="34" charset="0"/>
              </a:rPr>
              <a:t> про </a:t>
            </a:r>
            <a:r>
              <a:rPr lang="ru-RU" dirty="0" err="1">
                <a:ea typeface="Calibri" panose="020F0502020204030204" pitchFamily="34" charset="0"/>
              </a:rPr>
              <a:t>акредитацію</a:t>
            </a:r>
            <a:r>
              <a:rPr lang="ru-RU" dirty="0">
                <a:ea typeface="Calibri" panose="020F0502020204030204" pitchFamily="34" charset="0"/>
              </a:rPr>
              <a:t> ОПП </a:t>
            </a:r>
          </a:p>
          <a:p>
            <a:pPr algn="ctr"/>
            <a:r>
              <a:rPr lang="ru-RU" dirty="0">
                <a:ea typeface="Calibri" panose="020F0502020204030204" pitchFamily="34" charset="0"/>
              </a:rPr>
              <a:t>у </a:t>
            </a:r>
            <a:r>
              <a:rPr lang="ru-RU" dirty="0" err="1">
                <a:ea typeface="Calibri" panose="020F0502020204030204" pitchFamily="34" charset="0"/>
              </a:rPr>
              <a:t>сфері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фахової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передвищої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 err="1">
                <a:ea typeface="Calibri" panose="020F0502020204030204" pitchFamily="34" charset="0"/>
              </a:rPr>
              <a:t>освіти</a:t>
            </a:r>
            <a:r>
              <a:rPr lang="ru-RU" dirty="0">
                <a:ea typeface="Calibri" panose="020F0502020204030204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в </a:t>
            </a:r>
            <a:r>
              <a:rPr lang="ru-RU" dirty="0" err="1">
                <a:solidFill>
                  <a:srgbClr val="FF0000"/>
                </a:solidFill>
                <a:ea typeface="Calibri" panose="020F0502020204030204" pitchFamily="34" charset="0"/>
              </a:rPr>
              <a:t>умовах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a typeface="Calibri" panose="020F0502020204030204" pitchFamily="34" charset="0"/>
              </a:rPr>
              <a:t>воєнного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стану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Округлений прямокутник 4"/>
          <p:cNvSpPr/>
          <p:nvPr/>
        </p:nvSpPr>
        <p:spPr>
          <a:xfrm>
            <a:off x="3800193" y="8669786"/>
            <a:ext cx="16783613" cy="272415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Переоформлення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сертифікатів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спеціальностей (освітньо-професійних програм) за освітньо-кваліфікаційним рівнем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молодшого спеціаліста на сертифікати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акредитацію освітньо-професійних програм 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сфері фахової </a:t>
            </a:r>
            <a:r>
              <a:rPr lang="uk-UA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</a:t>
            </a:r>
            <a:r>
              <a:rPr lang="uk-UA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продовжити в установленому порядку</a:t>
            </a:r>
            <a:r>
              <a:rPr lang="uk-UA" sz="3200" b="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відтермінуванням оплати послуги до трьох місяців з дня припинення чи скасування воєнного стану.</a:t>
            </a:r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Ліва фігурна дужка 8"/>
          <p:cNvSpPr/>
          <p:nvPr/>
        </p:nvSpPr>
        <p:spPr>
          <a:xfrm rot="16200000">
            <a:off x="11873908" y="-3395498"/>
            <a:ext cx="868802" cy="17773454"/>
          </a:xfrm>
          <a:prstGeom prst="leftBrace">
            <a:avLst>
              <a:gd name="adj1" fmla="val 8333"/>
              <a:gd name="adj2" fmla="val 50857"/>
            </a:avLst>
          </a:prstGeom>
          <a:ln>
            <a:solidFill>
              <a:srgbClr val="0026CA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2" name="Округлений прямокутник 21"/>
          <p:cNvSpPr/>
          <p:nvPr/>
        </p:nvSpPr>
        <p:spPr>
          <a:xfrm>
            <a:off x="12858263" y="2273505"/>
            <a:ext cx="8784977" cy="2263606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Указ Президента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24 лютого 2022 р. № 64 </a:t>
            </a:r>
            <a:endParaRPr lang="ru-RU" sz="3200" dirty="0" smtClean="0">
              <a:solidFill>
                <a:schemeClr val="bg1"/>
              </a:solidFill>
              <a:latin typeface="Proba Pro Regular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Про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введення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3200" dirty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стану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dirty="0" err="1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Україні</a:t>
            </a:r>
            <a:r>
              <a:rPr lang="ru-RU" sz="3200" dirty="0" smtClean="0">
                <a:solidFill>
                  <a:schemeClr val="bg1"/>
                </a:solidFill>
                <a:latin typeface="Proba Pro Regular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uk-UA" sz="32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2717128" y="2061222"/>
            <a:ext cx="8767023" cy="2724150"/>
          </a:xfrm>
          <a:prstGeom prst="round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</a:rPr>
              <a:t>Наказ МОН України </a:t>
            </a:r>
          </a:p>
          <a:p>
            <a:r>
              <a:rPr lang="uk-UA" sz="3200" dirty="0">
                <a:solidFill>
                  <a:schemeClr val="bg1"/>
                </a:solidFill>
              </a:rPr>
              <a:t>від 02.07.2021 № 762 </a:t>
            </a:r>
          </a:p>
          <a:p>
            <a:r>
              <a:rPr lang="uk-UA" sz="3200" dirty="0">
                <a:solidFill>
                  <a:schemeClr val="bg1"/>
                </a:solidFill>
                <a:ea typeface="Calibri" panose="020F0502020204030204" pitchFamily="34" charset="0"/>
              </a:rPr>
              <a:t>Деякі питання оформлення, переоформлення та видачі сертифікатів про акредитацію …</a:t>
            </a:r>
          </a:p>
        </p:txBody>
      </p:sp>
      <p:sp>
        <p:nvSpPr>
          <p:cNvPr id="24" name="Плюс 23"/>
          <p:cNvSpPr/>
          <p:nvPr/>
        </p:nvSpPr>
        <p:spPr>
          <a:xfrm>
            <a:off x="11626788" y="2948108"/>
            <a:ext cx="914400" cy="914400"/>
          </a:xfrm>
          <a:prstGeom prst="mathPlus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7052" y="6077279"/>
            <a:ext cx="18902514" cy="2195473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endParaRPr lang="ru-RU" sz="3400" dirty="0" smtClean="0">
              <a:solidFill>
                <a:schemeClr val="bg1"/>
              </a:solidFill>
              <a:latin typeface="Proba Pro Regular"/>
            </a:endParaRPr>
          </a:p>
          <a:p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Постанова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№1164</a:t>
            </a:r>
          </a:p>
          <a:p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постанови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р. № 338»</a:t>
            </a:r>
            <a:endParaRPr lang="uk-UA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0" lang="uk-UA" sz="34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Proba Pro Regular"/>
              <a:sym typeface="Helvetica Neue"/>
            </a:endParaRPr>
          </a:p>
        </p:txBody>
      </p:sp>
      <p:sp>
        <p:nvSpPr>
          <p:cNvPr id="3" name="Вигнута вправо стрілка 2"/>
          <p:cNvSpPr/>
          <p:nvPr/>
        </p:nvSpPr>
        <p:spPr>
          <a:xfrm flipH="1" flipV="1">
            <a:off x="1489557" y="2605812"/>
            <a:ext cx="2207299" cy="7474164"/>
          </a:xfrm>
          <a:prstGeom prst="curvedLeftArrow">
            <a:avLst/>
          </a:prstGeom>
          <a:solidFill>
            <a:srgbClr val="FF4F4B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723748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490700" y="695020"/>
            <a:ext cx="23402600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651" y="11940347"/>
            <a:ext cx="24268698" cy="1820152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TextBox 24"/>
          <p:cNvSpPr txBox="1"/>
          <p:nvPr/>
        </p:nvSpPr>
        <p:spPr>
          <a:xfrm>
            <a:off x="814736" y="1699265"/>
            <a:ext cx="22229517" cy="656590"/>
          </a:xfrm>
          <a:prstGeom prst="rect">
            <a:avLst/>
          </a:prstGeom>
          <a:solidFill>
            <a:srgbClr val="0026CA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uk-UA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Умовна (відкладена) акредитація освітньо-професійних програм фахової </a:t>
            </a:r>
            <a:r>
              <a:rPr lang="uk-UA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</a:t>
            </a:r>
            <a:endParaRPr lang="uk-UA" sz="36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Округлений прямокутник 14"/>
          <p:cNvSpPr/>
          <p:nvPr/>
        </p:nvSpPr>
        <p:spPr>
          <a:xfrm>
            <a:off x="584260" y="2631401"/>
            <a:ext cx="6192688" cy="544830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ідсутня акредитація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освітньо-професійної програми у сфері фахової </a:t>
            </a:r>
            <a:r>
              <a:rPr lang="uk-UA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освітньо-професійній програмі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наявний контингент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 фахової </a:t>
            </a:r>
            <a:r>
              <a:rPr lang="uk-UA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освіти,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 завершують навчання у 2022/2023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навчальному році</a:t>
            </a: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Штрихова стрілка вправо 3"/>
          <p:cNvSpPr/>
          <p:nvPr/>
        </p:nvSpPr>
        <p:spPr>
          <a:xfrm>
            <a:off x="6746313" y="4635176"/>
            <a:ext cx="1844521" cy="1660883"/>
          </a:xfrm>
          <a:prstGeom prst="stripedRightArrow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8" name="Округлений прямокутник 27"/>
          <p:cNvSpPr/>
          <p:nvPr/>
        </p:nvSpPr>
        <p:spPr>
          <a:xfrm>
            <a:off x="8711292" y="3350536"/>
            <a:ext cx="5141442" cy="326898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умовної акредитації заклад освіти подає ТІЛЬКИ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(додаток 3 до Положення про акредитацію освітньо-професійних програм…) </a:t>
            </a:r>
          </a:p>
        </p:txBody>
      </p:sp>
      <p:sp>
        <p:nvSpPr>
          <p:cNvPr id="29" name="Штрихова стрілка вправо 28"/>
          <p:cNvSpPr/>
          <p:nvPr/>
        </p:nvSpPr>
        <p:spPr>
          <a:xfrm>
            <a:off x="13942558" y="4661139"/>
            <a:ext cx="1844521" cy="1660883"/>
          </a:xfrm>
          <a:prstGeom prst="stripedRightArrow">
            <a:avLst/>
          </a:prstGeom>
          <a:solidFill>
            <a:srgbClr val="C0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Округлений прямокутник 29"/>
          <p:cNvSpPr/>
          <p:nvPr/>
        </p:nvSpPr>
        <p:spPr>
          <a:xfrm>
            <a:off x="15876903" y="2658763"/>
            <a:ext cx="6840760" cy="998982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заяві зазначається</a:t>
            </a:r>
          </a:p>
          <a:p>
            <a:pPr algn="just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Примітка:</a:t>
            </a:r>
          </a:p>
          <a:p>
            <a:pPr algn="just"/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росимо надати умовну (відкладену) акредитацію освітньо-професійної програми у сфері фахової </a:t>
            </a:r>
            <a:r>
              <a:rPr lang="uk-UA" sz="32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пункту 1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1164.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освітньо-професійна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акредитується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32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офіційному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вебсайті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наявний контингент здобувачів фахової </a:t>
            </a:r>
            <a:r>
              <a:rPr lang="uk-UA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освіти, які випускаються у 2022/2023 навчальному 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році (</a:t>
            </a:r>
            <a:r>
              <a:rPr lang="uk-UA" sz="32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 кількість здобувачів ФПО</a:t>
            </a: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32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круглений прямокутник 30"/>
          <p:cNvSpPr/>
          <p:nvPr/>
        </p:nvSpPr>
        <p:spPr>
          <a:xfrm>
            <a:off x="1713075" y="8289943"/>
            <a:ext cx="10593365" cy="435864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заявою закладу освіти без акредитаційної справи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акредитаційної експертизи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оплати її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endParaRPr lang="uk-UA" sz="3200" b="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Мінуси</a:t>
            </a:r>
            <a:endParaRPr lang="uk-UA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відсутній сертифікат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умовної акредитації один календарний рік від дати прийняття рішення</a:t>
            </a:r>
            <a:endParaRPr lang="uk-U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5044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Текст заголовку"/>
          <p:cNvSpPr txBox="1"/>
          <p:nvPr/>
        </p:nvSpPr>
        <p:spPr>
          <a:xfrm>
            <a:off x="526704" y="-342900"/>
            <a:ext cx="23402600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l">
              <a:defRPr sz="5400" b="0">
                <a:latin typeface="e-Ukraine Bold"/>
                <a:ea typeface="e-Ukraine Bold"/>
                <a:cs typeface="e-Ukraine Bold"/>
                <a:sym typeface="e-Ukraine Bold"/>
              </a:defRPr>
            </a:lvl1pPr>
          </a:lstStyle>
          <a:p>
            <a:pPr algn="ctr"/>
            <a:r>
              <a:rPr lang="uk-UA" dirty="0" smtClean="0"/>
              <a:t>Акредитація </a:t>
            </a:r>
            <a:r>
              <a:rPr lang="uk-UA" dirty="0"/>
              <a:t>освітньо-професійних програм фахової </a:t>
            </a:r>
            <a:r>
              <a:rPr lang="uk-UA" dirty="0" err="1"/>
              <a:t>передвищої</a:t>
            </a:r>
            <a:r>
              <a:rPr lang="uk-UA" dirty="0"/>
              <a:t> </a:t>
            </a:r>
            <a:r>
              <a:rPr lang="uk-UA" dirty="0" smtClean="0"/>
              <a:t>освіти </a:t>
            </a:r>
            <a:r>
              <a:rPr lang="uk-UA" dirty="0" smtClean="0">
                <a:solidFill>
                  <a:srgbClr val="FF0000"/>
                </a:solidFill>
                <a:ea typeface="Calibri" panose="020F0502020204030204" pitchFamily="34" charset="0"/>
              </a:rPr>
              <a:t>в умовах воєнного стану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205" name="Image" descr="Image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887200"/>
            <a:ext cx="24384000" cy="182880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Округлений прямокутник 15"/>
          <p:cNvSpPr/>
          <p:nvPr/>
        </p:nvSpPr>
        <p:spPr>
          <a:xfrm>
            <a:off x="1811668" y="3450326"/>
            <a:ext cx="21253540" cy="6537960"/>
          </a:xfrm>
          <a:prstGeom prst="roundRect">
            <a:avLst/>
          </a:prstGeom>
          <a:solidFill>
            <a:srgbClr val="F3FAFF"/>
          </a:solidFill>
          <a:ln>
            <a:solidFill>
              <a:srgbClr val="0026C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algn="just"/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Закладам, які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подали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заяву про проведення акредитації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графіку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акредитацію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у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фахової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10.10.2022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17.10.2022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</a:t>
            </a:r>
          </a:p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до Державної служби якості освіти України лист,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якому зазначити посилання на відповідний пункт 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14.10.2022 №1164,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підставі якого заклад освіти бажає провести акредитацію освітньо-професійної програми </a:t>
            </a:r>
          </a:p>
          <a:p>
            <a:pPr algn="just"/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п.1.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умовну (відкладену) акредитацію </a:t>
            </a:r>
            <a:endParaRPr lang="uk-UA" sz="32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</a:t>
            </a:r>
            <a:r>
              <a:rPr lang="uk-UA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Положення про акредитацію освітньо-професійних програм фахової </a:t>
            </a:r>
            <a:r>
              <a:rPr lang="uk-UA" sz="32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передвищої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освіти)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п.1</a:t>
            </a:r>
            <a:r>
              <a:rPr lang="uk-UA" sz="3200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 розглядати заяву про акредитацію  та 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продовжити строк </a:t>
            </a:r>
            <a:r>
              <a:rPr lang="uk-UA" sz="32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 відповідного сертифікату до 1 липня </a:t>
            </a:r>
            <a:r>
              <a:rPr lang="uk-UA" sz="32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року .</a:t>
            </a:r>
            <a:endParaRPr lang="ru-RU" sz="3200" b="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0261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2327</TotalTime>
  <Words>1490</Words>
  <Application>Microsoft Office PowerPoint</Application>
  <PresentationFormat>Произвольный</PresentationFormat>
  <Paragraphs>174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e-Ukraine Bold</vt:lpstr>
      <vt:lpstr>Helvetica Neue</vt:lpstr>
      <vt:lpstr>Helvetica Neue Light</vt:lpstr>
      <vt:lpstr>Helvetica Neue Medium</vt:lpstr>
      <vt:lpstr>Proba Pro Regular</vt:lpstr>
      <vt:lpstr>Times New Roman</vt:lpstr>
      <vt:lpstr>Wingdings</vt:lpstr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маковська</dc:creator>
  <cp:lastModifiedBy>Marta Chuprovska</cp:lastModifiedBy>
  <cp:revision>266</cp:revision>
  <dcterms:modified xsi:type="dcterms:W3CDTF">2022-10-24T17:51:25Z</dcterms:modified>
</cp:coreProperties>
</file>