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66" r:id="rId9"/>
    <p:sldId id="272" r:id="rId10"/>
    <p:sldId id="275" r:id="rId11"/>
    <p:sldId id="276" r:id="rId12"/>
    <p:sldId id="277" r:id="rId13"/>
    <p:sldId id="278" r:id="rId14"/>
    <p:sldId id="263" r:id="rId15"/>
    <p:sldId id="270" r:id="rId16"/>
    <p:sldId id="280" r:id="rId17"/>
    <p:sldId id="269" r:id="rId18"/>
    <p:sldId id="271" r:id="rId19"/>
    <p:sldId id="279" r:id="rId20"/>
    <p:sldId id="268" r:id="rId21"/>
    <p:sldId id="273" r:id="rId22"/>
    <p:sldId id="267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nu.edu.u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lib.pnu.edu.u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hyperlink" Target="https://www.facebook.com/shevtsov.andrey.1/posts/2381632081887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er.roundme.com/tour/45973/view/114694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hlinkClick r:id="rId2"/>
              </a:rPr>
              <a:t>Прикарпатський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національний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університет</a:t>
            </a:r>
            <a:r>
              <a:rPr lang="ru-RU" b="1" cap="all" dirty="0" smtClean="0">
                <a:hlinkClick r:id="rId2"/>
              </a:rPr>
              <a:t> </a:t>
            </a:r>
            <a:r>
              <a:rPr lang="ru-RU" b="1" cap="all" dirty="0" err="1" smtClean="0">
                <a:hlinkClick r:id="rId2"/>
              </a:rPr>
              <a:t>імені</a:t>
            </a:r>
            <a:r>
              <a:rPr lang="ru-RU" b="1" cap="all" dirty="0" smtClean="0">
                <a:hlinkClick r:id="rId2"/>
              </a:rPr>
              <a:t> Василя </a:t>
            </a:r>
            <a:r>
              <a:rPr lang="ru-RU" b="1" cap="all" dirty="0" err="1" smtClean="0">
                <a:hlinkClick r:id="rId2"/>
              </a:rPr>
              <a:t>Стефаника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uk-UA" cap="all" dirty="0" smtClean="0"/>
              <a:t/>
            </a:r>
            <a:br>
              <a:rPr lang="uk-UA" cap="all" dirty="0" smtClean="0"/>
            </a:br>
            <a:endParaRPr lang="uk-UA" dirty="0"/>
          </a:p>
        </p:txBody>
      </p:sp>
      <p:pic>
        <p:nvPicPr>
          <p:cNvPr id="4" name="Содержимое 3" descr="G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348880"/>
            <a:ext cx="6120679" cy="3766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Лінгафонний</a:t>
            </a:r>
            <a:r>
              <a:rPr lang="ru-RU" dirty="0" smtClean="0"/>
              <a:t> </a:t>
            </a:r>
            <a:r>
              <a:rPr lang="ru-RU" dirty="0" err="1" smtClean="0"/>
              <a:t>кабінет</a:t>
            </a:r>
            <a:r>
              <a:rPr lang="ru-RU" dirty="0" smtClean="0"/>
              <a:t> (ауд. 208), 33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Іноземна мова.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17 ПК;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Рік введення в експлуатацію -2016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200529_1004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115 </a:t>
            </a:r>
            <a:r>
              <a:rPr lang="ru-RU" dirty="0" err="1" smtClean="0"/>
              <a:t>гум.к</a:t>
            </a:r>
            <a:r>
              <a:rPr lang="ru-RU" dirty="0" smtClean="0"/>
              <a:t>.) 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наукової діяльності.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ноутбук HP.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–2018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713-600x4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Мультимедійна аудиторія імені Р.Гурика (506 </a:t>
            </a:r>
            <a:r>
              <a:rPr lang="uk-UA" dirty="0" err="1" smtClean="0"/>
              <a:t>ауд</a:t>
            </a:r>
            <a:r>
              <a:rPr lang="uk-UA" dirty="0" smtClean="0"/>
              <a:t>.)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Філософія і методологія науки.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ПК, проектор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–2019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удиторія Романа Гури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135" r="2413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9302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Мультимедійна аудиторія 25 адміністративного корпусу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Іноваційні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педагогічні технології у вищій освіті та професійна етика; Управління науково-дослідницькими проектами.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ПК, проектор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–2020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5 аудиторія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881" r="22881"/>
          <a:stretch>
            <a:fillRect/>
          </a:stretch>
        </p:blipFill>
        <p:spPr>
          <a:xfrm>
            <a:off x="827584" y="980728"/>
            <a:ext cx="4427041" cy="3320281"/>
          </a:xfrm>
        </p:spPr>
      </p:pic>
      <p:pic>
        <p:nvPicPr>
          <p:cNvPr id="8" name="Рисунок 7" descr="25 аудитор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4760457" cy="18189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PNU-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EcoSystem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MoPED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МО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491880" cy="2327920"/>
          </a:xfrm>
          <a:prstGeom prst="rect">
            <a:avLst/>
          </a:prstGeom>
        </p:spPr>
      </p:pic>
      <p:pic>
        <p:nvPicPr>
          <p:cNvPr id="16" name="Рисунок 15" descr="МОПЕ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3563888" cy="2375925"/>
          </a:xfrm>
          <a:prstGeom prst="rect">
            <a:avLst/>
          </a:prstGeom>
        </p:spPr>
      </p:pic>
      <p:pic>
        <p:nvPicPr>
          <p:cNvPr id="17" name="Рисунок 16" descr="МОПЕД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3933056"/>
            <a:ext cx="3737440" cy="2494037"/>
          </a:xfrm>
          <a:prstGeom prst="rect">
            <a:avLst/>
          </a:prstGeom>
        </p:spPr>
      </p:pic>
      <p:pic>
        <p:nvPicPr>
          <p:cNvPr id="18" name="Рисунок 17" descr="Мопед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4001839" cy="26693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Лабораторія 309 Центру інформаційних технологій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28245" cy="2808312"/>
          </a:xfrm>
          <a:prstGeom prst="rect">
            <a:avLst/>
          </a:prstGeom>
        </p:spPr>
      </p:pic>
      <p:pic>
        <p:nvPicPr>
          <p:cNvPr id="6" name="Рисунок 5" descr="DSC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15"/>
            <a:ext cx="4176464" cy="27739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Медпункт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зображення_viber_2021-06-10_10-53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2951165" cy="2408747"/>
          </a:xfrm>
          <a:prstGeom prst="rect">
            <a:avLst/>
          </a:prstGeom>
        </p:spPr>
      </p:pic>
      <p:pic>
        <p:nvPicPr>
          <p:cNvPr id="9" name="Рисунок 8" descr="зображення_viber_2021-06-10_10-53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20688"/>
            <a:ext cx="2058553" cy="2248969"/>
          </a:xfrm>
          <a:prstGeom prst="rect">
            <a:avLst/>
          </a:prstGeom>
        </p:spPr>
      </p:pic>
      <p:pic>
        <p:nvPicPr>
          <p:cNvPr id="10" name="Рисунок 9" descr="зображення_viber_2021-06-10_10-53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140968"/>
            <a:ext cx="2592288" cy="3456384"/>
          </a:xfrm>
          <a:prstGeom prst="rect">
            <a:avLst/>
          </a:prstGeom>
        </p:spPr>
      </p:pic>
      <p:pic>
        <p:nvPicPr>
          <p:cNvPr id="11" name="Рисунок 10" descr="зображення_viber_2021-06-10_10-53-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140968"/>
            <a:ext cx="2499742" cy="3332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НАУКОВА БІБЛІОТЕКА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ДВНЗ «ПРИКАРПАТСЬКИЙ НАЦІОНАЛЬНИЙ УНІВЕРСИТЕТ ІМЕНІ ВАСИЛЯ СТЕФАНИКА»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http://lib.pnu.edu.ua/index.php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3302496" cy="2470422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4211960" cy="2484398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706242" cy="2746979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861048"/>
            <a:ext cx="3743195" cy="28080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Університетські кафе і їдальні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222461" cy="2304256"/>
          </a:xfrm>
          <a:prstGeom prst="rect">
            <a:avLst/>
          </a:prstGeom>
        </p:spPr>
      </p:pic>
      <p:pic>
        <p:nvPicPr>
          <p:cNvPr id="8" name="Рисунок 7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88707"/>
            <a:ext cx="3528392" cy="2352261"/>
          </a:xfrm>
          <a:prstGeom prst="rect">
            <a:avLst/>
          </a:prstGeom>
        </p:spPr>
      </p:pic>
      <p:pic>
        <p:nvPicPr>
          <p:cNvPr id="9" name="Рисунок 8" descr="DSC_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040793" cy="2738760"/>
          </a:xfrm>
          <a:prstGeom prst="rect">
            <a:avLst/>
          </a:prstGeom>
        </p:spPr>
      </p:pic>
      <p:pic>
        <p:nvPicPr>
          <p:cNvPr id="10" name="Рисунок 9" descr="DSC_0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56992"/>
            <a:ext cx="3961946" cy="3143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Стадіон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«Наука»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Микитюка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238500" cy="2428875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2736"/>
            <a:ext cx="3168351" cy="2376264"/>
          </a:xfrm>
          <a:prstGeom prst="rect">
            <a:avLst/>
          </a:prstGeom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398068" cy="2548551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4"/>
          </a:xfrm>
        </p:spPr>
        <p:txBody>
          <a:bodyPr>
            <a:normAutofit fontScale="90000"/>
          </a:bodyPr>
          <a:lstStyle/>
          <a:p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>Спеціальність </a:t>
            </a:r>
            <a:r>
              <a:rPr lang="en-US" sz="4000" b="1" cap="all" smtClean="0"/>
              <a:t/>
            </a:r>
            <a:br>
              <a:rPr lang="en-US" sz="4000" b="1" cap="all" smtClean="0"/>
            </a:br>
            <a:r>
              <a:rPr lang="uk-UA" sz="4000" b="1" cap="all" smtClean="0"/>
              <a:t>032 </a:t>
            </a:r>
            <a:r>
              <a:rPr lang="uk-UA" sz="4000" b="1" cap="all" dirty="0" err="1" smtClean="0"/>
              <a:t>“Історія</a:t>
            </a:r>
            <a:r>
              <a:rPr lang="uk-UA" sz="4000" b="1" cap="all" dirty="0" smtClean="0"/>
              <a:t> та </a:t>
            </a:r>
            <a:r>
              <a:rPr lang="uk-UA" sz="4000" b="1" cap="all" dirty="0" err="1" smtClean="0"/>
              <a:t>археологія”</a:t>
            </a: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uk-UA" sz="4000" b="1" cap="all" dirty="0" smtClean="0"/>
              <a:t/>
            </a:r>
            <a:br>
              <a:rPr lang="uk-UA" sz="4000" b="1" cap="all" dirty="0" smtClean="0"/>
            </a:br>
            <a:r>
              <a:rPr lang="en-US" b="1" cap="all" dirty="0" smtClean="0"/>
              <a:t/>
            </a:r>
            <a:br>
              <a:rPr lang="en-US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uk-UA" cap="all" dirty="0" smtClean="0"/>
              <a:t/>
            </a:r>
            <a:br>
              <a:rPr lang="uk-UA" cap="all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3121529" cy="2341147"/>
          </a:xfrm>
          <a:prstGeom prst="rect">
            <a:avLst/>
          </a:prstGeom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169535" cy="2377151"/>
          </a:xfrm>
          <a:prstGeom prst="rect">
            <a:avLst/>
          </a:prstGeom>
        </p:spPr>
      </p:pic>
      <p:pic>
        <p:nvPicPr>
          <p:cNvPr id="12" name="Рисунок 11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17032"/>
            <a:ext cx="3288366" cy="2466275"/>
          </a:xfrm>
          <a:prstGeom prst="rect">
            <a:avLst/>
          </a:prstGeom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120348" cy="23402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Актовий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зал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Прикарпатського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З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08720"/>
            <a:ext cx="5593184" cy="2796592"/>
          </a:xfrm>
          <a:prstGeom prst="rect">
            <a:avLst/>
          </a:prstGeom>
        </p:spPr>
      </p:pic>
      <p:pic>
        <p:nvPicPr>
          <p:cNvPr id="8" name="Рисунок 7" descr="АЗ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4104456" cy="2736304"/>
          </a:xfrm>
          <a:prstGeom prst="rect">
            <a:avLst/>
          </a:prstGeom>
        </p:spPr>
      </p:pic>
      <p:pic>
        <p:nvPicPr>
          <p:cNvPr id="9" name="Рисунок 8" descr="АЗ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806552" cy="26690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Доступність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осіб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особливими</a:t>
            </a:r>
            <a:r>
              <a:rPr lang="ru-RU" sz="3600" b="1" dirty="0" smtClean="0"/>
              <a:t> потребами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err="1" smtClean="0"/>
              <a:t>проінспектував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керівник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відділу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ліцензування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діяльності</a:t>
            </a:r>
            <a:r>
              <a:rPr lang="ru-RU" sz="1600" b="1" dirty="0" smtClean="0"/>
              <a:t> МОН </a:t>
            </a:r>
            <a:r>
              <a:rPr lang="ru-RU" sz="1600" b="1" dirty="0" err="1" smtClean="0"/>
              <a:t>України</a:t>
            </a:r>
            <a:r>
              <a:rPr lang="ru-RU" sz="1600" b="1" dirty="0" smtClean="0"/>
              <a:t> Шевцов </a:t>
            </a:r>
            <a:r>
              <a:rPr lang="ru-RU" sz="1600" b="1" dirty="0" err="1" smtClean="0"/>
              <a:t>Андрій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Гаррієвич</a:t>
            </a:r>
            <a:r>
              <a:rPr lang="ru-RU" sz="1600" b="1" dirty="0" smtClean="0"/>
              <a:t> </a:t>
            </a:r>
            <a:r>
              <a:rPr lang="en-US" sz="1600" b="1" dirty="0" smtClean="0">
                <a:hlinkClick r:id="rId2"/>
              </a:rPr>
              <a:t>https://www.facebook.com/shevtsov.andrey.1/posts/2381632081887645</a:t>
            </a:r>
            <a:r>
              <a:rPr lang="uk-UA" sz="1600" b="1" dirty="0" smtClean="0"/>
              <a:t> </a:t>
            </a:r>
            <a:endParaRPr lang="uk-UA" sz="1600" b="1" dirty="0"/>
          </a:p>
        </p:txBody>
      </p:sp>
      <p:pic>
        <p:nvPicPr>
          <p:cNvPr id="4" name="Содержимое 3" descr="Інклюзивна освіта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2857500" cy="1895475"/>
          </a:xfrm>
        </p:spPr>
      </p:pic>
      <p:pic>
        <p:nvPicPr>
          <p:cNvPr id="5" name="Рисунок 4" descr="Інклюзивна освіт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628800"/>
            <a:ext cx="2857500" cy="1895475"/>
          </a:xfrm>
          <a:prstGeom prst="rect">
            <a:avLst/>
          </a:prstGeom>
        </p:spPr>
      </p:pic>
      <p:pic>
        <p:nvPicPr>
          <p:cNvPr id="6" name="Рисунок 5" descr="Інклюзивна освіта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060848"/>
            <a:ext cx="1885950" cy="2857500"/>
          </a:xfrm>
          <a:prstGeom prst="rect">
            <a:avLst/>
          </a:prstGeom>
        </p:spPr>
      </p:pic>
      <p:pic>
        <p:nvPicPr>
          <p:cNvPr id="7" name="Рисунок 6" descr="Інклюзивна освіта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077072"/>
            <a:ext cx="2857500" cy="1895475"/>
          </a:xfrm>
          <a:prstGeom prst="rect">
            <a:avLst/>
          </a:prstGeom>
        </p:spPr>
      </p:pic>
      <p:pic>
        <p:nvPicPr>
          <p:cNvPr id="8" name="Рисунок 7" descr="Інклюзивна освіта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149080"/>
            <a:ext cx="285750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600" dirty="0" smtClean="0"/>
              <a:t>Запрошуємо на он-лайн екскурсію до Прикарпатського національного університету імені Василя Стефаника</a:t>
            </a:r>
            <a:endParaRPr lang="uk-UA" sz="1600" dirty="0"/>
          </a:p>
        </p:txBody>
      </p:sp>
      <p:pic>
        <p:nvPicPr>
          <p:cNvPr id="5" name="Рисунок 4" descr="111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883" r="208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http://uploader.roundme.com/tour/45973/view/114694/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609), 66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249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Етноархеологія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Карпатського регіону; Україна в Другій світовій війні: історіографія;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Етнополітичні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етноконфесійні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процеси в Австро-Угорщині (1867-1918 ); Історичне музеєзнавство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-2014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Етноархеологія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Карпатського регіону; Україна в Другій світовій війні: історіографія;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Етнополітичні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етноконфесійні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процеси в Австро-Угорщині (1867-1918 ); Історичне музеєзнавство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-2014 р.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609), 66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6" name="Рисунок 5" descr="20200529_12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032448" cy="3024336"/>
          </a:xfrm>
          <a:prstGeom prst="rect">
            <a:avLst/>
          </a:prstGeom>
        </p:spPr>
      </p:pic>
      <p:pic>
        <p:nvPicPr>
          <p:cNvPr id="7" name="Рисунок 6" descr="20200529_125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139952" cy="3104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708), 100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151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Міграційні процеси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міжнароднівідносини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Європі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– XV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ст.;Україна й українці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геополітичнихконцепціях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ХХ – ХХІ ст.;Гендерні студії з історії Русі (Х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Обладнання: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Проектор, екран, ПК, 3 телевізори;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Рік введення в експлуатацію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708), 100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Міграційні процеси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міжнароднівідносини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Європі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– XV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ст.;Україна й українці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геополітичнихконцепціях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ХХ – ХХІ ст.;Гендерні студії з історії Русі (Х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Обладнання: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Проектор, екран, ПК, 3 телевізори;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Pentium 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Рік введення в експлуатацію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00529_1151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618), 90 м2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Рисунок 4" descr="20200529_1245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Духовна культура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Культурна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- 2013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618), 90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Духовна культура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Культурна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антропологія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- 2013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00529_1245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Мультимедійний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(ауд. 605), 70 м2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94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Суспільно-політичні процеси в Галичині у воєнно-революційну добу (1914 – 1923 рр.): джерела та історіографія; Побут галицької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інтеліценції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(ХІХ-30-ті рр. ХХ ст.);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Енциклопедичні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ХХ ст.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Обладнання: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ПК;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IVРік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-2015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ображення_viber_2021-06-09_17-01-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323528" y="1052736"/>
            <a:ext cx="3642792" cy="2732094"/>
          </a:xfrm>
        </p:spPr>
      </p:pic>
      <p:pic>
        <p:nvPicPr>
          <p:cNvPr id="7" name="Рисунок 6" descr="зображення_viber_2021-06-09_17-01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219822" cy="4293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612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Прикарпатський національний університет імені Василя Стефаника   </vt:lpstr>
      <vt:lpstr>    Спеціальність  032 “Історія та археологія”      </vt:lpstr>
      <vt:lpstr>Мультимедійний клас (ауд. 609), 66 м2 </vt:lpstr>
      <vt:lpstr>Мультимедійний клас (ауд. 609), 66 м2 </vt:lpstr>
      <vt:lpstr>Мультимедійний клас (ауд. 708), 100 м2 </vt:lpstr>
      <vt:lpstr>Мультимедійний клас (ауд. 708), 100 м2 </vt:lpstr>
      <vt:lpstr>Мультимедійний клас (ауд. 618), 90 м2 </vt:lpstr>
      <vt:lpstr>Мультимедійний клас (ауд. 618), 90 м2 </vt:lpstr>
      <vt:lpstr>Мультимедійний клас (ауд. 605), 70 м2 </vt:lpstr>
      <vt:lpstr>Лінгафонний кабінет (ауд. 208), 33 м2 </vt:lpstr>
      <vt:lpstr>Мультимедійний клас (ауд. 115 гум.к.)  </vt:lpstr>
      <vt:lpstr>Мультимедійна аудиторія імені Р.Гурика (506 ауд.)  </vt:lpstr>
      <vt:lpstr>      Мультимедійна аудиторія 25 адміністративного корпусу</vt:lpstr>
      <vt:lpstr>Центр інноваційних освітніх технологій «PNU-EcoSystem» (MoPED) </vt:lpstr>
      <vt:lpstr>Лабораторія 309 Центру інформаційних технологій </vt:lpstr>
      <vt:lpstr>Медпункт </vt:lpstr>
      <vt:lpstr> НАУКОВА БІБЛІОТЕКА     ДВНЗ «ПРИКАРПАТСЬКИЙ НАЦІОНАЛЬНИЙ УНІВЕРСИТЕТ ІМЕНІ ВАСИЛЯ СТЕФАНИКА» http://lib.pnu.edu.ua/index.php   </vt:lpstr>
      <vt:lpstr>Університетські кафе і їдальні  </vt:lpstr>
      <vt:lpstr>Стадіон «Наука» імені Романа Микитюка Прикарпатського національного університету імені В. Стефаника  </vt:lpstr>
      <vt:lpstr>Спортивний комплекс Прикарпатського національного університету ім. В. Стефаника  </vt:lpstr>
      <vt:lpstr>Актовий зал Прикарпатського національного університету ім. В. Стефаника  </vt:lpstr>
      <vt:lpstr>Доступність для осіб з особливими потребами   проінспектував керівник відділу ліцензування освітньої діяльності МОН України Шевцов Андрій Гаррієвич https://www.facebook.com/shevtsov.andrey.1/posts/2381632081887645 </vt:lpstr>
      <vt:lpstr>Запрошуємо на он-лайн екскурсію до Прикарпатського національного університету імені Василя Стефаника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Прикарпатський національний університет імені Василя Стефаника   </dc:title>
  <dc:creator>EliteBook</dc:creator>
  <cp:lastModifiedBy>EliteBook</cp:lastModifiedBy>
  <cp:revision>56</cp:revision>
  <dcterms:created xsi:type="dcterms:W3CDTF">2021-06-07T11:39:30Z</dcterms:created>
  <dcterms:modified xsi:type="dcterms:W3CDTF">2021-06-10T08:10:17Z</dcterms:modified>
</cp:coreProperties>
</file>