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1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8150B0-C35F-4E62-B122-05A7C96C5AE7}" type="datetime1">
              <a:rPr lang="ru-RU" smtClean="0"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5608A6-EAD2-40F7-893B-DE2E383BC1EA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E127F4-C264-4543-BD80-137291281E4F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9C2E31-907D-4644-80F2-4DB295C0E17F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AB43BC-686C-4CEC-9DA8-9B2BEB43AA1A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AB3C9B-AE9B-439B-9E20-F24831A15E96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BE9FC-B4AC-4E2B-91EA-A354D93F61B0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750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35250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35250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65975"/>
            <a:ext cx="3276600" cy="365125"/>
          </a:xfrm>
        </p:spPr>
        <p:txBody>
          <a:bodyPr rtlCol="0"/>
          <a:lstStyle/>
          <a:p>
            <a:pPr rtl="0"/>
            <a:fld id="{D8A81E54-0148-46E1-A385-A96B314ED149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48200" y="6365975"/>
            <a:ext cx="2895600" cy="3651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65975"/>
            <a:ext cx="3276600" cy="365125"/>
          </a:xfrm>
        </p:spPr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A82A16-18C9-4732-B382-332A3DE30819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0E1DB-5DAB-47E7-83F0-6E088267881B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7FD50-AE85-4CDD-AB16-2C416C3F25D1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4D1ED4-4F87-478C-9B35-196DA1DDA9C6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A1652B-2F39-4CD7-8505-DDFED18FA6B4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675DEDD-3455-4CE7-8CE4-563838EEED28}" type="datetime1">
              <a:rPr lang="ru-RU" noProof="0" smtClean="0"/>
              <a:t>27.05.2022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8282" y="-190371"/>
            <a:ext cx="4114566" cy="1407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35468" y="6488668"/>
            <a:ext cx="395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https://philosophical.pnu.edu.ua/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482465"/>
            <a:ext cx="8235468" cy="10012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tx2"/>
                </a:solidFill>
              </a:rPr>
              <a:t>Стати дипломованим </a:t>
            </a:r>
            <a:r>
              <a:rPr lang="uk-UA" b="1" dirty="0">
                <a:solidFill>
                  <a:srgbClr val="C00000"/>
                </a:solidFill>
              </a:rPr>
              <a:t>психологом</a:t>
            </a:r>
            <a:r>
              <a:rPr lang="uk-UA" b="1" dirty="0">
                <a:solidFill>
                  <a:schemeClr val="tx2"/>
                </a:solidFill>
              </a:rPr>
              <a:t> за 1,5 роки можливо! </a:t>
            </a:r>
          </a:p>
          <a:p>
            <a:r>
              <a:rPr lang="uk-UA" b="1" dirty="0">
                <a:solidFill>
                  <a:schemeClr val="tx2"/>
                </a:solidFill>
              </a:rPr>
              <a:t>Якщо ти завершив бакалаврат чи маєш ступінь спеціаліста чи магістра у будь-якому напрямі.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9301" y="701899"/>
            <a:ext cx="8393373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Задумувався над професією ПСИХОЛОГА???</a:t>
            </a:r>
            <a:endParaRPr lang="uk-UA" sz="2800" b="1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1214" y="2721885"/>
            <a:ext cx="8079476" cy="6006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solidFill>
                  <a:schemeClr val="tx2"/>
                </a:solidFill>
                <a:latin typeface="Arial Black" panose="020B0A04020102020204" pitchFamily="34" charset="0"/>
              </a:rPr>
              <a:t>Саме для ВАС унікальна, акредитована магістерська програма</a:t>
            </a:r>
            <a:r>
              <a:rPr lang="uk-UA" u="sng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2281" y="3560635"/>
            <a:ext cx="10500393" cy="15782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rgbClr val="7030A0"/>
                </a:solidFill>
              </a:rPr>
              <a:t>Клінічна та реабілітаційна психологія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2281" y="5511122"/>
            <a:ext cx="11682484" cy="7943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Факультет психології, Прикарпатський національний університет ім.  </a:t>
            </a:r>
            <a:r>
              <a:rPr lang="uk-UA" sz="2400" b="1" dirty="0" err="1">
                <a:solidFill>
                  <a:schemeClr val="tx2">
                    <a:lumMod val="75000"/>
                  </a:schemeClr>
                </a:solidFill>
              </a:rPr>
              <a:t>В.Стефаника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, м. Івано-Франківськ</a:t>
            </a:r>
          </a:p>
        </p:txBody>
      </p:sp>
      <p:sp>
        <p:nvSpPr>
          <p:cNvPr id="17" name="Овал 16"/>
          <p:cNvSpPr/>
          <p:nvPr/>
        </p:nvSpPr>
        <p:spPr>
          <a:xfrm>
            <a:off x="8524345" y="1135962"/>
            <a:ext cx="3378777" cy="1402729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Стань магістром психології!</a:t>
            </a:r>
          </a:p>
        </p:txBody>
      </p:sp>
    </p:spTree>
    <p:extLst>
      <p:ext uri="{BB962C8B-B14F-4D97-AF65-F5344CB8AC3E}">
        <p14:creationId xmlns:p14="http://schemas.microsoft.com/office/powerpoint/2010/main" val="232497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114566" cy="140767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32182" y="1417319"/>
            <a:ext cx="6244106" cy="11191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Клінічна та реабілітаційна психологія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182" y="2999233"/>
            <a:ext cx="11145290" cy="34747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фахівців у галузі психології, клінічної та реабілітаційної психології, які можуть надавати психологічну допомогу, зокрема людям які перебувають в особливих життєвих обставинах. Для роботи з організаціями, що надають медичні та реабілітаційні послуги. Підготовка психологів здатних здійснити надання психологічної допомоги та здійснювати діагностику, психологічний супровід, психокорекцію, тренінги і терапію в сфері здоров’я</a:t>
            </a:r>
          </a:p>
        </p:txBody>
      </p:sp>
    </p:spTree>
    <p:extLst>
      <p:ext uri="{BB962C8B-B14F-4D97-AF65-F5344CB8AC3E}">
        <p14:creationId xmlns:p14="http://schemas.microsoft.com/office/powerpoint/2010/main" val="39052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37010" y="186230"/>
            <a:ext cx="3913632" cy="1337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solidFill>
                  <a:srgbClr val="7030A0"/>
                </a:solidFill>
              </a:rPr>
              <a:t>Клінічна та реабілітаційна психологія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42816" y="346150"/>
            <a:ext cx="5099921" cy="10176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Гарант </a:t>
            </a:r>
            <a:r>
              <a:rPr lang="uk-UA" sz="2800" b="1" dirty="0" err="1">
                <a:solidFill>
                  <a:schemeClr val="tx1"/>
                </a:solidFill>
              </a:rPr>
              <a:t>Гасюк</a:t>
            </a:r>
            <a:r>
              <a:rPr lang="uk-UA" sz="2800" b="1" dirty="0">
                <a:solidFill>
                  <a:schemeClr val="tx1"/>
                </a:solidFill>
              </a:rPr>
              <a:t> Мирослава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929" y="2504127"/>
            <a:ext cx="4105806" cy="22405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 які  Ви зможете прослухати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44442"/>
              </p:ext>
            </p:extLst>
          </p:nvPr>
        </p:nvGraphicFramePr>
        <p:xfrm>
          <a:off x="4443103" y="2254775"/>
          <a:ext cx="6276975" cy="347027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27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36195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Клінічна психологія та психопатологія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36195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Реабілітаційна психологія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marL="36195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uk-UA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Когнітивно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-поведінкова психотерапія у реабілітаційній психології 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marL="36195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Практична психодіагностика в реабілітації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marL="36195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Психологічне консультування в реабілітаційному процесі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marL="36195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Травмотерапія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marL="36195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Екстремальна та кризова  психологія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Рисунок 16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8016" y="5725051"/>
            <a:ext cx="3163824" cy="10824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60" y="1"/>
            <a:ext cx="2010614" cy="272491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844646" y="5998464"/>
            <a:ext cx="6402474" cy="8595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багато інших не менш цікавих</a:t>
            </a:r>
            <a:r>
              <a:rPr lang="uk-UA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2899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424" y="291930"/>
            <a:ext cx="9223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>
                <a:solidFill>
                  <a:srgbClr val="7030A0"/>
                </a:solidFill>
              </a:rPr>
              <a:t>Актуальна проблема</a:t>
            </a:r>
            <a:r>
              <a:rPr lang="uk-UA" sz="2800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Куди піти вчитися?         Яку професію обрати?         </a:t>
            </a:r>
          </a:p>
          <a:p>
            <a:pPr algn="ctr"/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Як змінити своє життя?                Як допомагати іншим?                 Як стабільно заробляти в майбутньому? </a:t>
            </a:r>
          </a:p>
          <a:p>
            <a:pPr algn="ctr"/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Як бути в тренді?      Як не помилитися?  </a:t>
            </a:r>
          </a:p>
          <a:p>
            <a:pPr algn="ctr"/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 буде цікаво?</a:t>
            </a:r>
          </a:p>
        </p:txBody>
      </p:sp>
      <p:sp>
        <p:nvSpPr>
          <p:cNvPr id="3" name="Овал 2"/>
          <p:cNvSpPr/>
          <p:nvPr/>
        </p:nvSpPr>
        <p:spPr>
          <a:xfrm>
            <a:off x="1792224" y="3282696"/>
            <a:ext cx="8156448" cy="9326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/>
                </a:solidFill>
              </a:rPr>
              <a:t>Умова: є диплом про вищу освіту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3648" y="4528494"/>
            <a:ext cx="9936480" cy="18836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Магістерський тест навчальної компетентності (МТНК) – для здобуття ступеня магістра на основі бакалавра, яке здійснюється УЦОЯО</a:t>
            </a:r>
            <a:endParaRPr lang="uk-UA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5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63925"/>
            <a:ext cx="12015216" cy="1719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чекають! Команда фахівців-практиків з великим досвідом викладання, з сучасними знаннями, захоплених справою, які планують змінити Україну і зробити українців більш благополучними  та щасливими!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81" y="1782997"/>
            <a:ext cx="2267711" cy="261291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 rot="741005">
            <a:off x="8314034" y="1927207"/>
            <a:ext cx="1645158" cy="2741997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 rot="939686">
            <a:off x="10256251" y="2698319"/>
            <a:ext cx="1877318" cy="283978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 rot="21381463">
            <a:off x="-19602" y="1993046"/>
            <a:ext cx="1762125" cy="234926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/>
          <a:stretch>
            <a:fillRect/>
          </a:stretch>
        </p:blipFill>
        <p:spPr>
          <a:xfrm>
            <a:off x="6108965" y="1748308"/>
            <a:ext cx="1777880" cy="23699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5299" y="3964068"/>
            <a:ext cx="1824110" cy="2472148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8"/>
          <a:stretch>
            <a:fillRect/>
          </a:stretch>
        </p:blipFill>
        <p:spPr>
          <a:xfrm>
            <a:off x="1855164" y="1768772"/>
            <a:ext cx="1862806" cy="25438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6075" y="4018580"/>
            <a:ext cx="1832655" cy="24794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85184">
            <a:off x="8012714" y="4105009"/>
            <a:ext cx="2186440" cy="24176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87487">
            <a:off x="982027" y="4048922"/>
            <a:ext cx="2056156" cy="235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968" y="1476859"/>
            <a:ext cx="11472672" cy="5400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6195" marR="12700" indent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посаді психолога у закладах охорони здоров’я (лікувально-профілактичні заклади, перинатальні, наркологічні, реабілітаційні центри); у рекреаційних та курортних закладах; у центрах соціальних служб для сім’ї, дітей та молоді, дитячих центрах творчості та дозвілля, службі довіри, дитячих будинках, геронтологічних центрах; у сферах діяльності, пов’язаних з екстремальною та кризовою психологією (пенітенціарні заклади, військові формування Міністерства оборони України та Міністерства внутрішніх справ України); у закладах системи освіти (дошкільні, загальноосвітні, професійні, вищі навчальні заклади); в установах з відбору персоналу (кадрові агентства, центри зайнятості, центри профорієнтації та ін.), у медіа-установах.</a:t>
            </a:r>
            <a:endParaRPr lang="uk-UA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5968" y="164592"/>
            <a:ext cx="5998464" cy="1152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7030A0"/>
                </a:solidFill>
              </a:rPr>
              <a:t>Ким зможемо працювати</a:t>
            </a:r>
            <a:r>
              <a:rPr lang="uk-UA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2880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259"/>
            <a:ext cx="2308873" cy="29191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18" y="1471157"/>
            <a:ext cx="3072383" cy="26284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467" y="913573"/>
            <a:ext cx="2489338" cy="26284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946" y="2001588"/>
            <a:ext cx="2214785" cy="29361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402" y="4015706"/>
            <a:ext cx="2091707" cy="28422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570" y="3979814"/>
            <a:ext cx="2158639" cy="2878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3427" y="3757836"/>
            <a:ext cx="2733418" cy="291337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92618" y="60442"/>
            <a:ext cx="8365081" cy="15891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допомагають людям, вони відомі, вони професіонали,  вони щасливі, вони наші випускники!  Стань одним з них! </a:t>
            </a:r>
          </a:p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теж чекають люди!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1250" y="4005788"/>
            <a:ext cx="1999617" cy="27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657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с абстрактным меланхоличным оформлением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845_TF03460530" id="{15CAD117-A89C-408F-9ED5-932228B4E8EE}" vid="{8CE20380-6C5F-47FD-9E12-3AFDC80F9C2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абстрактным меланхоличным оформлением</Template>
  <TotalTime>219</TotalTime>
  <Words>416</Words>
  <Application>Microsoft Office PowerPoint</Application>
  <PresentationFormat>Широкий екран</PresentationFormat>
  <Paragraphs>33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Century Gothic</vt:lpstr>
      <vt:lpstr>Times New Roman</vt:lpstr>
      <vt:lpstr>Шаблон с абстрактным меланхоличным оформлением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Windows User</dc:creator>
  <cp:lastModifiedBy>Вероника Шкрабюк</cp:lastModifiedBy>
  <cp:revision>27</cp:revision>
  <dcterms:created xsi:type="dcterms:W3CDTF">2021-04-01T11:32:28Z</dcterms:created>
  <dcterms:modified xsi:type="dcterms:W3CDTF">2022-05-27T13:31:18Z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