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77" r:id="rId4"/>
    <p:sldId id="259" r:id="rId5"/>
    <p:sldId id="278" r:id="rId6"/>
    <p:sldId id="280" r:id="rId7"/>
    <p:sldId id="276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560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7" autoAdjust="0"/>
  </p:normalViewPr>
  <p:slideViewPr>
    <p:cSldViewPr>
      <p:cViewPr varScale="1">
        <p:scale>
          <a:sx n="86" d="100"/>
          <a:sy n="86" d="100"/>
        </p:scale>
        <p:origin x="618" y="114"/>
      </p:cViewPr>
      <p:guideLst>
        <p:guide orient="horz" pos="2160"/>
        <p:guide pos="560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646E4-A5F1-45F9-B949-116DDC1E1A32}" type="datetimeFigureOut">
              <a:rPr lang="ru-RU" smtClean="0"/>
              <a:pPr/>
              <a:t>03.09.2021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89AC5-23DC-4ADE-8F88-A091581FC5B3}" type="slidenum">
              <a:rPr lang="ru-RU" smtClean="0"/>
              <a:pPr/>
              <a:t>‹№›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646E4-A5F1-45F9-B949-116DDC1E1A32}" type="datetimeFigureOut">
              <a:rPr lang="ru-RU" smtClean="0"/>
              <a:pPr/>
              <a:t>03.09.2021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89AC5-23DC-4ADE-8F88-A091581FC5B3}" type="slidenum">
              <a:rPr lang="ru-RU" smtClean="0"/>
              <a:pPr/>
              <a:t>‹№›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646E4-A5F1-45F9-B949-116DDC1E1A32}" type="datetimeFigureOut">
              <a:rPr lang="ru-RU" smtClean="0"/>
              <a:pPr/>
              <a:t>03.09.2021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89AC5-23DC-4ADE-8F88-A091581FC5B3}" type="slidenum">
              <a:rPr lang="ru-RU" smtClean="0"/>
              <a:pPr/>
              <a:t>‹№›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646E4-A5F1-45F9-B949-116DDC1E1A32}" type="datetimeFigureOut">
              <a:rPr lang="ru-RU" smtClean="0"/>
              <a:pPr/>
              <a:t>03.09.2021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89AC5-23DC-4ADE-8F88-A091581FC5B3}" type="slidenum">
              <a:rPr lang="ru-RU" smtClean="0"/>
              <a:pPr/>
              <a:t>‹№›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646E4-A5F1-45F9-B949-116DDC1E1A32}" type="datetimeFigureOut">
              <a:rPr lang="ru-RU" smtClean="0"/>
              <a:pPr/>
              <a:t>03.09.2021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89AC5-23DC-4ADE-8F88-A091581FC5B3}" type="slidenum">
              <a:rPr lang="ru-RU" smtClean="0"/>
              <a:pPr/>
              <a:t>‹№›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646E4-A5F1-45F9-B949-116DDC1E1A32}" type="datetimeFigureOut">
              <a:rPr lang="ru-RU" smtClean="0"/>
              <a:pPr/>
              <a:t>03.09.2021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89AC5-23DC-4ADE-8F88-A091581FC5B3}" type="slidenum">
              <a:rPr lang="ru-RU" smtClean="0"/>
              <a:pPr/>
              <a:t>‹№›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646E4-A5F1-45F9-B949-116DDC1E1A32}" type="datetimeFigureOut">
              <a:rPr lang="ru-RU" smtClean="0"/>
              <a:pPr/>
              <a:t>03.09.2021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89AC5-23DC-4ADE-8F88-A091581FC5B3}" type="slidenum">
              <a:rPr lang="ru-RU" smtClean="0"/>
              <a:pPr/>
              <a:t>‹№›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646E4-A5F1-45F9-B949-116DDC1E1A32}" type="datetimeFigureOut">
              <a:rPr lang="ru-RU" smtClean="0"/>
              <a:pPr/>
              <a:t>03.09.2021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89AC5-23DC-4ADE-8F88-A091581FC5B3}" type="slidenum">
              <a:rPr lang="ru-RU" smtClean="0"/>
              <a:pPr/>
              <a:t>‹№›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646E4-A5F1-45F9-B949-116DDC1E1A32}" type="datetimeFigureOut">
              <a:rPr lang="ru-RU" smtClean="0"/>
              <a:pPr/>
              <a:t>03.09.2021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89AC5-23DC-4ADE-8F88-A091581FC5B3}" type="slidenum">
              <a:rPr lang="ru-RU" smtClean="0"/>
              <a:pPr/>
              <a:t>‹№›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646E4-A5F1-45F9-B949-116DDC1E1A32}" type="datetimeFigureOut">
              <a:rPr lang="ru-RU" smtClean="0"/>
              <a:pPr/>
              <a:t>03.09.2021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89AC5-23DC-4ADE-8F88-A091581FC5B3}" type="slidenum">
              <a:rPr lang="ru-RU" smtClean="0"/>
              <a:pPr/>
              <a:t>‹№›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646E4-A5F1-45F9-B949-116DDC1E1A32}" type="datetimeFigureOut">
              <a:rPr lang="ru-RU" smtClean="0"/>
              <a:pPr/>
              <a:t>03.09.2021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89AC5-23DC-4ADE-8F88-A091581FC5B3}" type="slidenum">
              <a:rPr lang="ru-RU" smtClean="0"/>
              <a:pPr/>
              <a:t>‹№›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2646E4-A5F1-45F9-B949-116DDC1E1A32}" type="datetimeFigureOut">
              <a:rPr lang="ru-RU" smtClean="0"/>
              <a:pPr/>
              <a:t>03.09.2021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F89AC5-23DC-4ADE-8F88-A091581FC5B3}" type="slidenum">
              <a:rPr lang="ru-RU" smtClean="0"/>
              <a:pPr/>
              <a:t>‹№›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https://ffvs.pnu.edu.ua/wp-content/uploads/sites/42/2017/10/cropped-logo_ffvs-1024x1024-e1520955060768.pn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5.png"/><Relationship Id="rId7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5" Type="http://schemas.openxmlformats.org/officeDocument/2006/relationships/image" Target="../media/image1.jpeg"/><Relationship Id="rId4" Type="http://schemas.openxmlformats.org/officeDocument/2006/relationships/image" Target="https://ffvs.pnu.edu.ua/wp-content/uploads/sites/42/2017/10/cropped-logo_ffvs-1024x1024-e1520955060768.pn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https://ffvs.pnu.edu.ua/wp-content/uploads/sites/42/2017/10/cropped-logo_ffvs-1024x1024-e1520955060768.png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B050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81252" y="3390268"/>
            <a:ext cx="5544616" cy="190207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altLang="ru-RU" sz="18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Другий</a:t>
            </a:r>
            <a:r>
              <a:rPr lang="ru-RU" altLang="ru-RU" sz="1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(</a:t>
            </a:r>
            <a:r>
              <a:rPr lang="ru-RU" altLang="ru-RU" sz="18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магістерський</a:t>
            </a:r>
            <a:r>
              <a:rPr lang="ru-RU" altLang="ru-RU" sz="1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) </a:t>
            </a:r>
            <a:r>
              <a:rPr lang="ru-RU" altLang="ru-RU" sz="18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рівень</a:t>
            </a:r>
            <a:r>
              <a:rPr lang="ru-RU" altLang="ru-RU" sz="1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altLang="ru-RU" sz="18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вищої</a:t>
            </a:r>
            <a:r>
              <a:rPr lang="ru-RU" altLang="ru-RU" sz="1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altLang="ru-RU" sz="18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освіти</a:t>
            </a:r>
            <a:r>
              <a:rPr lang="ru-RU" altLang="ru-RU" sz="1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altLang="ru-RU" sz="1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/>
            </a:r>
            <a:br>
              <a:rPr lang="ru-RU" altLang="ru-RU" sz="1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</a:br>
            <a:r>
              <a:rPr lang="ru-RU" altLang="ru-RU" sz="1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за </a:t>
            </a:r>
            <a:r>
              <a:rPr lang="ru-RU" altLang="ru-RU" sz="18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спеціальністю</a:t>
            </a:r>
            <a:r>
              <a:rPr lang="ru-RU" altLang="ru-RU" sz="1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017 </a:t>
            </a:r>
            <a:r>
              <a:rPr lang="ru-RU" altLang="ru-RU" sz="18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Фізична</a:t>
            </a:r>
            <a:r>
              <a:rPr lang="ru-RU" altLang="ru-RU" sz="1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культура і спорт</a:t>
            </a:r>
            <a:br>
              <a:rPr lang="ru-RU" altLang="ru-RU" sz="1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</a:br>
            <a:r>
              <a:rPr lang="ru-RU" altLang="ru-RU" sz="18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Кількість</a:t>
            </a:r>
            <a:r>
              <a:rPr lang="ru-RU" altLang="ru-RU" sz="1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altLang="ru-RU" sz="18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кредитів</a:t>
            </a:r>
            <a:r>
              <a:rPr lang="ru-RU" altLang="ru-RU" sz="1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ЄКТС - 6</a:t>
            </a:r>
            <a:br>
              <a:rPr lang="ru-RU" altLang="ru-RU" sz="1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</a:br>
            <a:endParaRPr lang="ru-RU" sz="1800" dirty="0"/>
          </a:p>
        </p:txBody>
      </p:sp>
      <p:sp>
        <p:nvSpPr>
          <p:cNvPr id="5" name="Прямокутник 4"/>
          <p:cNvSpPr/>
          <p:nvPr/>
        </p:nvSpPr>
        <p:spPr>
          <a:xfrm>
            <a:off x="1187623" y="-40597"/>
            <a:ext cx="6552729" cy="330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Прикарпатський</a:t>
            </a:r>
            <a:r>
              <a:rPr lang="ru-RU" sz="2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23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національний</a:t>
            </a:r>
            <a:r>
              <a:rPr lang="ru-RU" sz="2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23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університет</a:t>
            </a:r>
            <a:r>
              <a:rPr lang="ru-RU" sz="2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endParaRPr lang="ru-RU" sz="23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algn="ctr"/>
            <a:r>
              <a:rPr lang="ru-RU" sz="23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імені</a:t>
            </a:r>
            <a:r>
              <a:rPr lang="ru-RU" sz="2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2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Василя </a:t>
            </a:r>
            <a:r>
              <a:rPr lang="ru-RU" sz="23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Стефаника</a:t>
            </a:r>
            <a:r>
              <a:rPr lang="ru-RU" sz="2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br>
              <a:rPr lang="ru-RU" sz="2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</a:br>
            <a:r>
              <a:rPr lang="ru-RU" sz="2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/>
            </a:r>
            <a:br>
              <a:rPr lang="ru-RU" sz="2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</a:br>
            <a:r>
              <a:rPr lang="ru-RU" sz="2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Кафедра спортивно-</a:t>
            </a:r>
            <a:r>
              <a:rPr lang="ru-RU" sz="23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педагогічних</a:t>
            </a:r>
            <a:r>
              <a:rPr lang="ru-RU" sz="2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23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дисциплін</a:t>
            </a:r>
            <a:r>
              <a:rPr lang="ru-RU" sz="2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/>
            </a:r>
            <a:br>
              <a:rPr lang="ru-RU" sz="2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</a:br>
            <a:endParaRPr lang="ru-RU" sz="23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algn="ctr"/>
            <a:endParaRPr lang="ru-RU" sz="23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algn="ctr"/>
            <a:r>
              <a:rPr lang="uk-UA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uk-UA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ОСОБЛИВОСТІ СПОРТИВНОЇ ПІДГОТОВКИ </a:t>
            </a:r>
            <a:r>
              <a:rPr lang="uk-UA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ЖІНО</a:t>
            </a:r>
            <a:r>
              <a:rPr lang="uk-UA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К  </a:t>
            </a:r>
            <a:endParaRPr lang="uk-UA" sz="2400" dirty="0"/>
          </a:p>
        </p:txBody>
      </p:sp>
      <p:pic>
        <p:nvPicPr>
          <p:cNvPr id="11" name="Picture 11" descr="logoty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217" y="1"/>
            <a:ext cx="1484783" cy="1484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208" y="4822227"/>
            <a:ext cx="2529634" cy="200764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168" y="4753955"/>
            <a:ext cx="2809006" cy="2104043"/>
          </a:xfrm>
          <a:prstGeom prst="rect">
            <a:avLst/>
          </a:prstGeom>
        </p:spPr>
      </p:pic>
      <p:pic>
        <p:nvPicPr>
          <p:cNvPr id="14" name="Picture 4" descr="http://www.pu.if.ua/templates/pu1/images/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6" y="1"/>
            <a:ext cx="1545998" cy="1573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Изображение 16" descr="Ð¤Ð°ÐºÑÐ»ÑÑÐµÑ ÑÑÐ·Ð¸ÑÐ½Ð¾Ð³Ð¾ Ð²Ð¸ÑÐ¾Ð²Ð°Ð½Ð½Ñ Ñ ÑÐ¿Ð¾ÑÑÑ"/>
          <p:cNvPicPr>
            <a:picLocks noChangeAspect="1" noChangeArrowheads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1759" y="4803952"/>
            <a:ext cx="2130491" cy="2130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5391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B050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6708" y="127185"/>
            <a:ext cx="6120681" cy="4608512"/>
          </a:xfrm>
        </p:spPr>
        <p:txBody>
          <a:bodyPr>
            <a:noAutofit/>
          </a:bodyPr>
          <a:lstStyle/>
          <a:p>
            <a:pPr algn="just"/>
            <a:r>
              <a:rPr lang="uk-UA" sz="28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Метою</a:t>
            </a:r>
            <a:r>
              <a:rPr lang="uk-UA" sz="2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uk-UA" sz="2800" dirty="0">
                <a:solidFill>
                  <a:schemeClr val="accent2">
                    <a:lumMod val="50000"/>
                  </a:schemeClr>
                </a:solidFill>
              </a:rPr>
              <a:t>викладання навчальної дисципліни </a:t>
            </a:r>
            <a:r>
              <a:rPr lang="uk-UA" sz="2800" dirty="0" smtClean="0">
                <a:solidFill>
                  <a:schemeClr val="accent2">
                    <a:lumMod val="50000"/>
                  </a:schemeClr>
                </a:solidFill>
              </a:rPr>
              <a:t>“Особливості </a:t>
            </a:r>
            <a:r>
              <a:rPr lang="uk-UA" sz="2800" dirty="0">
                <a:solidFill>
                  <a:schemeClr val="accent2">
                    <a:lumMod val="50000"/>
                  </a:schemeClr>
                </a:solidFill>
              </a:rPr>
              <a:t>спортивної підготовки жінок” є ознайомлення студентів із основними особливостями жіночого організму та їх спортивної підготовки, формування </a:t>
            </a:r>
            <a:r>
              <a:rPr lang="uk-UA" sz="2800" dirty="0" err="1">
                <a:solidFill>
                  <a:schemeClr val="accent2">
                    <a:lumMod val="50000"/>
                  </a:schemeClr>
                </a:solidFill>
              </a:rPr>
              <a:t>професійно</a:t>
            </a:r>
            <a:r>
              <a:rPr lang="uk-UA" sz="2800" dirty="0">
                <a:solidFill>
                  <a:schemeClr val="accent2">
                    <a:lumMod val="50000"/>
                  </a:schemeClr>
                </a:solidFill>
              </a:rPr>
              <a:t>-педагогічних знань, вмінь та навичок, які повинні забезпечити теоретичну і практичну підготовку фахівців необхідну для самостійної роботи у сфері фізичної культури та спорту.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Picture 4" descr="http://www.pu.if.ua/templates/pu1/images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6" y="1"/>
            <a:ext cx="1747292" cy="1778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logoty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217" y="1"/>
            <a:ext cx="1484783" cy="1484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7904" y="4827801"/>
            <a:ext cx="2016224" cy="2022002"/>
          </a:xfrm>
          <a:prstGeom prst="rect">
            <a:avLst/>
          </a:prstGeom>
        </p:spPr>
      </p:pic>
      <p:pic>
        <p:nvPicPr>
          <p:cNvPr id="9" name="Picture 2" descr="7 активних тренувань для тих, хто спробував все – BODYART / FITNES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272" y="4780301"/>
            <a:ext cx="2619375" cy="2050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396" y="4874803"/>
            <a:ext cx="2932547" cy="1956269"/>
          </a:xfrm>
          <a:prstGeom prst="rect">
            <a:avLst/>
          </a:prstGeom>
        </p:spPr>
      </p:pic>
    </p:spTree>
  </p:cSld>
  <p:clrMapOvr>
    <a:masterClrMapping/>
  </p:clrMapOvr>
  <p:transition advTm="5187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B050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14143"/>
            <a:ext cx="6942024" cy="1143000"/>
          </a:xfrm>
        </p:spPr>
        <p:txBody>
          <a:bodyPr>
            <a:normAutofit fontScale="90000"/>
          </a:bodyPr>
          <a:lstStyle/>
          <a:p>
            <a:r>
              <a:rPr lang="ru-RU" sz="2800" b="1" dirty="0" err="1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</a:rPr>
              <a:t>Основні</a:t>
            </a:r>
            <a:r>
              <a:rPr lang="ru-RU" sz="28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</a:rPr>
              <a:t> </a:t>
            </a:r>
            <a:r>
              <a:rPr lang="ru-RU" sz="2800" b="1" dirty="0" err="1">
                <a:ln w="22225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</a:rPr>
              <a:t>завданнями</a:t>
            </a:r>
            <a:r>
              <a:rPr lang="ru-RU" sz="28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</a:rPr>
              <a:t> </a:t>
            </a:r>
            <a:r>
              <a:rPr lang="ru-RU" sz="2800" b="1" dirty="0" err="1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</a:rPr>
              <a:t>вивчення</a:t>
            </a:r>
            <a:r>
              <a:rPr lang="ru-RU" sz="28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</a:rPr>
              <a:t> </a:t>
            </a:r>
            <a:r>
              <a:rPr lang="ru-RU" sz="2800" b="1" dirty="0" err="1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</a:rPr>
              <a:t>дисципліни</a:t>
            </a:r>
            <a:r>
              <a:rPr lang="ru-RU" sz="28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</a:rPr>
              <a:t> “</a:t>
            </a:r>
            <a:r>
              <a:rPr lang="ru-RU" sz="2800" b="1" dirty="0" err="1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</a:rPr>
              <a:t>Особливості</a:t>
            </a:r>
            <a:r>
              <a:rPr lang="ru-RU" sz="28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</a:rPr>
              <a:t> </a:t>
            </a:r>
            <a:r>
              <a:rPr lang="ru-RU" sz="2800" b="1" dirty="0" err="1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</a:rPr>
              <a:t>спортивної</a:t>
            </a:r>
            <a:r>
              <a:rPr lang="ru-RU" sz="28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</a:rPr>
              <a:t> </a:t>
            </a:r>
            <a:r>
              <a:rPr lang="ru-RU" sz="2800" b="1" dirty="0" err="1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</a:rPr>
              <a:t>підготовки</a:t>
            </a:r>
            <a:r>
              <a:rPr lang="ru-RU" sz="28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</a:rPr>
              <a:t> </a:t>
            </a:r>
            <a:r>
              <a:rPr lang="ru-RU" sz="2800" b="1" dirty="0" err="1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</a:rPr>
              <a:t>жінок</a:t>
            </a:r>
            <a:r>
              <a:rPr lang="ru-RU" sz="28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</a:rPr>
              <a:t> </a:t>
            </a:r>
            <a:r>
              <a:rPr lang="ru-RU" sz="28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</a:rPr>
              <a:t>”:</a:t>
            </a:r>
            <a:endParaRPr lang="uk-UA" sz="2800" b="1" dirty="0">
              <a:ln w="22225">
                <a:solidFill>
                  <a:schemeClr val="tx1"/>
                </a:solidFill>
                <a:prstDash val="solid"/>
              </a:ln>
              <a:solidFill>
                <a:srgbClr val="00B0F0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88051" y="1411421"/>
            <a:ext cx="9055949" cy="4525963"/>
          </a:xfrm>
        </p:spPr>
        <p:txBody>
          <a:bodyPr>
            <a:no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uk-UA" sz="2000" dirty="0">
                <a:solidFill>
                  <a:srgbClr val="002060"/>
                </a:solidFill>
              </a:rPr>
              <a:t>формування професійного світогляду студентів, основ знань і навичок з питань історії розвитку та сучасними проблемами жіночого олімпійського спорту; </a:t>
            </a:r>
            <a:endParaRPr lang="uk-UA" sz="2000" dirty="0" smtClean="0">
              <a:solidFill>
                <a:srgbClr val="002060"/>
              </a:solidFill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uk-UA" sz="2000" dirty="0" smtClean="0">
                <a:solidFill>
                  <a:srgbClr val="002060"/>
                </a:solidFill>
              </a:rPr>
              <a:t>сформувати </a:t>
            </a:r>
            <a:r>
              <a:rPr lang="uk-UA" sz="2000" dirty="0">
                <a:solidFill>
                  <a:srgbClr val="002060"/>
                </a:solidFill>
              </a:rPr>
              <a:t>чітке уявлення про фізіологічні основи спортивного тренування жінок; </a:t>
            </a:r>
            <a:endParaRPr lang="uk-UA" sz="2000" dirty="0" smtClean="0">
              <a:solidFill>
                <a:srgbClr val="002060"/>
              </a:solidFill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uk-UA" sz="2000" dirty="0" smtClean="0">
                <a:solidFill>
                  <a:srgbClr val="002060"/>
                </a:solidFill>
              </a:rPr>
              <a:t>ознайомити </a:t>
            </a:r>
            <a:r>
              <a:rPr lang="uk-UA" sz="2000" dirty="0">
                <a:solidFill>
                  <a:srgbClr val="002060"/>
                </a:solidFill>
              </a:rPr>
              <a:t>студентів з МЦ та його нейрогуморальною регуляцією; </a:t>
            </a:r>
            <a:endParaRPr lang="uk-UA" sz="2000" dirty="0" smtClean="0">
              <a:solidFill>
                <a:srgbClr val="002060"/>
              </a:solidFill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uk-UA" sz="2000" dirty="0" smtClean="0">
                <a:solidFill>
                  <a:srgbClr val="002060"/>
                </a:solidFill>
              </a:rPr>
              <a:t>сформувати </a:t>
            </a:r>
            <a:r>
              <a:rPr lang="uk-UA" sz="2000" dirty="0">
                <a:solidFill>
                  <a:srgbClr val="002060"/>
                </a:solidFill>
              </a:rPr>
              <a:t>чітке уявлення про вплив занять спортом на репродуктивну функцію жінок та роль енергоспоживання</a:t>
            </a:r>
            <a:r>
              <a:rPr lang="uk-UA" sz="2000" dirty="0" smtClean="0">
                <a:solidFill>
                  <a:srgbClr val="002060"/>
                </a:solidFill>
              </a:rPr>
              <a:t>;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uk-UA" sz="2000" dirty="0" smtClean="0">
                <a:solidFill>
                  <a:srgbClr val="002060"/>
                </a:solidFill>
              </a:rPr>
              <a:t> </a:t>
            </a:r>
            <a:r>
              <a:rPr lang="uk-UA" sz="2000" dirty="0">
                <a:solidFill>
                  <a:srgbClr val="002060"/>
                </a:solidFill>
              </a:rPr>
              <a:t>сформувати чітке уявлення про жіночу спортивну тріаду та її компоненти</a:t>
            </a:r>
            <a:r>
              <a:rPr lang="uk-UA" sz="2000" dirty="0" smtClean="0">
                <a:solidFill>
                  <a:srgbClr val="002060"/>
                </a:solidFill>
              </a:rPr>
              <a:t>;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uk-UA" sz="2000" dirty="0" smtClean="0">
                <a:solidFill>
                  <a:srgbClr val="002060"/>
                </a:solidFill>
              </a:rPr>
              <a:t> </a:t>
            </a:r>
            <a:r>
              <a:rPr lang="uk-UA" sz="2000" dirty="0">
                <a:solidFill>
                  <a:srgbClr val="002060"/>
                </a:solidFill>
              </a:rPr>
              <a:t>ознайомити студентів з наслідками для здоров’я асоційованими з жіночою спортивною тріадою, факторами ризику виникнення тріади та її поширеністю; </a:t>
            </a:r>
            <a:endParaRPr lang="uk-UA" sz="2000" dirty="0" smtClean="0">
              <a:solidFill>
                <a:srgbClr val="002060"/>
              </a:solidFill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uk-UA" sz="2000" dirty="0" smtClean="0">
                <a:solidFill>
                  <a:srgbClr val="002060"/>
                </a:solidFill>
              </a:rPr>
              <a:t>ознайомити </a:t>
            </a:r>
            <a:r>
              <a:rPr lang="uk-UA" sz="2000" dirty="0">
                <a:solidFill>
                  <a:srgbClr val="002060"/>
                </a:solidFill>
              </a:rPr>
              <a:t>студентів з основами діагностування, запобігання виникнення та лікування тріади.</a:t>
            </a:r>
          </a:p>
        </p:txBody>
      </p:sp>
      <p:pic>
        <p:nvPicPr>
          <p:cNvPr id="4" name="Picture 4" descr="http://www.pu.if.ua/templates/pu1/images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709" y="-45881"/>
            <a:ext cx="1617373" cy="1646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logoty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217" y="1"/>
            <a:ext cx="1484783" cy="1484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7944" y="5765534"/>
            <a:ext cx="1578745" cy="1583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563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B050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9552" y="1124744"/>
            <a:ext cx="7632468" cy="5517232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К3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Здатність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адаптації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дії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новій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ситуації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ЗК6.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Здатність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розробляти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проекти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управляти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ними. </a:t>
            </a:r>
            <a:b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СК1.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Здатність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до критичного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осмислення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проблем у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сфері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фізичної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культури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і спорту,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оригінального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мислення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проведення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досліджень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СК4.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Здатність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управляти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робочими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навчальними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процесами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сфері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фізичної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культури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та спорту,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є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складними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непередбачуваними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потребують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нових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стратегічних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підходів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СК8.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Здатність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впроваджувати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практичну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діяльність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результати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наукових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досліджень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спрямованих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вирішення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прикладних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завдань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сфері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фізичної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культури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і спорту. К.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Здатність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розв’язувати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задачі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дослідницького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та/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інноваційного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характеру у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сфері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фізичної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культури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і спорту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1403647" y="534826"/>
            <a:ext cx="60121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>
                <a:ln w="22225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Програмові</a:t>
            </a:r>
            <a:r>
              <a:rPr lang="ru-RU" sz="32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ln w="22225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компетентності</a:t>
            </a:r>
            <a:r>
              <a:rPr lang="ru-RU" sz="32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32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uk-UA" sz="3200" b="1" dirty="0">
              <a:ln w="22225">
                <a:solidFill>
                  <a:schemeClr val="tx1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pic>
        <p:nvPicPr>
          <p:cNvPr id="4" name="Picture 4" descr="http://www.pu.if.ua/templates/pu1/images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413" y="1"/>
            <a:ext cx="1617373" cy="1646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logoty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217" y="1"/>
            <a:ext cx="1484783" cy="1484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0355" y="5445224"/>
            <a:ext cx="1578745" cy="1583270"/>
          </a:xfrm>
          <a:prstGeom prst="rect">
            <a:avLst/>
          </a:prstGeom>
        </p:spPr>
      </p:pic>
    </p:spTree>
  </p:cSld>
  <p:clrMapOvr>
    <a:masterClrMapping/>
  </p:clrMapOvr>
  <p:transition advTm="4906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B050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9440" y="1484784"/>
            <a:ext cx="8280920" cy="3024336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ПРН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Відшуковувати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необхідну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інформацію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науковій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літературі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базах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даних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джерелах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аналізувати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оцінювати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цю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інформацію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ПРН 12.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Знання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методів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діагностики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моніторингу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стану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здоров’я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спортсменів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осіб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займаються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фізичною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культурою.</a:t>
            </a:r>
            <a:b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1706711" y="358152"/>
            <a:ext cx="69847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>
                <a:ln w="22225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Програмові</a:t>
            </a:r>
            <a:r>
              <a:rPr lang="ru-RU" sz="28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n w="22225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результати</a:t>
            </a:r>
            <a:r>
              <a:rPr lang="ru-RU" sz="28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n w="22225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ru-RU" sz="28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:</a:t>
            </a:r>
            <a:br>
              <a:rPr lang="ru-RU" sz="28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uk-UA" sz="2800" b="1" dirty="0">
              <a:ln w="22225">
                <a:solidFill>
                  <a:schemeClr val="tx1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pic>
        <p:nvPicPr>
          <p:cNvPr id="4" name="Picture 4" descr="http://www.pu.if.ua/templates/pu1/images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709" y="-45881"/>
            <a:ext cx="1617373" cy="1646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logoty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217" y="1"/>
            <a:ext cx="1484783" cy="1484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6859" y="4694094"/>
            <a:ext cx="1935582" cy="194113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545" y="4597853"/>
            <a:ext cx="3320319" cy="220952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77421" y="4681645"/>
            <a:ext cx="3205326" cy="213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71596"/>
      </p:ext>
    </p:extLst>
  </p:cSld>
  <p:clrMapOvr>
    <a:masterClrMapping/>
  </p:clrMapOvr>
  <p:transition advTm="4906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B050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8933" y="2350087"/>
            <a:ext cx="6447501" cy="157920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</a:br>
            <a:r>
              <a:rPr lang="uk-UA" sz="405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Запрошуємо Вас для вивчення даного курсу!</a:t>
            </a:r>
          </a:p>
        </p:txBody>
      </p:sp>
      <p:pic>
        <p:nvPicPr>
          <p:cNvPr id="1026" name="Picture 4" descr="http://www.pu.if.ua/templates/pu1/images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5084"/>
            <a:ext cx="1624883" cy="1654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Изображение 16" descr="Ð¤Ð°ÐºÑÐ»ÑÑÐµÑ ÑÑÐ·Ð¸ÑÐ½Ð¾Ð³Ð¾ Ð²Ð¸ÑÐ¾Ð²Ð°Ð½Ð½Ñ Ñ ÑÐ¿Ð¾ÑÑÑ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132" y="55084"/>
            <a:ext cx="1597868" cy="1597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11" descr="logoty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685" y="4934731"/>
            <a:ext cx="1728192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Степ-аеробіка, тренування в спортивному клубі Олімп, м. Боярка. Розклад  роботи, телефони, ціни на групові заняття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01" y="4813220"/>
            <a:ext cx="3781213" cy="2044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35489" y="64915"/>
            <a:ext cx="1974388" cy="1974388"/>
          </a:xfrm>
          <a:prstGeom prst="rect">
            <a:avLst/>
          </a:prstGeom>
        </p:spPr>
      </p:pic>
      <p:pic>
        <p:nvPicPr>
          <p:cNvPr id="2052" name="Picture 4" descr="Студия танцев в Броварах Crystal-Dance - Программа «Фитнес+»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017" y="4765483"/>
            <a:ext cx="3443685" cy="2092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6374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B050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1472" y="2214554"/>
            <a:ext cx="8229600" cy="1143000"/>
          </a:xfrm>
        </p:spPr>
        <p:txBody>
          <a:bodyPr/>
          <a:lstStyle/>
          <a:p>
            <a:r>
              <a:rPr lang="uk-UA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</a:rPr>
              <a:t>Дякую за увагу!</a:t>
            </a:r>
            <a:endParaRPr lang="ru-RU" b="1" dirty="0">
              <a:ln w="22225">
                <a:solidFill>
                  <a:schemeClr val="tx1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4647596"/>
            <a:ext cx="2952328" cy="196464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121" y="4684308"/>
            <a:ext cx="3399540" cy="1927927"/>
          </a:xfrm>
          <a:prstGeom prst="rect">
            <a:avLst/>
          </a:prstGeom>
        </p:spPr>
      </p:pic>
      <p:pic>
        <p:nvPicPr>
          <p:cNvPr id="5" name="Picture 11" descr="logoty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874" y="4884043"/>
            <a:ext cx="1728192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ttp://www.pu.if.ua/templates/pu1/images/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5084"/>
            <a:ext cx="1800200" cy="1832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Изображение 16" descr="Ð¤Ð°ÐºÑÐ»ÑÑÐµÑ ÑÑÐ·Ð¸ÑÐ½Ð¾Ð³Ð¾ Ð²Ð¸ÑÐ¾Ð²Ð°Ð½Ð½Ñ Ñ ÑÐ¿Ð¾ÑÑÑ"/>
          <p:cNvPicPr>
            <a:picLocks noChangeAspect="1" noChangeArrowheads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5084"/>
            <a:ext cx="1691680" cy="1691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5641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509</TotalTime>
  <Words>372</Words>
  <Application>Microsoft Office PowerPoint</Application>
  <PresentationFormat>Екран (4:3)</PresentationFormat>
  <Paragraphs>20</Paragraphs>
  <Slides>7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7</vt:i4>
      </vt:variant>
    </vt:vector>
  </HeadingPairs>
  <TitlesOfParts>
    <vt:vector size="12" baseType="lpstr">
      <vt:lpstr>Arial</vt:lpstr>
      <vt:lpstr>Book Antiqua</vt:lpstr>
      <vt:lpstr>Calibri</vt:lpstr>
      <vt:lpstr>Times New Roman</vt:lpstr>
      <vt:lpstr>Тема Office</vt:lpstr>
      <vt:lpstr>Другий (магістерський) рівень вищої освіти  за спеціальністю 017 Фізична культура і спорт Кількість кредитів ЄКТС - 6 </vt:lpstr>
      <vt:lpstr>Метою викладання навчальної дисципліни “Особливості спортивної підготовки жінок” є ознайомлення студентів із основними особливостями жіночого організму та їх спортивної підготовки, формування професійно-педагогічних знань, вмінь та навичок, які повинні забезпечити теоретичну і практичну підготовку фахівців необхідну для самостійної роботи у сфері фізичної культури та спорту.</vt:lpstr>
      <vt:lpstr>Основні завданнями вивчення дисципліни “Особливості спортивної підготовки жінок ”:</vt:lpstr>
      <vt:lpstr>К3. Здатність до адаптації та дії в новій ситуації. ЗК6. Здатність розробляти проекти та управляти ними.  СК1. Здатність до критичного осмислення проблем у сфері фізичної культури і спорту, оригінального мислення та проведення досліджень. СК4. Здатність управляти робочими або навчальними процесами у сфері фізичної культури та спорту, які є складними, непередбачуваними та потребують нових стратегічних підходів. СК8. Здатність впроваджувати у практичну діяльність  результати наукових досліджень, спрямованих на вирішення прикладних  завдань у сфері фізичної культури і спорту. К. Здатність розв’язувати задачі дослідницького та/або інноваційного характеру у сфері фізичної культури і спорту.  </vt:lpstr>
      <vt:lpstr>ПРН 6. Відшуковувати необхідну інформацію у науковій літературі, базах даних, інших джерелах, аналізувати та оцінювати цю інформацію.  ПРН 12. Знання методів діагностики моніторингу стану здоров’я спортсменів і осіб, що займаються  фізичною культурою. </vt:lpstr>
      <vt:lpstr> Запрошуємо Вас для вивчення даного курсу!</vt:lpstr>
      <vt:lpstr>Дякую за увагу!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Вступ до курсу  “Теорія і методика гімнастики”</dc:title>
  <dc:creator>FitLIGA</dc:creator>
  <cp:lastModifiedBy>Користувач Windows</cp:lastModifiedBy>
  <cp:revision>52</cp:revision>
  <dcterms:created xsi:type="dcterms:W3CDTF">2013-06-24T19:47:25Z</dcterms:created>
  <dcterms:modified xsi:type="dcterms:W3CDTF">2021-09-02T22:43:10Z</dcterms:modified>
</cp:coreProperties>
</file>