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9" r:id="rId13"/>
    <p:sldId id="270" r:id="rId14"/>
    <p:sldId id="268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CF2FC8-D184-4B10-83A5-61FC2148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3848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73E83-B80B-443D-8060-25C51E144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248" y="1123837"/>
            <a:ext cx="4998963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spc="-60"/>
              <a:t>ЗВІТ ПРО ПРОХОДЖЕННЯ ПРАКТИКИ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70FE5DA-34B8-4F7E-9C02-67E73FE4B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249" y="2510395"/>
            <a:ext cx="4998962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ПІДГОТУВАЛИ</a:t>
            </a:r>
          </a:p>
          <a:p>
            <a:pPr indent="-182880"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СТУДЕНТКИ ГРУПИ СП-21</a:t>
            </a:r>
          </a:p>
          <a:p>
            <a:pPr indent="-182880"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БОРИНЬ СВІТЛАНА</a:t>
            </a:r>
          </a:p>
          <a:p>
            <a:pPr indent="-182880"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ВИПРИНЮК МАР’ЯНА</a:t>
            </a:r>
          </a:p>
          <a:p>
            <a:pPr indent="-182880"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МАТВІЙЧУК ДІАНА</a:t>
            </a:r>
          </a:p>
          <a:p>
            <a:pPr indent="-182880"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ФЕДЕНЬКО ВІКТОРІЯ</a:t>
            </a:r>
          </a:p>
          <a:p>
            <a:pPr indent="-182880">
              <a:buFont typeface="Wingdings 2" pitchFamily="18" charset="2"/>
              <a:buChar char=""/>
            </a:pPr>
            <a:r>
              <a:rPr lang="en-US">
                <a:solidFill>
                  <a:srgbClr val="FFFFFF"/>
                </a:solidFill>
              </a:rPr>
              <a:t>КОГУЧ ЛЮДМИЛА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991F45-8EF3-4E37-9B6B-A6F826FD6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981" y="753848"/>
            <a:ext cx="4984158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F2F231C-9E36-40B0-A4AD-D3AD1E81F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80E3FC-06A2-4801-8281-7E4E063B7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032E2-ACFC-4AFB-8B3E-F26C4CC19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28" y="1298448"/>
            <a:ext cx="3843409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spc="-100"/>
              <a:t>А як щодо акції «Зв’яжи вервичку воїну АТО?»</a:t>
            </a:r>
          </a:p>
        </p:txBody>
      </p:sp>
      <p:pic>
        <p:nvPicPr>
          <p:cNvPr id="17" name="Рисунок 16" descr="Зображення, що містить підлога, стіна, у приміщенні, особа&#10;&#10;Автоматично згенерований опис">
            <a:extLst>
              <a:ext uri="{FF2B5EF4-FFF2-40B4-BE49-F238E27FC236}">
                <a16:creationId xmlns:a16="http://schemas.microsoft.com/office/drawing/2014/main" id="{6D53D28A-231F-4BB2-8F7E-E0FAE2E361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5099"/>
          <a:stretch/>
        </p:blipFill>
        <p:spPr>
          <a:xfrm>
            <a:off x="9416950" y="768097"/>
            <a:ext cx="2070960" cy="2344273"/>
          </a:xfrm>
          <a:prstGeom prst="rect">
            <a:avLst/>
          </a:prstGeom>
        </p:spPr>
      </p:pic>
      <p:pic>
        <p:nvPicPr>
          <p:cNvPr id="19" name="Рисунок 18" descr="Зображення, що містить особа, стіл, у приміщенні, стіна&#10;&#10;Автоматично згенерований опис">
            <a:extLst>
              <a:ext uri="{FF2B5EF4-FFF2-40B4-BE49-F238E27FC236}">
                <a16:creationId xmlns:a16="http://schemas.microsoft.com/office/drawing/2014/main" id="{A10EF3E2-5DEB-43CA-94F9-37D0E4322E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" b="30763"/>
          <a:stretch/>
        </p:blipFill>
        <p:spPr>
          <a:xfrm>
            <a:off x="5118769" y="4080911"/>
            <a:ext cx="2176085" cy="200899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554E15C-DA50-4F0F-A416-E3B088C75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Рисунок 14" descr="Зображення, що містить стіл, особа, жінка, сидить&#10;&#10;Автоматично згенерований опис">
            <a:extLst>
              <a:ext uri="{FF2B5EF4-FFF2-40B4-BE49-F238E27FC236}">
                <a16:creationId xmlns:a16="http://schemas.microsoft.com/office/drawing/2014/main" id="{78485B89-C2C1-473B-8618-EEE5C6BA1B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62" r="6502" b="3"/>
          <a:stretch/>
        </p:blipFill>
        <p:spPr>
          <a:xfrm>
            <a:off x="7460906" y="3264090"/>
            <a:ext cx="4027002" cy="3593910"/>
          </a:xfrm>
          <a:prstGeom prst="rect">
            <a:avLst/>
          </a:prstGeom>
        </p:spPr>
      </p:pic>
      <p:pic>
        <p:nvPicPr>
          <p:cNvPr id="43" name="Місце для вмісту 4" descr="Зображення, що містить у приміщенні, підлога, коричневий&#10;&#10;Автоматично згенерований опис">
            <a:extLst>
              <a:ext uri="{FF2B5EF4-FFF2-40B4-BE49-F238E27FC236}">
                <a16:creationId xmlns:a16="http://schemas.microsoft.com/office/drawing/2014/main" id="{6DA18D4B-8264-48D8-A7F9-3A5134585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2071" r="-3" b="16452"/>
          <a:stretch/>
        </p:blipFill>
        <p:spPr>
          <a:xfrm>
            <a:off x="5137455" y="-1"/>
            <a:ext cx="4113440" cy="3920044"/>
          </a:xfrm>
          <a:custGeom>
            <a:avLst/>
            <a:gdLst>
              <a:gd name="connsiteX0" fmla="*/ 0 w 4113440"/>
              <a:gd name="connsiteY0" fmla="*/ 0 h 3920044"/>
              <a:gd name="connsiteX1" fmla="*/ 4113440 w 4113440"/>
              <a:gd name="connsiteY1" fmla="*/ 0 h 3920044"/>
              <a:gd name="connsiteX2" fmla="*/ 4113440 w 4113440"/>
              <a:gd name="connsiteY2" fmla="*/ 3103224 h 3920044"/>
              <a:gd name="connsiteX3" fmla="*/ 2157388 w 4113440"/>
              <a:gd name="connsiteY3" fmla="*/ 3103224 h 3920044"/>
              <a:gd name="connsiteX4" fmla="*/ 2157388 w 4113440"/>
              <a:gd name="connsiteY4" fmla="*/ 3920044 h 3920044"/>
              <a:gd name="connsiteX5" fmla="*/ 0 w 4113440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563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06BD7-CE46-4815-ACC1-D75F53B9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spc="-100"/>
              <a:t>А МАЙСТЕР-КЛАС ПО РОЗМАЛЬОВУВАННІ ПРЯНИКІВ ПАМ’ЯТАЄТЕ?</a:t>
            </a:r>
          </a:p>
        </p:txBody>
      </p:sp>
      <p:pic>
        <p:nvPicPr>
          <p:cNvPr id="7" name="Рисунок 6" descr="Зображення, що містить особа, підлога, у приміщенні, стіна&#10;&#10;Автоматично згенерований опис">
            <a:extLst>
              <a:ext uri="{FF2B5EF4-FFF2-40B4-BE49-F238E27FC236}">
                <a16:creationId xmlns:a16="http://schemas.microsoft.com/office/drawing/2014/main" id="{05265DE7-A59B-4C57-A3A3-CC87FF731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18" y="484632"/>
            <a:ext cx="4742340" cy="3556755"/>
          </a:xfrm>
          <a:prstGeom prst="rect">
            <a:avLst/>
          </a:prstGeom>
        </p:spPr>
      </p:pic>
      <p:pic>
        <p:nvPicPr>
          <p:cNvPr id="25" name="Місце для вмісту 4">
            <a:extLst>
              <a:ext uri="{FF2B5EF4-FFF2-40B4-BE49-F238E27FC236}">
                <a16:creationId xmlns:a16="http://schemas.microsoft.com/office/drawing/2014/main" id="{BD99ABC1-D87B-4BC8-B631-762857787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62142" y="484632"/>
            <a:ext cx="4742340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3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28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31945-2EB7-4F6D-B4B6-4E8F54C9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spc="-100" dirty="0"/>
              <a:t>ПРО ЦЮ КОНФЕРЕНЦІЮ МИ ТОЧНО НІКОЛИ НЕ ЗАБУДЕМ</a:t>
            </a:r>
            <a:r>
              <a:rPr lang="uk-UA" sz="3200" spc="-100" dirty="0"/>
              <a:t>О</a:t>
            </a:r>
            <a:r>
              <a:rPr lang="en-US" sz="3200" spc="-100" dirty="0">
                <a:sym typeface="Wingdings" panose="05000000000000000000" pitchFamily="2" charset="2"/>
              </a:rPr>
              <a:t></a:t>
            </a:r>
            <a:endParaRPr lang="en-US" sz="3200" spc="-100" dirty="0"/>
          </a:p>
        </p:txBody>
      </p:sp>
      <p:pic>
        <p:nvPicPr>
          <p:cNvPr id="7" name="Рисунок 6" descr="Зображення, що містить особа, група&#10;&#10;Автоматично згенерований опис">
            <a:extLst>
              <a:ext uri="{FF2B5EF4-FFF2-40B4-BE49-F238E27FC236}">
                <a16:creationId xmlns:a16="http://schemas.microsoft.com/office/drawing/2014/main" id="{B15BC852-E29A-4943-B1E7-0E5F1323D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54" r="9447" b="2"/>
          <a:stretch/>
        </p:blipFill>
        <p:spPr>
          <a:xfrm>
            <a:off x="4139183" y="469910"/>
            <a:ext cx="3429000" cy="3557016"/>
          </a:xfrm>
          <a:prstGeom prst="rect">
            <a:avLst/>
          </a:prstGeom>
        </p:spPr>
      </p:pic>
      <p:pic>
        <p:nvPicPr>
          <p:cNvPr id="9" name="Рисунок 8" descr="Зображення, що містить у приміщенні, стіна, коробка, жінка&#10;&#10;Автоматично згенерований опис">
            <a:extLst>
              <a:ext uri="{FF2B5EF4-FFF2-40B4-BE49-F238E27FC236}">
                <a16:creationId xmlns:a16="http://schemas.microsoft.com/office/drawing/2014/main" id="{E8F08624-A5BA-490C-B241-C7D5903CE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33" r="1" b="1"/>
          <a:stretch/>
        </p:blipFill>
        <p:spPr>
          <a:xfrm>
            <a:off x="216157" y="470171"/>
            <a:ext cx="3427118" cy="3556755"/>
          </a:xfrm>
          <a:prstGeom prst="rect">
            <a:avLst/>
          </a:prstGeom>
        </p:spPr>
      </p:pic>
      <p:pic>
        <p:nvPicPr>
          <p:cNvPr id="36" name="Місце для вмісту 4" descr="Зображення, що містить особа, стіл, у приміщенні, група&#10;&#10;Автоматично згенерований опис">
            <a:extLst>
              <a:ext uri="{FF2B5EF4-FFF2-40B4-BE49-F238E27FC236}">
                <a16:creationId xmlns:a16="http://schemas.microsoft.com/office/drawing/2014/main" id="{BC8CB983-7F7C-45C6-B110-507ED5571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121" r="19561" b="-1"/>
          <a:stretch/>
        </p:blipFill>
        <p:spPr>
          <a:xfrm>
            <a:off x="8275984" y="470171"/>
            <a:ext cx="3427118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8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019CC-AE32-4A8B-AA5E-4E23A69B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spc="-100"/>
              <a:t>У НАС ТЕПЕР Є ДОСВІД РОБОТИЗ НЕПОВНОСПРАВНОЮ МОЛОДДЮ.</a:t>
            </a:r>
          </a:p>
        </p:txBody>
      </p:sp>
      <p:pic>
        <p:nvPicPr>
          <p:cNvPr id="7" name="Рисунок 6" descr="Зображення, що містить у приміщенні, стіл, особа, стіна&#10;&#10;Автоматично згенерований опис">
            <a:extLst>
              <a:ext uri="{FF2B5EF4-FFF2-40B4-BE49-F238E27FC236}">
                <a16:creationId xmlns:a16="http://schemas.microsoft.com/office/drawing/2014/main" id="{B47DB1CC-24E2-40E8-9FDA-A4C5C00A2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0" r="13411" b="2"/>
          <a:stretch/>
        </p:blipFill>
        <p:spPr>
          <a:xfrm>
            <a:off x="1069848" y="470171"/>
            <a:ext cx="3429000" cy="3557016"/>
          </a:xfrm>
          <a:prstGeom prst="rect">
            <a:avLst/>
          </a:prstGeom>
        </p:spPr>
      </p:pic>
      <p:pic>
        <p:nvPicPr>
          <p:cNvPr id="9" name="Рисунок 8" descr="Зображення, що містить стіл, особа, дитина, сидить&#10;&#10;Автоматично згенерований опис">
            <a:extLst>
              <a:ext uri="{FF2B5EF4-FFF2-40B4-BE49-F238E27FC236}">
                <a16:creationId xmlns:a16="http://schemas.microsoft.com/office/drawing/2014/main" id="{169D7C2B-CD86-439B-9C9A-106F83824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35" r="2" b="25089"/>
          <a:stretch/>
        </p:blipFill>
        <p:spPr>
          <a:xfrm>
            <a:off x="4673857" y="470171"/>
            <a:ext cx="3427118" cy="3556755"/>
          </a:xfrm>
          <a:prstGeom prst="rect">
            <a:avLst/>
          </a:prstGeom>
        </p:spPr>
      </p:pic>
      <p:pic>
        <p:nvPicPr>
          <p:cNvPr id="5" name="Місце для вмісту 4" descr="Зображення, що містить особа, у приміщенні, стіл, сидить&#10;&#10;Автоматично згенерований опис">
            <a:extLst>
              <a:ext uri="{FF2B5EF4-FFF2-40B4-BE49-F238E27FC236}">
                <a16:creationId xmlns:a16="http://schemas.microsoft.com/office/drawing/2014/main" id="{B78BC484-B2CA-426F-AA27-A74649DAE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0470" r="17264" b="1"/>
          <a:stretch/>
        </p:blipFill>
        <p:spPr>
          <a:xfrm>
            <a:off x="8275984" y="470171"/>
            <a:ext cx="3427118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5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033C1FA-44DC-4135-AC8E-99278C317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81A727-51BA-47CD-BDF2-F800D0449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CC8DBCD-C2AB-435B-8CA8-99E6D2B80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r>
              <a:rPr lang="uk-UA" sz="2400" dirty="0">
                <a:solidFill>
                  <a:srgbClr val="FFFFFF"/>
                </a:solidFill>
              </a:rPr>
              <a:t>ЗВАРИТИ ЇСТИ? СКЛАСТИ КОРОБОЧКИ ? НЕ ПРОБЛЕМА </a:t>
            </a:r>
            <a:r>
              <a:rPr lang="uk-UA" sz="24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uk-UA" sz="24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94605C-0EB2-4FA5-B05F-7BC682EA2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8840" y="758952"/>
            <a:ext cx="2079069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D58C79-C053-45C6-AB6A-6BE55965B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Місце для вмісту 4" descr="Зображення, що містить особа, у приміщенні, вікно, жінка&#10;&#10;Автоматично згенерований опис">
            <a:extLst>
              <a:ext uri="{FF2B5EF4-FFF2-40B4-BE49-F238E27FC236}">
                <a16:creationId xmlns:a16="http://schemas.microsoft.com/office/drawing/2014/main" id="{8A33D4F8-442F-4442-A6AF-D2922AB8F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45" r="-3" b="29125"/>
          <a:stretch/>
        </p:blipFill>
        <p:spPr>
          <a:xfrm>
            <a:off x="7460907" y="3264090"/>
            <a:ext cx="4027002" cy="2825813"/>
          </a:xfrm>
          <a:prstGeom prst="rect">
            <a:avLst/>
          </a:prstGeom>
        </p:spPr>
      </p:pic>
      <p:pic>
        <p:nvPicPr>
          <p:cNvPr id="7" name="Рисунок 6" descr="Зображення, що містить підлога, у приміщенні, особа, стіна&#10;&#10;Автоматично згенерований опис">
            <a:extLst>
              <a:ext uri="{FF2B5EF4-FFF2-40B4-BE49-F238E27FC236}">
                <a16:creationId xmlns:a16="http://schemas.microsoft.com/office/drawing/2014/main" id="{47032E30-2552-49BD-8112-9ADA06F0D4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7" r="-3" b="40155"/>
          <a:stretch/>
        </p:blipFill>
        <p:spPr>
          <a:xfrm>
            <a:off x="5137461" y="758952"/>
            <a:ext cx="4113439" cy="3161093"/>
          </a:xfrm>
          <a:custGeom>
            <a:avLst/>
            <a:gdLst>
              <a:gd name="connsiteX0" fmla="*/ 0 w 4113439"/>
              <a:gd name="connsiteY0" fmla="*/ 0 h 3161093"/>
              <a:gd name="connsiteX1" fmla="*/ 4113439 w 4113439"/>
              <a:gd name="connsiteY1" fmla="*/ 0 h 3161093"/>
              <a:gd name="connsiteX2" fmla="*/ 4113439 w 4113439"/>
              <a:gd name="connsiteY2" fmla="*/ 2344272 h 3161093"/>
              <a:gd name="connsiteX3" fmla="*/ 2157387 w 4113439"/>
              <a:gd name="connsiteY3" fmla="*/ 2344272 h 3161093"/>
              <a:gd name="connsiteX4" fmla="*/ 2157387 w 4113439"/>
              <a:gd name="connsiteY4" fmla="*/ 3161093 h 3161093"/>
              <a:gd name="connsiteX5" fmla="*/ 0 w 4113439"/>
              <a:gd name="connsiteY5" fmla="*/ 3161093 h 31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F6B7092-FA11-45BD-B50D-DF7999301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435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7E5F9-368E-4A33-9FFC-48C15E83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9" y="2363407"/>
            <a:ext cx="4998963" cy="1255469"/>
          </a:xfrm>
        </p:spPr>
        <p:txBody>
          <a:bodyPr>
            <a:normAutofit/>
          </a:bodyPr>
          <a:lstStyle/>
          <a:p>
            <a:r>
              <a:rPr lang="uk-UA" sz="3300" dirty="0"/>
              <a:t>САДИТИ КВІТИ І ПЛЕСТИ З БІСЕРУ? НЕМА ПИТАНЬ.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Зображення, що містить особа, стіл, у приміщенні, стіна&#10;&#10;Автоматично згенерований опис">
            <a:extLst>
              <a:ext uri="{FF2B5EF4-FFF2-40B4-BE49-F238E27FC236}">
                <a16:creationId xmlns:a16="http://schemas.microsoft.com/office/drawing/2014/main" id="{833BAC2B-A7C2-4694-B29A-FB1267243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685" y="923661"/>
            <a:ext cx="2146554" cy="2862072"/>
          </a:xfrm>
          <a:prstGeom prst="rect">
            <a:avLst/>
          </a:prstGeom>
        </p:spPr>
      </p:pic>
      <p:sp>
        <p:nvSpPr>
          <p:cNvPr id="30" name="Rectangle 20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Місце для вмісту 4" descr="Зображення, що містить особа, стіл, вікно, дерево&#10;&#10;Автоматично згенерований опис">
            <a:extLst>
              <a:ext uri="{FF2B5EF4-FFF2-40B4-BE49-F238E27FC236}">
                <a16:creationId xmlns:a16="http://schemas.microsoft.com/office/drawing/2014/main" id="{052E77DB-4B9F-45B3-BD2D-358D8F167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172" y="2991142"/>
            <a:ext cx="2122819" cy="283042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613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89C0C-302A-4DB6-89DE-D8DC1B7C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spc="-100" dirty="0"/>
              <a:t>ТАНЦЮВАТИ</a:t>
            </a:r>
            <a:r>
              <a:rPr lang="uk-UA" sz="2800" spc="-100" dirty="0"/>
              <a:t> </a:t>
            </a:r>
            <a:r>
              <a:rPr lang="en-US" sz="2800" spc="-100" dirty="0"/>
              <a:t>З МАЛОМОБІЛЬНИМИ ЛЮДЬМИ МИ ТЕПЕР ТЕЖ ВМІЄМ.</a:t>
            </a:r>
          </a:p>
        </p:txBody>
      </p:sp>
      <p:pic>
        <p:nvPicPr>
          <p:cNvPr id="7" name="Місце для вмісту 6" descr="Зображення, що містить у приміщенні, підлога, стіна, особа&#10;&#10;Автоматично згенерований опис">
            <a:extLst>
              <a:ext uri="{FF2B5EF4-FFF2-40B4-BE49-F238E27FC236}">
                <a16:creationId xmlns:a16="http://schemas.microsoft.com/office/drawing/2014/main" id="{9D181E71-3655-47EE-8549-F70DEF689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755" r="-1" b="24455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687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6CF2A-1738-4CCD-A337-F8A360EA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spc="-100" dirty="0"/>
              <a:t>І ЩЕ БАГАТО </a:t>
            </a:r>
            <a:r>
              <a:rPr lang="en-US" sz="3200" spc="-100" dirty="0" err="1"/>
              <a:t>БАГАТО</a:t>
            </a:r>
            <a:r>
              <a:rPr lang="en-US" sz="3200" spc="-100" dirty="0"/>
              <a:t> СПОГАДІВ ТА ВЕЛИЧЕЗНИЙ ДОСВІД</a:t>
            </a:r>
            <a:r>
              <a:rPr lang="uk-UA" sz="3200" spc="-100" dirty="0"/>
              <a:t>.</a:t>
            </a:r>
            <a:br>
              <a:rPr lang="uk-UA" sz="3200" spc="-100" dirty="0"/>
            </a:br>
            <a:r>
              <a:rPr lang="uk-UA" sz="3200" spc="-100" dirty="0"/>
              <a:t>АЛЕ ПЛЕСТИ ВЕРВЕЧКИ СПОДОБАЛОСЬ НАЙБІЛЬШЕ</a:t>
            </a:r>
            <a:r>
              <a:rPr lang="uk-UA" sz="3200" spc="-100" dirty="0">
                <a:sym typeface="Wingdings" panose="05000000000000000000" pitchFamily="2" charset="2"/>
              </a:rPr>
              <a:t></a:t>
            </a:r>
            <a:r>
              <a:rPr lang="en-US" sz="3200" spc="-100" dirty="0"/>
              <a:t> </a:t>
            </a:r>
          </a:p>
        </p:txBody>
      </p:sp>
      <p:pic>
        <p:nvPicPr>
          <p:cNvPr id="7" name="Рисунок 6" descr="Зображення, що містить стіл, у приміщенні, тарілка, їжа&#10;&#10;Автоматично згенерований опис">
            <a:extLst>
              <a:ext uri="{FF2B5EF4-FFF2-40B4-BE49-F238E27FC236}">
                <a16:creationId xmlns:a16="http://schemas.microsoft.com/office/drawing/2014/main" id="{7A3C75C7-31BA-47BF-99CF-703D10C2A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1" y="1013545"/>
            <a:ext cx="3331905" cy="2498928"/>
          </a:xfrm>
          <a:prstGeom prst="rect">
            <a:avLst/>
          </a:prstGeom>
        </p:spPr>
      </p:pic>
      <p:pic>
        <p:nvPicPr>
          <p:cNvPr id="5" name="Місце для вмісту 4" descr="Зображення, що містить особа, стіл&#10;&#10;Автоматично згенерований опис">
            <a:extLst>
              <a:ext uri="{FF2B5EF4-FFF2-40B4-BE49-F238E27FC236}">
                <a16:creationId xmlns:a16="http://schemas.microsoft.com/office/drawing/2014/main" id="{E99655C8-1310-43B2-8212-E402ABD70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7329" y="1013545"/>
            <a:ext cx="3331905" cy="2498928"/>
          </a:xfrm>
          <a:prstGeom prst="rect">
            <a:avLst/>
          </a:prstGeom>
        </p:spPr>
      </p:pic>
      <p:pic>
        <p:nvPicPr>
          <p:cNvPr id="9" name="Рисунок 8" descr="Зображення, що містить стіл, особа, сидить, у приміщенні&#10;&#10;Автоматично згенерований опис">
            <a:extLst>
              <a:ext uri="{FF2B5EF4-FFF2-40B4-BE49-F238E27FC236}">
                <a16:creationId xmlns:a16="http://schemas.microsoft.com/office/drawing/2014/main" id="{682ADEC7-AE6D-4EFF-8004-579EF02C9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967" y="1013545"/>
            <a:ext cx="3331906" cy="249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1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BD812-D6DB-4FB8-AF10-D40054C3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900" spc="-100"/>
              <a:t>ЗАВДЯКИ КАРІТАСУ МИ НАБУЛИ НОВИХ НАВИЧОК, ПОБАЧИЛИ РІЗНІ СТОРОНИ ВОЛОНТЕРСТВА, ПОЗНАЙОМИЛИСЬ З РІЗНИМИ ЛЮДЬМИ І МОЖЛИВО ХТОСЬ ЗНАЙШОВ СВОЄ ПОКЛИКАННЯ. ДЯКУЄМО ЗА МОЖЛИВОСТІ І ЗА ТЕРПІННЯ. </a:t>
            </a:r>
          </a:p>
        </p:txBody>
      </p:sp>
      <p:pic>
        <p:nvPicPr>
          <p:cNvPr id="5" name="Місце для вмісту 4" descr="Зображення, що містить у приміщенні, особа, стіна, стеля&#10;&#10;Автоматично згенерований опис">
            <a:extLst>
              <a:ext uri="{FF2B5EF4-FFF2-40B4-BE49-F238E27FC236}">
                <a16:creationId xmlns:a16="http://schemas.microsoft.com/office/drawing/2014/main" id="{BC632527-D313-47D4-A209-5648123A6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416" b="1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784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F2A96-3FFB-490E-A0F0-0D3A8189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895475"/>
            <a:ext cx="10210862" cy="4324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600" spc="-100" dirty="0" err="1">
                <a:latin typeface="Cooper Black" panose="020B0604020202020204" pitchFamily="18" charset="0"/>
              </a:rPr>
              <a:t>Ми</a:t>
            </a:r>
            <a:r>
              <a:rPr lang="en-US" sz="1600" spc="-100" dirty="0">
                <a:latin typeface="Cooper Black" panose="020B0604020202020204" pitchFamily="18" charset="0"/>
              </a:rPr>
              <a:t> </a:t>
            </a:r>
            <a:r>
              <a:rPr lang="en-US" sz="1600" spc="-100" dirty="0" err="1">
                <a:latin typeface="Cooper Black" panose="020B0604020202020204" pitchFamily="18" charset="0"/>
                <a:cs typeface="Angsana New" panose="020B0502040204020203" pitchFamily="18" charset="-34"/>
              </a:rPr>
              <a:t>проходили</a:t>
            </a:r>
            <a:r>
              <a:rPr lang="en-US" sz="1600" spc="-100" dirty="0">
                <a:latin typeface="Cooper Black" panose="020B0604020202020204" pitchFamily="18" charset="0"/>
              </a:rPr>
              <a:t> </a:t>
            </a:r>
            <a:r>
              <a:rPr lang="en-US" sz="1600" spc="-100" dirty="0" err="1">
                <a:latin typeface="Cooper Black" panose="020B0604020202020204" pitchFamily="18" charset="0"/>
              </a:rPr>
              <a:t>практику</a:t>
            </a:r>
            <a:r>
              <a:rPr lang="en-US" sz="1600" spc="-100" dirty="0">
                <a:latin typeface="Cooper Black" panose="020B0604020202020204" pitchFamily="18" charset="0"/>
              </a:rPr>
              <a:t> у БО «БФ» </a:t>
            </a:r>
            <a:r>
              <a:rPr lang="en-US" sz="1600" spc="-100" dirty="0" err="1">
                <a:latin typeface="Cooper Black" panose="020B0604020202020204" pitchFamily="18" charset="0"/>
              </a:rPr>
              <a:t>Карітас</a:t>
            </a:r>
            <a:r>
              <a:rPr lang="en-US" sz="1600" spc="-100" dirty="0">
                <a:latin typeface="Cooper Black" panose="020B0604020202020204" pitchFamily="18" charset="0"/>
              </a:rPr>
              <a:t> – </a:t>
            </a:r>
            <a:r>
              <a:rPr lang="en-US" sz="1600" spc="-100" dirty="0" err="1">
                <a:latin typeface="Cooper Black" panose="020B0604020202020204" pitchFamily="18" charset="0"/>
              </a:rPr>
              <a:t>Івано-Франківськ</a:t>
            </a:r>
            <a:r>
              <a:rPr lang="en-US" sz="1600" spc="-100" dirty="0">
                <a:latin typeface="Cooper Black" panose="020B0604020202020204" pitchFamily="18" charset="0"/>
              </a:rPr>
              <a:t> УГКЦ</a:t>
            </a:r>
            <a:br>
              <a:rPr lang="en-US" sz="1600" spc="-100" dirty="0">
                <a:latin typeface="Cooper Black" panose="020B0604020202020204" pitchFamily="18" charset="0"/>
              </a:rPr>
            </a:br>
            <a:r>
              <a:rPr lang="uk-UA" sz="1600" spc="-100" dirty="0"/>
              <a:t>                                                                                                                                                                                       </a:t>
            </a:r>
            <a:r>
              <a:rPr lang="en-US" sz="1600" spc="-100" dirty="0" err="1">
                <a:latin typeface="Cooper Black" panose="020B0604020202020204" pitchFamily="18" charset="0"/>
              </a:rPr>
              <a:t>Термін</a:t>
            </a:r>
            <a:r>
              <a:rPr lang="en-US" sz="1600" spc="-100" dirty="0">
                <a:latin typeface="Cooper Black" panose="020B0604020202020204" pitchFamily="18" charset="0"/>
              </a:rPr>
              <a:t> </a:t>
            </a:r>
            <a:r>
              <a:rPr lang="en-US" sz="1600" spc="-100" dirty="0" err="1">
                <a:latin typeface="Cooper Black" panose="020B0604020202020204" pitchFamily="18" charset="0"/>
              </a:rPr>
              <a:t>проходження</a:t>
            </a:r>
            <a:r>
              <a:rPr lang="en-US" sz="1600" spc="-100" dirty="0">
                <a:latin typeface="Cooper Black" panose="020B0604020202020204" pitchFamily="18" charset="0"/>
              </a:rPr>
              <a:t> </a:t>
            </a:r>
            <a:r>
              <a:rPr lang="en-US" sz="1600" spc="-100" dirty="0" err="1">
                <a:latin typeface="Cooper Black" panose="020B0604020202020204" pitchFamily="18" charset="0"/>
              </a:rPr>
              <a:t>практики</a:t>
            </a:r>
            <a:r>
              <a:rPr lang="en-US" sz="1600" spc="-100" dirty="0">
                <a:latin typeface="Cooper Black" panose="020B0604020202020204" pitchFamily="18" charset="0"/>
              </a:rPr>
              <a:t> з 8 </a:t>
            </a:r>
            <a:r>
              <a:rPr lang="en-US" sz="1600" spc="-100" dirty="0" err="1">
                <a:latin typeface="Cooper Black" panose="020B0604020202020204" pitchFamily="18" charset="0"/>
              </a:rPr>
              <a:t>квітня</a:t>
            </a:r>
            <a:r>
              <a:rPr lang="en-US" sz="1600" spc="-100" dirty="0">
                <a:latin typeface="Cooper Black" panose="020B0604020202020204" pitchFamily="18" charset="0"/>
              </a:rPr>
              <a:t> </a:t>
            </a:r>
            <a:r>
              <a:rPr lang="en-US" sz="1600" spc="-100" dirty="0" err="1">
                <a:latin typeface="Cooper Black" panose="020B0604020202020204" pitchFamily="18" charset="0"/>
              </a:rPr>
              <a:t>по</a:t>
            </a:r>
            <a:r>
              <a:rPr lang="en-US" sz="1600" spc="-100" dirty="0">
                <a:latin typeface="Cooper Black" panose="020B0604020202020204" pitchFamily="18" charset="0"/>
              </a:rPr>
              <a:t> 19 </a:t>
            </a:r>
            <a:r>
              <a:rPr lang="en-US" sz="1600" spc="-100" dirty="0" err="1">
                <a:latin typeface="Cooper Black" panose="020B0604020202020204" pitchFamily="18" charset="0"/>
              </a:rPr>
              <a:t>квітня</a:t>
            </a:r>
            <a:br>
              <a:rPr lang="en-US" sz="1500" spc="-100" dirty="0"/>
            </a:br>
            <a:br>
              <a:rPr lang="en-US" sz="1500" spc="-100" dirty="0"/>
            </a:br>
            <a:endParaRPr lang="en-US" sz="1500" spc="-100" dirty="0"/>
          </a:p>
        </p:txBody>
      </p:sp>
      <p:pic>
        <p:nvPicPr>
          <p:cNvPr id="32" name="Місце для вмісту 3">
            <a:extLst>
              <a:ext uri="{FF2B5EF4-FFF2-40B4-BE49-F238E27FC236}">
                <a16:creationId xmlns:a16="http://schemas.microsoft.com/office/drawing/2014/main" id="{A096A272-F8F8-4512-8B24-F03A625FF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1433" y="484632"/>
            <a:ext cx="5514347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8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156A5-512C-4D38-815B-41C15329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900" spc="-100"/>
              <a:t>Першу організацію Карітасу було створено у німецькому місті Фрайбург у 1897 році, потім Карітас з’явився в Швейцарії (1901р.), в США (1910р.), в Голандії (1924р.) та ін.  </a:t>
            </a:r>
            <a:br>
              <a:rPr lang="en-US" sz="1900" spc="-100"/>
            </a:br>
            <a:endParaRPr lang="en-US" sz="1900" spc="-100"/>
          </a:p>
        </p:txBody>
      </p:sp>
      <p:pic>
        <p:nvPicPr>
          <p:cNvPr id="4" name="Місце для вмісту 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4249C757-5E29-4F90-9F2C-AB905FEEA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8038" y="484632"/>
            <a:ext cx="4201137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BDF465-259F-44E4-A243-9F9ADD11A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095375"/>
            <a:ext cx="4016116" cy="4689606"/>
          </a:xfrm>
        </p:spPr>
        <p:txBody>
          <a:bodyPr anchor="t">
            <a:normAutofit/>
          </a:bodyPr>
          <a:lstStyle/>
          <a:p>
            <a:r>
              <a:rPr lang="uk-UA" dirty="0">
                <a:solidFill>
                  <a:srgbClr val="FFFFFF"/>
                </a:solidFill>
              </a:rPr>
              <a:t>Предметом діяльності Фонду є безкорислива діяльність, спрямована на надання матеріальної та фінансової допомоги, а також безоплатних послуг особам, незалежно від раси, кольору шкіри, політичних , релігійних та інших переконань, статі, етнічного та соціального походження, мови або інших ознак, які потребують соціальної та іншої допомоги й захисту, що сприяє духовному та моральному відродженню людей </a:t>
            </a:r>
            <a:r>
              <a:rPr lang="uk-UA" sz="1700" dirty="0">
                <a:solidFill>
                  <a:srgbClr val="FFFFFF"/>
                </a:solidFill>
              </a:rPr>
              <a:t>.</a:t>
            </a:r>
          </a:p>
          <a:p>
            <a:endParaRPr lang="uk-UA" sz="1700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64E835-40CE-4F56-A490-E4C8C8871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267" y="759599"/>
            <a:ext cx="4984158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5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441DC6-028D-4079-A307-6610B314B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038225"/>
            <a:ext cx="4016116" cy="4746756"/>
          </a:xfrm>
        </p:spPr>
        <p:txBody>
          <a:bodyPr anchor="t">
            <a:noAutofit/>
          </a:bodyPr>
          <a:lstStyle/>
          <a:p>
            <a:r>
              <a:rPr lang="uk-UA" sz="1400" dirty="0">
                <a:solidFill>
                  <a:srgbClr val="FFFFFF"/>
                </a:solidFill>
              </a:rPr>
              <a:t>Завданнями Фонду є:</a:t>
            </a:r>
          </a:p>
          <a:p>
            <a:r>
              <a:rPr lang="uk-UA" sz="1400" dirty="0">
                <a:solidFill>
                  <a:srgbClr val="FFFFFF"/>
                </a:solidFill>
              </a:rPr>
              <a:t>- підтримка реалізації міжнародних і національних програм і проектів з метою виконання статутних завдань;</a:t>
            </a:r>
          </a:p>
          <a:p>
            <a:r>
              <a:rPr lang="uk-UA" sz="1400" dirty="0">
                <a:solidFill>
                  <a:srgbClr val="FFFFFF"/>
                </a:solidFill>
              </a:rPr>
              <a:t>- координація моральної та матеріальної допомоги, соціальних, культурних, оздоровчих ініціатив;</a:t>
            </a:r>
          </a:p>
          <a:p>
            <a:r>
              <a:rPr lang="uk-UA" sz="1400" dirty="0">
                <a:solidFill>
                  <a:srgbClr val="FFFFFF"/>
                </a:solidFill>
              </a:rPr>
              <a:t>- надання допомоги соціально незахищеним верствам населення, багатодітним сім'ям, вагітним жінкам, дітям-сиротам, особам похилого віку, інвалідам і всім знедоленим, які мають потребу в цій допомозі</a:t>
            </a:r>
          </a:p>
          <a:p>
            <a:r>
              <a:rPr lang="uk-UA" sz="1400" dirty="0">
                <a:solidFill>
                  <a:srgbClr val="FFFFFF"/>
                </a:solidFill>
              </a:rPr>
              <a:t>;- підтримка розвитку охорони здоров'я, соціального захисту, освіти, науки, культури;</a:t>
            </a:r>
          </a:p>
          <a:p>
            <a:r>
              <a:rPr lang="uk-UA" sz="1400" dirty="0">
                <a:solidFill>
                  <a:srgbClr val="FFFFFF"/>
                </a:solidFill>
              </a:rPr>
              <a:t>- сприяння захисту і охороні навколишнього природного середовища і тваринного світу;</a:t>
            </a:r>
          </a:p>
          <a:p>
            <a:r>
              <a:rPr lang="uk-UA" sz="1400" dirty="0">
                <a:solidFill>
                  <a:srgbClr val="FFFFFF"/>
                </a:solidFill>
              </a:rPr>
              <a:t>- сприяння забезпеченню хворих, інвалідів і одиноких людей похилого віку медикаментами і товарами першої необхідності.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9E5A91-B463-4D71-9488-89C4A3EF1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21" y="759599"/>
            <a:ext cx="5330650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3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441DC6-028D-4079-A307-6610B314B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342438"/>
          </a:xfrm>
        </p:spPr>
        <p:txBody>
          <a:bodyPr>
            <a:normAutofit lnSpcReduction="10000"/>
          </a:bodyPr>
          <a:lstStyle/>
          <a:p>
            <a:r>
              <a:rPr lang="uk-UA" sz="1800" dirty="0"/>
              <a:t>- надання допомоги громадянам, які постраждали внаслідок стихійного лиха, екологічних, техногенних та інших катастроф, у результаті соціальних конфліктів, а також жертвам репресій, біженцям;</a:t>
            </a:r>
          </a:p>
          <a:p>
            <a:r>
              <a:rPr lang="uk-UA" sz="1800" dirty="0"/>
              <a:t>- сприяння державним службам соціального захисту населення щодо пом'якшення наслідків безробіття;</a:t>
            </a:r>
          </a:p>
          <a:p>
            <a:r>
              <a:rPr lang="uk-UA" sz="1800" dirty="0"/>
              <a:t>- сприяння охороні та збереженню культурної спадщини, історико-культурного середовища, пам'яток історії та культури, місць поховання;</a:t>
            </a:r>
          </a:p>
          <a:p>
            <a:r>
              <a:rPr lang="uk-UA" sz="1800" dirty="0"/>
              <a:t>- популяризація благодійної діяльності та імені Карітасу в Україні;</a:t>
            </a:r>
          </a:p>
          <a:p>
            <a:r>
              <a:rPr lang="uk-UA" sz="1800" dirty="0"/>
              <a:t>- ідейна, організаційна та матеріальна підтримка інших благодійних організацій, як Карітас, так і інших, надання допомоги у їх створенні.</a:t>
            </a:r>
          </a:p>
          <a:p>
            <a:endParaRPr lang="uk-UA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E072F3-EACC-40CB-8849-9050EDFD0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4206546"/>
            <a:ext cx="7315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5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9F917-D1B8-46B3-B418-22964CB42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spc="-100"/>
              <a:t>ЩО Ж БУЛО НА ЦІЙ ПРАКТИЦІ?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10C425D-C2D6-455D-8C78-BCFDF08CC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1446" y="484632"/>
            <a:ext cx="2934322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4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9F917-D1B8-46B3-B418-22964CB42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5900" spc="-100" dirty="0"/>
              <a:t>                         </a:t>
            </a:r>
            <a:r>
              <a:rPr lang="en-US" sz="5900" spc="-100" dirty="0"/>
              <a:t>ДРУЖБА…</a:t>
            </a:r>
          </a:p>
        </p:txBody>
      </p:sp>
      <p:pic>
        <p:nvPicPr>
          <p:cNvPr id="5" name="Місце для вмісту 4" descr="Зображення, що містить кімната, живе, підлога, стіл&#10;&#10;Автоматично згенерований опис">
            <a:extLst>
              <a:ext uri="{FF2B5EF4-FFF2-40B4-BE49-F238E27FC236}">
                <a16:creationId xmlns:a16="http://schemas.microsoft.com/office/drawing/2014/main" id="{ECE0FE14-03B2-4A9A-97B0-58426BB29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7047" y="484632"/>
            <a:ext cx="6323120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5">
            <a:extLst>
              <a:ext uri="{FF2B5EF4-FFF2-40B4-BE49-F238E27FC236}">
                <a16:creationId xmlns:a16="http://schemas.microsoft.com/office/drawing/2014/main" id="{EA992460-7FA3-40FE-A958-BCD1981B9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ADF57D5B-380D-48E9-8DAD-DD500FE80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3BA49-7149-44CF-A331-BA9F8524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1123837"/>
            <a:ext cx="3983632" cy="4324463"/>
          </a:xfrm>
        </p:spPr>
        <p:txBody>
          <a:bodyPr>
            <a:noAutofit/>
          </a:bodyPr>
          <a:lstStyle/>
          <a:p>
            <a:r>
              <a:rPr lang="uk-UA" sz="2800" dirty="0"/>
              <a:t>А ПАМ</a:t>
            </a:r>
            <a:r>
              <a:rPr lang="en-US" sz="2800" dirty="0"/>
              <a:t>’</a:t>
            </a:r>
            <a:r>
              <a:rPr lang="uk-UA" sz="2800" dirty="0"/>
              <a:t>ЯТАЄТЕ АКЦІЮ «НАДВЕЧІР»?</a:t>
            </a:r>
            <a:br>
              <a:rPr lang="uk-UA" sz="2800" dirty="0"/>
            </a:br>
            <a:r>
              <a:rPr lang="uk-UA" sz="2800" dirty="0"/>
              <a:t>КОЛИ МИ ВСІ ХОДИЛИ ДО ЛЮДЕЙ ПОХИЛОГО ВІКУ. ДОПОМАГАЛИ З ПРИБИРАННЯМ, ПРИНОСИЛИ ПАКУНОЧКИ  ТА ТРОХИ РОЗВАЖАЛИ ЇХ?</a:t>
            </a:r>
          </a:p>
        </p:txBody>
      </p:sp>
      <p:pic>
        <p:nvPicPr>
          <p:cNvPr id="28" name="Рисунок 27" descr="Зображення, що містить особа, у приміщенні, кухня, їжа&#10;&#10;Автоматично згенерований опис">
            <a:extLst>
              <a:ext uri="{FF2B5EF4-FFF2-40B4-BE49-F238E27FC236}">
                <a16:creationId xmlns:a16="http://schemas.microsoft.com/office/drawing/2014/main" id="{969ACC4C-6C75-4E85-BB90-484BE6614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6" r="-3" b="13574"/>
          <a:stretch/>
        </p:blipFill>
        <p:spPr>
          <a:xfrm>
            <a:off x="9408841" y="768097"/>
            <a:ext cx="2079069" cy="2344273"/>
          </a:xfrm>
          <a:prstGeom prst="rect">
            <a:avLst/>
          </a:prstGeom>
        </p:spPr>
      </p:pic>
      <p:pic>
        <p:nvPicPr>
          <p:cNvPr id="10" name="Місце для вмісту 4" descr="Зображення, що містить у приміщенні, підлога, особа&#10;&#10;Автоматично згенерований опис">
            <a:extLst>
              <a:ext uri="{FF2B5EF4-FFF2-40B4-BE49-F238E27FC236}">
                <a16:creationId xmlns:a16="http://schemas.microsoft.com/office/drawing/2014/main" id="{E4642F00-253D-48DB-8B9B-39A1A8DC53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4" r="-4" b="28182"/>
          <a:stretch/>
        </p:blipFill>
        <p:spPr>
          <a:xfrm>
            <a:off x="5137461" y="4080917"/>
            <a:ext cx="2157388" cy="2008993"/>
          </a:xfrm>
          <a:prstGeom prst="rect">
            <a:avLst/>
          </a:prstGeom>
        </p:spPr>
      </p:pic>
      <p:sp>
        <p:nvSpPr>
          <p:cNvPr id="45" name="Rectangle 39">
            <a:extLst>
              <a:ext uri="{FF2B5EF4-FFF2-40B4-BE49-F238E27FC236}">
                <a16:creationId xmlns:a16="http://schemas.microsoft.com/office/drawing/2014/main" id="{F125053E-1062-4FE2-974C-546DC769D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" name="Місце для вмісту 23">
            <a:extLst>
              <a:ext uri="{FF2B5EF4-FFF2-40B4-BE49-F238E27FC236}">
                <a16:creationId xmlns:a16="http://schemas.microsoft.com/office/drawing/2014/main" id="{4C6330C5-E4FA-404C-B6F4-0C7D1A32AC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55" r="5109" b="3"/>
          <a:stretch/>
        </p:blipFill>
        <p:spPr>
          <a:xfrm>
            <a:off x="7460907" y="3264089"/>
            <a:ext cx="4027002" cy="3593910"/>
          </a:xfrm>
          <a:prstGeom prst="rect">
            <a:avLst/>
          </a:prstGeom>
        </p:spPr>
      </p:pic>
      <p:pic>
        <p:nvPicPr>
          <p:cNvPr id="7" name="Рисунок 6" descr="Зображення, що містить вікно, у приміщенні, дзеркало, особа&#10;&#10;Автоматично згенерований опис">
            <a:extLst>
              <a:ext uri="{FF2B5EF4-FFF2-40B4-BE49-F238E27FC236}">
                <a16:creationId xmlns:a16="http://schemas.microsoft.com/office/drawing/2014/main" id="{A3205B52-37C8-4FF0-AC36-0EA3B0A18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6" r="-3" b="27858"/>
          <a:stretch/>
        </p:blipFill>
        <p:spPr>
          <a:xfrm>
            <a:off x="5137459" y="-6"/>
            <a:ext cx="4113440" cy="3920044"/>
          </a:xfrm>
          <a:custGeom>
            <a:avLst/>
            <a:gdLst>
              <a:gd name="connsiteX0" fmla="*/ 0 w 4113440"/>
              <a:gd name="connsiteY0" fmla="*/ 0 h 3920044"/>
              <a:gd name="connsiteX1" fmla="*/ 4113440 w 4113440"/>
              <a:gd name="connsiteY1" fmla="*/ 0 h 3920044"/>
              <a:gd name="connsiteX2" fmla="*/ 4113440 w 4113440"/>
              <a:gd name="connsiteY2" fmla="*/ 3103224 h 3920044"/>
              <a:gd name="connsiteX3" fmla="*/ 2157388 w 4113440"/>
              <a:gd name="connsiteY3" fmla="*/ 3103224 h 3920044"/>
              <a:gd name="connsiteX4" fmla="*/ 2157388 w 4113440"/>
              <a:gd name="connsiteY4" fmla="*/ 3920044 h 3920044"/>
              <a:gd name="connsiteX5" fmla="*/ 0 w 4113440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573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452</Words>
  <Application>Microsoft Office PowerPoint</Application>
  <PresentationFormat>Широкий екран</PresentationFormat>
  <Paragraphs>35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Cooper Black</vt:lpstr>
      <vt:lpstr>Corbel</vt:lpstr>
      <vt:lpstr>Wingdings 2</vt:lpstr>
      <vt:lpstr>Рамка</vt:lpstr>
      <vt:lpstr>ЗВІТ ПРО ПРОХОДЖЕННЯ ПРАКТИКИ</vt:lpstr>
      <vt:lpstr>Ми проходили практику у БО «БФ» Карітас – Івано-Франківськ УГКЦ                                                                                                                                                                                        Термін проходження практики з 8 квітня по 19 квітня  </vt:lpstr>
      <vt:lpstr>Першу організацію Карітасу було створено у німецькому місті Фрайбург у 1897 році, потім Карітас з’явився в Швейцарії (1901р.), в США (1910р.), в Голандії (1924р.) та ін.   </vt:lpstr>
      <vt:lpstr>Презентація PowerPoint</vt:lpstr>
      <vt:lpstr>Презентація PowerPoint</vt:lpstr>
      <vt:lpstr>Презентація PowerPoint</vt:lpstr>
      <vt:lpstr>ЩО Ж БУЛО НА ЦІЙ ПРАКТИЦІ?</vt:lpstr>
      <vt:lpstr>                         ДРУЖБА…</vt:lpstr>
      <vt:lpstr>А ПАМ’ЯТАЄТЕ АКЦІЮ «НАДВЕЧІР»? КОЛИ МИ ВСІ ХОДИЛИ ДО ЛЮДЕЙ ПОХИЛОГО ВІКУ. ДОПОМАГАЛИ З ПРИБИРАННЯМ, ПРИНОСИЛИ ПАКУНОЧКИ  ТА ТРОХИ РОЗВАЖАЛИ ЇХ?</vt:lpstr>
      <vt:lpstr>А як щодо акції «Зв’яжи вервичку воїну АТО?»</vt:lpstr>
      <vt:lpstr>А МАЙСТЕР-КЛАС ПО РОЗМАЛЬОВУВАННІ ПРЯНИКІВ ПАМ’ЯТАЄТЕ?</vt:lpstr>
      <vt:lpstr>ПРО ЦЮ КОНФЕРЕНЦІЮ МИ ТОЧНО НІКОЛИ НЕ ЗАБУДЕМО</vt:lpstr>
      <vt:lpstr>У НАС ТЕПЕР Є ДОСВІД РОБОТИЗ НЕПОВНОСПРАВНОЮ МОЛОДДЮ.</vt:lpstr>
      <vt:lpstr>Презентація PowerPoint</vt:lpstr>
      <vt:lpstr>САДИТИ КВІТИ І ПЛЕСТИ З БІСЕРУ? НЕМА ПИТАНЬ.</vt:lpstr>
      <vt:lpstr>ТАНЦЮВАТИ З МАЛОМОБІЛЬНИМИ ЛЮДЬМИ МИ ТЕПЕР ТЕЖ ВМІЄМ.</vt:lpstr>
      <vt:lpstr>І ЩЕ БАГАТО БАГАТО СПОГАДІВ ТА ВЕЛИЧЕЗНИЙ ДОСВІД. АЛЕ ПЛЕСТИ ВЕРВЕЧКИ СПОДОБАЛОСЬ НАЙБІЛЬШЕ </vt:lpstr>
      <vt:lpstr>ЗАВДЯКИ КАРІТАСУ МИ НАБУЛИ НОВИХ НАВИЧОК, ПОБАЧИЛИ РІЗНІ СТОРОНИ ВОЛОНТЕРСТВА, ПОЗНАЙОМИЛИСЬ З РІЗНИМИ ЛЮДЬМИ І МОЖЛИВО ХТОСЬ ЗНАЙШОВ СВОЄ ПОКЛИКАННЯ. ДЯКУЄМО ЗА МОЖЛИВОСТІ І ЗА ТЕРПІННЯ.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ПРОХОДЖЕННЯ ПРАКТИКИ</dc:title>
  <dc:creator>Світлана Боринь</dc:creator>
  <cp:lastModifiedBy>Світлана Боринь</cp:lastModifiedBy>
  <cp:revision>3</cp:revision>
  <dcterms:created xsi:type="dcterms:W3CDTF">2019-05-07T16:04:01Z</dcterms:created>
  <dcterms:modified xsi:type="dcterms:W3CDTF">2019-05-07T16:21:15Z</dcterms:modified>
</cp:coreProperties>
</file>