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76" r:id="rId3"/>
    <p:sldId id="274" r:id="rId4"/>
    <p:sldId id="275" r:id="rId5"/>
    <p:sldId id="257" r:id="rId6"/>
    <p:sldId id="260" r:id="rId7"/>
    <p:sldId id="263" r:id="rId8"/>
    <p:sldId id="264" r:id="rId9"/>
    <p:sldId id="265" r:id="rId10"/>
    <p:sldId id="291" r:id="rId11"/>
    <p:sldId id="279" r:id="rId12"/>
    <p:sldId id="277" r:id="rId13"/>
    <p:sldId id="278" r:id="rId14"/>
    <p:sldId id="281" r:id="rId15"/>
    <p:sldId id="282" r:id="rId16"/>
    <p:sldId id="283" r:id="rId17"/>
    <p:sldId id="292" r:id="rId18"/>
    <p:sldId id="269" r:id="rId19"/>
    <p:sldId id="268" r:id="rId20"/>
    <p:sldId id="270" r:id="rId21"/>
    <p:sldId id="273" r:id="rId22"/>
    <p:sldId id="285" r:id="rId23"/>
    <p:sldId id="287" r:id="rId24"/>
    <p:sldId id="288" r:id="rId25"/>
    <p:sldId id="289" r:id="rId26"/>
    <p:sldId id="290" r:id="rId27"/>
    <p:sldId id="293" r:id="rId28"/>
    <p:sldId id="296" r:id="rId29"/>
    <p:sldId id="297" r:id="rId30"/>
    <p:sldId id="271" r:id="rId31"/>
    <p:sldId id="294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38" autoAdjust="0"/>
    <p:restoredTop sz="94660"/>
  </p:normalViewPr>
  <p:slideViewPr>
    <p:cSldViewPr>
      <p:cViewPr varScale="1">
        <p:scale>
          <a:sx n="67" d="100"/>
          <a:sy n="67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13.06.2018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13.06.2018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13.06.2018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13.06.2018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13.06.2018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13.06.2018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13.06.2018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13.06.2018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13.06.2018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13.06.2018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21A-58D6-4E5F-96DA-466002616EEA}" type="datetimeFigureOut">
              <a:rPr lang="uk-UA" smtClean="0"/>
              <a:pPr/>
              <a:t>13.06.2018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4C321A-58D6-4E5F-96DA-466002616EEA}" type="datetimeFigureOut">
              <a:rPr lang="uk-UA" smtClean="0"/>
              <a:pPr/>
              <a:t>13.06.2018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CB42D1-8375-45ED-B7F6-2B8F11635BA1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486160"/>
          </a:xfrm>
        </p:spPr>
        <p:txBody>
          <a:bodyPr>
            <a:normAutofit/>
          </a:bodyPr>
          <a:lstStyle/>
          <a:p>
            <a:pPr algn="ctr"/>
            <a:r>
              <a:rPr lang="uk-UA" sz="6000" i="1" dirty="0" smtClean="0"/>
              <a:t>Звіт 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>завідувача кафедри соціальної педагогіки та соціальної роботи</a:t>
            </a:r>
            <a:endParaRPr lang="uk-UA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0"/>
            <a:ext cx="192879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43914" cy="1285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Тематичний</a:t>
            </a:r>
            <a:r>
              <a:rPr lang="ru-RU" sz="2400" b="1" dirty="0" smtClean="0">
                <a:solidFill>
                  <a:schemeClr val="tx1"/>
                </a:solidFill>
              </a:rPr>
              <a:t> план  </a:t>
            </a:r>
            <a:r>
              <a:rPr lang="ru-RU" sz="2400" b="1" dirty="0" err="1" smtClean="0">
                <a:solidFill>
                  <a:schemeClr val="tx1"/>
                </a:solidFill>
              </a:rPr>
              <a:t>науково-дослідних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робіт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/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ru-RU" sz="2400" b="1" i="1" dirty="0" err="1" smtClean="0">
                <a:solidFill>
                  <a:schemeClr val="tx1"/>
                </a:solidFill>
              </a:rPr>
              <a:t>кафедри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uk-UA" sz="2400" b="1" i="1" dirty="0" smtClean="0">
                <a:solidFill>
                  <a:schemeClr val="tx1"/>
                </a:solidFill>
              </a:rPr>
              <a:t>соціальної педагогіки та соціальної роботи</a:t>
            </a:r>
            <a:r>
              <a:rPr lang="uk-UA" sz="2400" dirty="0" smtClean="0">
                <a:solidFill>
                  <a:schemeClr val="tx1"/>
                </a:solidFill>
              </a:rPr>
              <a:t/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на 201</a:t>
            </a:r>
            <a:r>
              <a:rPr lang="uk-UA" sz="2400" b="1" dirty="0" smtClean="0">
                <a:solidFill>
                  <a:schemeClr val="tx1"/>
                </a:solidFill>
              </a:rPr>
              <a:t>8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рік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13433"/>
            <a:ext cx="8501122" cy="574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Публікації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викладачів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кафедри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соціальної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педагогіки</a:t>
            </a:r>
            <a:r>
              <a:rPr lang="ru-RU" sz="3200" dirty="0" smtClean="0">
                <a:solidFill>
                  <a:schemeClr val="tx1"/>
                </a:solidFill>
              </a:rPr>
              <a:t> та </a:t>
            </a:r>
            <a:r>
              <a:rPr lang="ru-RU" sz="3200" dirty="0" err="1" smtClean="0">
                <a:solidFill>
                  <a:schemeClr val="tx1"/>
                </a:solidFill>
              </a:rPr>
              <a:t>соціальної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роботи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dirty="0" smtClean="0"/>
              <a:t>            Штатними науково-педагогічними працівниками кафедри впродовж 2013–2017 рр. опубліковано</a:t>
            </a:r>
            <a:r>
              <a:rPr lang="uk-UA" dirty="0" smtClean="0"/>
              <a:t>: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smtClean="0"/>
              <a:t>9 посібників з грифом </a:t>
            </a:r>
            <a:r>
              <a:rPr lang="uk-UA" dirty="0" smtClean="0"/>
              <a:t>МОН</a:t>
            </a:r>
            <a:r>
              <a:rPr lang="uk-UA" dirty="0" smtClean="0"/>
              <a:t>;</a:t>
            </a:r>
          </a:p>
          <a:p>
            <a:pPr algn="just">
              <a:buFontTx/>
              <a:buChar char="-"/>
            </a:pPr>
            <a:r>
              <a:rPr lang="uk-UA" dirty="0" smtClean="0"/>
              <a:t>576 </a:t>
            </a:r>
            <a:r>
              <a:rPr lang="uk-UA" dirty="0" smtClean="0"/>
              <a:t>наукових праць, в т.ч. 8 монографій; 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smtClean="0"/>
              <a:t>1 </a:t>
            </a:r>
            <a:r>
              <a:rPr lang="uk-UA" dirty="0" smtClean="0"/>
              <a:t>розділ у колективній монографії, виданій за кордоном; </a:t>
            </a:r>
          </a:p>
          <a:p>
            <a:pPr algn="just">
              <a:buFontTx/>
              <a:buChar char="-"/>
            </a:pPr>
            <a:r>
              <a:rPr lang="uk-UA" dirty="0" smtClean="0"/>
              <a:t>58 навчально-методичних посібників; </a:t>
            </a:r>
          </a:p>
          <a:p>
            <a:pPr algn="just">
              <a:buFontTx/>
              <a:buChar char="-"/>
            </a:pPr>
            <a:r>
              <a:rPr lang="uk-UA" dirty="0" smtClean="0"/>
              <a:t>203 статті у фахових виданнях, у т.ч. одна – у виданні, що індексується в </a:t>
            </a:r>
            <a:r>
              <a:rPr lang="uk-UA" dirty="0" err="1" smtClean="0"/>
              <a:t>наукометричній</a:t>
            </a:r>
            <a:r>
              <a:rPr lang="uk-UA" dirty="0" smtClean="0"/>
              <a:t> базі </a:t>
            </a:r>
            <a:r>
              <a:rPr lang="uk-UA" dirty="0" err="1" smtClean="0"/>
              <a:t>Scopus</a:t>
            </a:r>
            <a:r>
              <a:rPr lang="uk-UA" dirty="0" smtClean="0"/>
              <a:t>; </a:t>
            </a:r>
          </a:p>
          <a:p>
            <a:pPr algn="just">
              <a:buFontTx/>
              <a:buChar char="-"/>
            </a:pPr>
            <a:r>
              <a:rPr lang="uk-UA" dirty="0" smtClean="0"/>
              <a:t>307 інших наукових праць. </a:t>
            </a:r>
          </a:p>
          <a:p>
            <a:pPr algn="just">
              <a:buNone/>
            </a:pPr>
            <a:r>
              <a:rPr lang="uk-UA" dirty="0" smtClean="0"/>
              <a:t>   Результати науково-дослідної роботи впроваджено в практику діяльності: зустрічі з представниками благодійних організацій; проведення семінарів-практикумів з питань соціально-педагогічної та психологічної допомоги дітям. </a:t>
            </a: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85736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>
                <a:solidFill>
                  <a:schemeClr val="tx1"/>
                </a:solidFill>
              </a:rPr>
              <a:t>Студенти спеціальності «Соціальна робота» беруть активну участь у щорічних звітних наукових конференціях.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Слайд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6212440" cy="43894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06142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dirty="0" smtClean="0"/>
              <a:t>Третій рік поспіль проводиться науково-практична конференція «Теоретичні, методичні та практичні проблеми соціальної роботи», у якій беруть участь студенти, викладачі як нашої кафедри, так і інших вищих закладів освіти.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Слайд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3857652" cy="3929090"/>
          </a:xfrm>
        </p:spPr>
      </p:pic>
      <p:pic>
        <p:nvPicPr>
          <p:cNvPr id="5" name="Рисунок 4" descr="Слайд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643182"/>
            <a:ext cx="4651803" cy="40005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ea typeface="Times New Roman"/>
              </a:rPr>
              <a:t>Щороку проводиться І етап олімпіади з соціальної педагогіки, переможці якого беруть участь у ІІ етапі Всеукраїнської студентської олімпіади, демонструючи хороші результати підготовки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лайд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uk-UA" sz="3100" dirty="0" smtClean="0">
                <a:solidFill>
                  <a:schemeClr val="tx1"/>
                </a:solidFill>
              </a:rPr>
              <a:t>Про це свідчать отримані студентами грамоти за кращі соціальні проекти, соціальну рекламу.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Слайд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241861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err="1" smtClean="0">
                <a:solidFill>
                  <a:schemeClr val="tx1"/>
                </a:solidFill>
              </a:rPr>
              <a:t>Цьогоріч</a:t>
            </a:r>
            <a:r>
              <a:rPr lang="uk-UA" sz="3100" dirty="0" smtClean="0">
                <a:solidFill>
                  <a:schemeClr val="tx1"/>
                </a:solidFill>
              </a:rPr>
              <a:t> студентка ІІІ курсу спеціальності «Соціальна робота. Соціальна педагогіка» Ткачук Христина зайняла третє призове місце у ІІ етапі Всеукраїнської студентської олімпіади з соціальної педагогіки.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Слайд 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2786058"/>
            <a:ext cx="2786082" cy="364333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tx1"/>
                </a:solidFill>
              </a:rPr>
              <a:t>Наукові гуртки та проблемні групи</a:t>
            </a:r>
            <a:endParaRPr lang="uk-UA" sz="40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28680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Виховна робота </a:t>
            </a:r>
            <a:endParaRPr lang="uk-UA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>
                <a:latin typeface="+mj-lt"/>
              </a:rPr>
              <a:t>           На кафедрі створена та діє належним чином налагоджена система виховної роботи, яка ґрунтується на плідній співпраці професорсько-викладацького складу, кураторів академічних груп та органів студентського самоврядування. Співпраця дозволяє належним чином здійснювати підготовку студентів, здатних </a:t>
            </a:r>
            <a:r>
              <a:rPr lang="uk-UA" dirty="0" err="1" smtClean="0">
                <a:latin typeface="+mj-lt"/>
              </a:rPr>
              <a:t>самореалізуватися</a:t>
            </a:r>
            <a:r>
              <a:rPr lang="uk-UA" dirty="0" smtClean="0">
                <a:latin typeface="+mj-lt"/>
              </a:rPr>
              <a:t> в суспільстві як громадян та носіїв національної культури.</a:t>
            </a: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307181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000" dirty="0" smtClean="0">
                <a:latin typeface="+mj-lt"/>
                <a:cs typeface="Times New Roman" pitchFamily="18" charset="0"/>
              </a:rPr>
              <a:t>    </a:t>
            </a:r>
            <a:r>
              <a:rPr lang="ru-RU" sz="2000" dirty="0" smtClean="0"/>
              <a:t>Кафедру </a:t>
            </a:r>
            <a:r>
              <a:rPr lang="ru-RU" sz="2000" dirty="0" err="1" smtClean="0"/>
              <a:t>соціальної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педагогіки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відкрито</a:t>
            </a:r>
            <a:r>
              <a:rPr lang="ru-RU" sz="2000" dirty="0" smtClean="0"/>
              <a:t> у 2005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.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очолює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професор</a:t>
            </a:r>
            <a:r>
              <a:rPr lang="ru-RU" sz="2000" dirty="0" smtClean="0"/>
              <a:t> </a:t>
            </a:r>
            <a:r>
              <a:rPr lang="ru-RU" sz="2000" dirty="0" err="1" smtClean="0"/>
              <a:t>Ковбас</a:t>
            </a:r>
            <a:r>
              <a:rPr lang="ru-RU" sz="2000" dirty="0" smtClean="0"/>
              <a:t> Богдан </a:t>
            </a:r>
            <a:r>
              <a:rPr lang="ru-RU" sz="2000" dirty="0" err="1" smtClean="0"/>
              <a:t>Іванович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кафедрі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працюють</a:t>
            </a:r>
            <a:r>
              <a:rPr lang="ru-RU" sz="2000" dirty="0" smtClean="0"/>
              <a:t> 19 </a:t>
            </a:r>
            <a:r>
              <a:rPr lang="ru-RU" sz="2000" dirty="0" err="1" smtClean="0"/>
              <a:t>науково-педагогічних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працівників</a:t>
            </a:r>
            <a:r>
              <a:rPr lang="ru-RU" sz="2000" dirty="0" smtClean="0"/>
              <a:t>, у т.ч.: </a:t>
            </a:r>
            <a:r>
              <a:rPr lang="ru-RU" sz="2000" dirty="0" err="1" smtClean="0"/>
              <a:t>докторів</a:t>
            </a:r>
            <a:r>
              <a:rPr lang="ru-RU" sz="2000" dirty="0" smtClean="0"/>
              <a:t> наук, </a:t>
            </a:r>
            <a:r>
              <a:rPr lang="ru-RU" sz="2000" dirty="0" err="1" smtClean="0"/>
              <a:t>професорів</a:t>
            </a:r>
            <a:r>
              <a:rPr lang="ru-RU" sz="2000" dirty="0" smtClean="0"/>
              <a:t> – 1; </a:t>
            </a:r>
            <a:r>
              <a:rPr lang="ru-RU" sz="2000" dirty="0" err="1" smtClean="0"/>
              <a:t>кандидатів</a:t>
            </a:r>
            <a:r>
              <a:rPr lang="ru-RU" sz="2000" dirty="0" smtClean="0"/>
              <a:t> наук, </a:t>
            </a:r>
            <a:r>
              <a:rPr lang="ru-RU" sz="2000" dirty="0" err="1" smtClean="0"/>
              <a:t>професорів</a:t>
            </a:r>
            <a:r>
              <a:rPr lang="ru-RU" sz="2000" dirty="0" smtClean="0"/>
              <a:t> –1; </a:t>
            </a:r>
            <a:r>
              <a:rPr lang="ru-RU" sz="2000" dirty="0" err="1" smtClean="0"/>
              <a:t>кандидатів</a:t>
            </a:r>
            <a:r>
              <a:rPr lang="ru-RU" sz="2000" dirty="0" smtClean="0"/>
              <a:t> наук, </a:t>
            </a:r>
            <a:r>
              <a:rPr lang="ru-RU" sz="2000" dirty="0" err="1" smtClean="0"/>
              <a:t>доцентів</a:t>
            </a:r>
            <a:r>
              <a:rPr lang="ru-RU" sz="2000" dirty="0" smtClean="0"/>
              <a:t> – 14 (</a:t>
            </a:r>
            <a:r>
              <a:rPr lang="ru-RU" sz="2000" dirty="0" err="1" smtClean="0"/>
              <a:t>з</a:t>
            </a:r>
            <a:r>
              <a:rPr lang="ru-RU" sz="2000" dirty="0" smtClean="0"/>
              <a:t> них 1 – за </a:t>
            </a:r>
            <a:r>
              <a:rPr lang="ru-RU" sz="2000" dirty="0" err="1" smtClean="0"/>
              <a:t>сумісництвом</a:t>
            </a:r>
            <a:r>
              <a:rPr lang="ru-RU" sz="2000" dirty="0" smtClean="0"/>
              <a:t>); </a:t>
            </a:r>
            <a:r>
              <a:rPr lang="ru-RU" sz="2000" dirty="0" err="1" smtClean="0"/>
              <a:t>кандидатів</a:t>
            </a:r>
            <a:r>
              <a:rPr lang="ru-RU" sz="2000" dirty="0" smtClean="0"/>
              <a:t> наук – 2 (</a:t>
            </a:r>
            <a:r>
              <a:rPr lang="ru-RU" sz="2000" dirty="0" err="1" smtClean="0"/>
              <a:t>з</a:t>
            </a:r>
            <a:r>
              <a:rPr lang="ru-RU" sz="2000" dirty="0" smtClean="0"/>
              <a:t> них 1 – </a:t>
            </a:r>
            <a:r>
              <a:rPr lang="ru-RU" sz="2000" dirty="0" err="1" smtClean="0"/>
              <a:t>викладач</a:t>
            </a:r>
            <a:r>
              <a:rPr lang="ru-RU" sz="2000" dirty="0" smtClean="0"/>
              <a:t>, 1 – </a:t>
            </a:r>
            <a:r>
              <a:rPr lang="ru-RU" sz="2000" dirty="0" err="1" smtClean="0"/>
              <a:t>асистент</a:t>
            </a:r>
            <a:r>
              <a:rPr lang="ru-RU" sz="2000" dirty="0" smtClean="0"/>
              <a:t>); </a:t>
            </a:r>
            <a:r>
              <a:rPr lang="ru-RU" sz="2000" dirty="0" err="1" smtClean="0"/>
              <a:t>асистентів</a:t>
            </a:r>
            <a:r>
              <a:rPr lang="ru-RU" sz="2000" dirty="0" smtClean="0"/>
              <a:t> –1.</a:t>
            </a:r>
            <a:endParaRPr lang="uk-UA" sz="2000" dirty="0" smtClean="0"/>
          </a:p>
          <a:p>
            <a:pPr algn="just">
              <a:lnSpc>
                <a:spcPct val="150000"/>
              </a:lnSpc>
              <a:buNone/>
            </a:pPr>
            <a:endParaRPr lang="uk-UA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00372"/>
            <a:ext cx="664373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Autofit/>
          </a:bodyPr>
          <a:lstStyle/>
          <a:p>
            <a:pPr algn="just"/>
            <a:r>
              <a:rPr lang="uk-UA" sz="2100" dirty="0" smtClean="0"/>
              <a:t>Викладацький склад кафедри разом з наставниками академічних груп активізує творчу діяльність студентів, заохочуючи їх до участі в </a:t>
            </a:r>
            <a:r>
              <a:rPr lang="uk-UA" sz="2100" dirty="0" err="1" smtClean="0"/>
              <a:t>позанавчальних</a:t>
            </a:r>
            <a:r>
              <a:rPr lang="uk-UA" sz="2100" dirty="0" smtClean="0"/>
              <a:t> освітніх та виховних заходах, що організовуються кафедрою в межах соціальної роботи. У своїй навчально-виховній роботі колектив кафедри керується завданням виховання сучасного висококваліфікованого спеціаліста у галузі соціальної сфери, здатного до якісної професійної діяльності, творчої активності та самовдосконалення. За останній час кафедрою було проведено низку заходів профілактичний тиждень щодо попередження </a:t>
            </a:r>
            <a:r>
              <a:rPr lang="uk-UA" sz="2100" dirty="0" err="1" smtClean="0"/>
              <a:t>суїцидальної</a:t>
            </a:r>
            <a:r>
              <a:rPr lang="uk-UA" sz="2100" dirty="0" smtClean="0"/>
              <a:t> поведінки, профілактичний тиждень запобігання правопорушень, зустріч з воєнним капеланом </a:t>
            </a:r>
            <a:r>
              <a:rPr lang="uk-UA" sz="2100" dirty="0" err="1" smtClean="0"/>
              <a:t>Довгалюк</a:t>
            </a:r>
            <a:r>
              <a:rPr lang="uk-UA" sz="2100" dirty="0" smtClean="0"/>
              <a:t> В. </a:t>
            </a:r>
          </a:p>
          <a:p>
            <a:pPr algn="just"/>
            <a:r>
              <a:rPr lang="uk-UA" sz="2100" dirty="0" smtClean="0"/>
              <a:t>На засіданнях кафедри постійно заслуховуються звіти викладачів та наставників груп про проведену виховну роботу в гуртожитку, зміст і стан виховної роботи викладачів кафедри зі студентами під час занять та у </a:t>
            </a:r>
            <a:r>
              <a:rPr lang="uk-UA" sz="2100" dirty="0" err="1" smtClean="0"/>
              <a:t>позанавчальний</a:t>
            </a:r>
            <a:r>
              <a:rPr lang="uk-UA" sz="2100" dirty="0" smtClean="0"/>
              <a:t> час.</a:t>
            </a:r>
          </a:p>
          <a:p>
            <a:endParaRPr lang="uk-UA" sz="2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Профорієнтаційна робота </a:t>
            </a:r>
            <a:endParaRPr lang="uk-UA" sz="7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1630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dirty="0" smtClean="0">
                <a:latin typeface="+mj-lt"/>
              </a:rPr>
              <a:t>Дні відкритих дверей, виїзні Дні відкритих дверей для учнів загальноосвітніх навчальних закладів м. Івано-Франківська та області</a:t>
            </a:r>
            <a:r>
              <a:rPr lang="ru-RU" sz="2800" dirty="0" smtClean="0">
                <a:latin typeface="+mj-lt"/>
              </a:rPr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SC_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229600" cy="2362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400" dirty="0" smtClean="0">
                <a:latin typeface="+mj-lt"/>
              </a:rPr>
              <a:t>Викладачі кафедри постійно співпрацюють з міським центром зайнятості з питань проведення профорієнтаційної роботи зі студентами, працевлаштування випускників</a:t>
            </a:r>
            <a:r>
              <a:rPr lang="ru-RU" sz="2400" dirty="0" smtClean="0">
                <a:latin typeface="+mj-lt"/>
              </a:rPr>
              <a:t>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+mj-lt"/>
              </a:rPr>
              <a:t>При </a:t>
            </a:r>
            <a:r>
              <a:rPr lang="ru-RU" sz="2400" dirty="0" err="1" smtClean="0">
                <a:latin typeface="+mj-lt"/>
              </a:rPr>
              <a:t>кафедрі</a:t>
            </a:r>
            <a:r>
              <a:rPr lang="ru-RU" sz="2400" dirty="0" smtClean="0">
                <a:latin typeface="+mj-lt"/>
              </a:rPr>
              <a:t> о</a:t>
            </a:r>
            <a:r>
              <a:rPr lang="uk-UA" sz="2400" dirty="0" err="1" smtClean="0">
                <a:latin typeface="+mj-lt"/>
              </a:rPr>
              <a:t>рганізовано</a:t>
            </a:r>
            <a:r>
              <a:rPr lang="uk-UA" sz="2400" dirty="0" smtClean="0">
                <a:latin typeface="+mj-lt"/>
              </a:rPr>
              <a:t> роботу школи майбутнього соціального педагога</a:t>
            </a:r>
            <a:r>
              <a:rPr lang="ru-RU" sz="2400" dirty="0" smtClean="0">
                <a:latin typeface="+mj-lt"/>
              </a:rPr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048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350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229600" cy="193516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2800" dirty="0" smtClean="0">
                <a:latin typeface="+mj-lt"/>
              </a:rPr>
              <a:t>Створена проблемна група </a:t>
            </a:r>
            <a:endParaRPr lang="en-US" sz="2800" dirty="0" smtClean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2800" dirty="0" smtClean="0">
                <a:latin typeface="+mj-lt"/>
              </a:rPr>
              <a:t>«Професійна</a:t>
            </a:r>
            <a:r>
              <a:rPr lang="en-US" sz="2800" dirty="0" smtClean="0">
                <a:latin typeface="+mj-lt"/>
              </a:rPr>
              <a:t> </a:t>
            </a:r>
            <a:r>
              <a:rPr lang="uk-UA" sz="2800" dirty="0" smtClean="0">
                <a:latin typeface="+mj-lt"/>
              </a:rPr>
              <a:t>діагностика і консультування»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2800" dirty="0" smtClean="0">
                <a:latin typeface="+mj-lt"/>
              </a:rPr>
              <a:t>(</a:t>
            </a:r>
            <a:r>
              <a:rPr lang="uk-UA" sz="2800" dirty="0" err="1" smtClean="0">
                <a:latin typeface="+mj-lt"/>
              </a:rPr>
              <a:t>кер</a:t>
            </a:r>
            <a:r>
              <a:rPr lang="uk-UA" sz="2800" dirty="0" smtClean="0">
                <a:latin typeface="+mj-lt"/>
              </a:rPr>
              <a:t>. О. Протас) із числа студентів 3 курсів, які надають допомогу учням ЗОШ міста та області у виборі професій</a:t>
            </a:r>
            <a:r>
              <a:rPr lang="ru-RU" sz="2800" dirty="0" smtClean="0">
                <a:latin typeface="+mj-lt"/>
              </a:rPr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04800"/>
            <a:ext cx="4343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0"/>
            <a:ext cx="8229600" cy="1071546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Науковий фестиваль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9144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%D0%BD%D0%B0-%D1%81%D0%B0%D0%B9%D1%82-640x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3-640x4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8768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Волонтерська робота </a:t>
            </a:r>
            <a:endParaRPr lang="uk-UA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+mj-lt"/>
              </a:rPr>
              <a:t>    Волонтерську діяльність студентів ми розглядаємо як одну із складових фахової підготовки у галузі соціальної роботи, як школу особистісного розвитку, успішної самореалізації особистості, шлях самопізнання і самоперевірки. </a:t>
            </a:r>
          </a:p>
          <a:p>
            <a:pPr>
              <a:buNone/>
            </a:pPr>
            <a:r>
              <a:rPr lang="uk-UA" dirty="0" smtClean="0"/>
              <a:t>   Студенти спеціальності соціальна робота та соціальна педагогіка, прослухавши теоретичний курс «Волонтерська діяльність», продовжуються удосконалюватись на волонтерській виробничій практиці. 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  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Після закінчення практики багато студентів працюють волонтерами в :</a:t>
            </a:r>
          </a:p>
          <a:p>
            <a:r>
              <a:rPr lang="uk-UA" dirty="0" smtClean="0">
                <a:latin typeface="+mj-lt"/>
              </a:rPr>
              <a:t>«</a:t>
            </a:r>
            <a:r>
              <a:rPr lang="uk-UA" dirty="0" err="1" smtClean="0">
                <a:latin typeface="+mj-lt"/>
              </a:rPr>
              <a:t>Карітасі</a:t>
            </a:r>
            <a:r>
              <a:rPr lang="uk-UA" dirty="0" smtClean="0">
                <a:latin typeface="+mj-lt"/>
              </a:rPr>
              <a:t>»;</a:t>
            </a:r>
          </a:p>
          <a:p>
            <a:r>
              <a:rPr lang="uk-UA" dirty="0" smtClean="0">
                <a:latin typeface="+mj-lt"/>
              </a:rPr>
              <a:t>«Червоний Хрест»;</a:t>
            </a:r>
          </a:p>
          <a:p>
            <a:r>
              <a:rPr lang="uk-UA" dirty="0" smtClean="0">
                <a:latin typeface="+mj-lt"/>
              </a:rPr>
              <a:t>«Мальтійська служба допомоги»;</a:t>
            </a:r>
          </a:p>
          <a:p>
            <a:r>
              <a:rPr lang="uk-UA" dirty="0" smtClean="0">
                <a:latin typeface="+mj-lt"/>
              </a:rPr>
              <a:t>Івано-Франківським навчально-реабілітаційним центром;</a:t>
            </a:r>
          </a:p>
          <a:p>
            <a:r>
              <a:rPr lang="uk-UA" dirty="0" smtClean="0">
                <a:latin typeface="+mj-lt"/>
              </a:rPr>
              <a:t> обласним центром соціально-психологічної реабілітації дітей.</a:t>
            </a:r>
            <a:endParaRPr lang="uk-UA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620" y="3714752"/>
            <a:ext cx="5036001" cy="29446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600" dirty="0" smtClean="0">
                <a:latin typeface="+mj-lt"/>
              </a:rPr>
              <a:t>      За своїм науковим та педагогічним рівнем, досвідом практичної діяльності професорсько-викладацький склад кафедри забезпечує високу якість підготовки фахівців зі спеціальності «Соціальна робота». </a:t>
            </a:r>
            <a:endParaRPr lang="uk-UA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785794"/>
            <a:ext cx="8715375" cy="4786312"/>
          </a:xfrm>
        </p:spPr>
        <p:txBody>
          <a:bodyPr numCol="2">
            <a:normAutofit fontScale="47500" lnSpcReduction="20000"/>
          </a:bodyPr>
          <a:lstStyle/>
          <a:p>
            <a:pPr algn="ctr">
              <a:buNone/>
            </a:pPr>
            <a:r>
              <a:rPr lang="uk-UA" sz="4400" b="1" dirty="0" smtClean="0">
                <a:latin typeface="+mj-lt"/>
              </a:rPr>
              <a:t>Захист проходив в різних містах України і не тільки, зокрема :</a:t>
            </a:r>
          </a:p>
          <a:p>
            <a:pPr lvl="0">
              <a:buNone/>
            </a:pPr>
            <a:r>
              <a:rPr lang="uk-UA" sz="4200" dirty="0" smtClean="0">
                <a:latin typeface="+mj-lt"/>
              </a:rPr>
              <a:t>Івано-Франківськ </a:t>
            </a:r>
          </a:p>
          <a:p>
            <a:pPr lvl="0"/>
            <a:r>
              <a:rPr lang="uk-UA" sz="3400" dirty="0" smtClean="0">
                <a:latin typeface="+mj-lt"/>
              </a:rPr>
              <a:t>Ворощук О. Д. </a:t>
            </a:r>
          </a:p>
          <a:p>
            <a:pPr lvl="0"/>
            <a:r>
              <a:rPr lang="uk-UA" sz="3400" dirty="0" smtClean="0">
                <a:latin typeface="+mj-lt"/>
              </a:rPr>
              <a:t>Зозуляк-Случик Р. В. </a:t>
            </a:r>
          </a:p>
          <a:p>
            <a:pPr lvl="0"/>
            <a:r>
              <a:rPr lang="uk-UA" sz="3400" dirty="0" smtClean="0">
                <a:latin typeface="+mj-lt"/>
              </a:rPr>
              <a:t>Лемко Г. І. </a:t>
            </a:r>
          </a:p>
          <a:p>
            <a:pPr lvl="0"/>
            <a:r>
              <a:rPr lang="uk-UA" sz="3400" dirty="0" smtClean="0">
                <a:latin typeface="+mj-lt"/>
              </a:rPr>
              <a:t>Петришин Р. А. </a:t>
            </a:r>
          </a:p>
          <a:p>
            <a:pPr lvl="0"/>
            <a:r>
              <a:rPr lang="uk-UA" sz="3400" dirty="0" smtClean="0">
                <a:latin typeface="+mj-lt"/>
              </a:rPr>
              <a:t>Сабат Н. В. </a:t>
            </a:r>
          </a:p>
          <a:p>
            <a:pPr lvl="0"/>
            <a:r>
              <a:rPr lang="uk-UA" sz="3400" dirty="0" smtClean="0">
                <a:latin typeface="+mj-lt"/>
              </a:rPr>
              <a:t>Сабат Н. І. </a:t>
            </a:r>
          </a:p>
          <a:p>
            <a:pPr>
              <a:buNone/>
            </a:pPr>
            <a:endParaRPr lang="uk-UA" sz="4200" dirty="0" smtClean="0">
              <a:latin typeface="+mj-lt"/>
            </a:endParaRPr>
          </a:p>
          <a:p>
            <a:pPr lvl="0">
              <a:buNone/>
            </a:pPr>
            <a:r>
              <a:rPr lang="uk-UA" sz="4200" dirty="0" smtClean="0">
                <a:latin typeface="+mj-lt"/>
              </a:rPr>
              <a:t>Тернопіль </a:t>
            </a:r>
          </a:p>
          <a:p>
            <a:pPr lvl="0"/>
            <a:r>
              <a:rPr lang="uk-UA" sz="3400" dirty="0" smtClean="0">
                <a:latin typeface="+mj-lt"/>
              </a:rPr>
              <a:t>Дідух І. Я. </a:t>
            </a:r>
          </a:p>
          <a:p>
            <a:pPr lvl="0"/>
            <a:r>
              <a:rPr lang="uk-UA" sz="3400" dirty="0" smtClean="0">
                <a:latin typeface="+mj-lt"/>
              </a:rPr>
              <a:t>Мисак Б. П. </a:t>
            </a:r>
          </a:p>
          <a:p>
            <a:pPr>
              <a:buNone/>
            </a:pPr>
            <a:endParaRPr lang="uk-UA" sz="4200" dirty="0" smtClean="0">
              <a:latin typeface="+mj-lt"/>
            </a:endParaRPr>
          </a:p>
          <a:p>
            <a:pPr>
              <a:buNone/>
            </a:pPr>
            <a:r>
              <a:rPr lang="ru-RU" sz="4200" dirty="0" err="1" smtClean="0">
                <a:latin typeface="+mj-lt"/>
              </a:rPr>
              <a:t>Луганськ</a:t>
            </a:r>
            <a:r>
              <a:rPr lang="ru-RU" sz="4200" dirty="0" smtClean="0">
                <a:latin typeface="+mj-lt"/>
              </a:rPr>
              <a:t> </a:t>
            </a:r>
          </a:p>
          <a:p>
            <a:r>
              <a:rPr lang="ru-RU" sz="3400" dirty="0" smtClean="0">
                <a:latin typeface="+mj-lt"/>
              </a:rPr>
              <a:t> </a:t>
            </a:r>
            <a:r>
              <a:rPr lang="ru-RU" sz="3400" dirty="0" err="1" smtClean="0">
                <a:latin typeface="+mj-lt"/>
              </a:rPr>
              <a:t>Дерев’янко</a:t>
            </a:r>
            <a:r>
              <a:rPr lang="ru-RU" sz="3400" dirty="0" smtClean="0">
                <a:latin typeface="+mj-lt"/>
              </a:rPr>
              <a:t> Н. П. </a:t>
            </a:r>
          </a:p>
          <a:p>
            <a:r>
              <a:rPr lang="ru-RU" sz="3400" dirty="0" smtClean="0">
                <a:latin typeface="+mj-lt"/>
              </a:rPr>
              <a:t> Яремчук В. В. </a:t>
            </a:r>
          </a:p>
          <a:p>
            <a:pPr>
              <a:buNone/>
            </a:pPr>
            <a:endParaRPr lang="uk-UA" sz="3400" dirty="0" smtClean="0">
              <a:latin typeface="+mj-lt"/>
            </a:endParaRPr>
          </a:p>
          <a:p>
            <a:pPr>
              <a:buNone/>
            </a:pPr>
            <a:endParaRPr lang="uk-UA" sz="3400" dirty="0" smtClean="0">
              <a:latin typeface="+mj-lt"/>
            </a:endParaRPr>
          </a:p>
          <a:p>
            <a:pPr>
              <a:buNone/>
            </a:pPr>
            <a:endParaRPr lang="uk-UA" sz="3400" dirty="0" smtClean="0">
              <a:latin typeface="+mj-lt"/>
            </a:endParaRPr>
          </a:p>
          <a:p>
            <a:pPr>
              <a:buNone/>
            </a:pPr>
            <a:r>
              <a:rPr lang="uk-UA" sz="4200" dirty="0" smtClean="0">
                <a:latin typeface="+mj-lt"/>
              </a:rPr>
              <a:t>Київ </a:t>
            </a:r>
          </a:p>
          <a:p>
            <a:pPr lvl="0"/>
            <a:r>
              <a:rPr lang="uk-UA" sz="3400" dirty="0" smtClean="0">
                <a:latin typeface="+mj-lt"/>
              </a:rPr>
              <a:t>Комар І. В. </a:t>
            </a:r>
          </a:p>
          <a:p>
            <a:pPr lvl="0"/>
            <a:r>
              <a:rPr lang="uk-UA" sz="3400" dirty="0" smtClean="0">
                <a:latin typeface="+mj-lt"/>
              </a:rPr>
              <a:t>Кулик І. В. </a:t>
            </a:r>
          </a:p>
          <a:p>
            <a:pPr lvl="0"/>
            <a:r>
              <a:rPr lang="uk-UA" sz="3400" dirty="0" smtClean="0">
                <a:latin typeface="+mj-lt"/>
              </a:rPr>
              <a:t>Михайлишин Г. Й. </a:t>
            </a:r>
          </a:p>
          <a:p>
            <a:pPr lvl="0"/>
            <a:r>
              <a:rPr lang="uk-UA" sz="3400" dirty="0" smtClean="0">
                <a:latin typeface="+mj-lt"/>
              </a:rPr>
              <a:t>Протас О. Л. </a:t>
            </a:r>
          </a:p>
          <a:p>
            <a:pPr lvl="0">
              <a:buNone/>
            </a:pPr>
            <a:endParaRPr lang="uk-UA" sz="3400" dirty="0" smtClean="0">
              <a:latin typeface="+mj-lt"/>
            </a:endParaRPr>
          </a:p>
          <a:p>
            <a:pPr lvl="0">
              <a:buNone/>
            </a:pPr>
            <a:r>
              <a:rPr lang="uk-UA" sz="4200" dirty="0" smtClean="0">
                <a:latin typeface="+mj-lt"/>
              </a:rPr>
              <a:t>Одеса </a:t>
            </a:r>
          </a:p>
          <a:p>
            <a:r>
              <a:rPr lang="uk-UA" sz="3400" dirty="0" smtClean="0">
                <a:latin typeface="+mj-lt"/>
              </a:rPr>
              <a:t> Березовська Л. І. </a:t>
            </a:r>
          </a:p>
          <a:p>
            <a:pPr>
              <a:buNone/>
            </a:pPr>
            <a:r>
              <a:rPr lang="uk-UA" sz="3400" dirty="0" smtClean="0">
                <a:latin typeface="+mj-lt"/>
              </a:rPr>
              <a:t> </a:t>
            </a:r>
          </a:p>
          <a:p>
            <a:pPr>
              <a:buNone/>
            </a:pPr>
            <a:r>
              <a:rPr lang="uk-UA" sz="4200" dirty="0" smtClean="0">
                <a:latin typeface="+mj-lt"/>
              </a:rPr>
              <a:t>Хмельницький </a:t>
            </a:r>
          </a:p>
          <a:p>
            <a:r>
              <a:rPr lang="uk-UA" sz="3400" dirty="0" smtClean="0">
                <a:latin typeface="+mj-lt"/>
              </a:rPr>
              <a:t>Тимків Л. С. </a:t>
            </a:r>
          </a:p>
          <a:p>
            <a:pPr>
              <a:buNone/>
            </a:pPr>
            <a:r>
              <a:rPr lang="uk-UA" sz="3400" dirty="0" smtClean="0">
                <a:latin typeface="+mj-lt"/>
              </a:rPr>
              <a:t> </a:t>
            </a:r>
            <a:endParaRPr lang="uk-UA" sz="4200" dirty="0" smtClean="0">
              <a:latin typeface="+mj-lt"/>
            </a:endParaRPr>
          </a:p>
          <a:p>
            <a:pPr>
              <a:buNone/>
            </a:pPr>
            <a:r>
              <a:rPr lang="uk-UA" sz="4200" dirty="0" smtClean="0">
                <a:latin typeface="+mj-lt"/>
              </a:rPr>
              <a:t>Москва </a:t>
            </a:r>
          </a:p>
          <a:p>
            <a:r>
              <a:rPr lang="uk-UA" sz="3400" dirty="0" smtClean="0">
                <a:latin typeface="+mj-lt"/>
              </a:rPr>
              <a:t>Костів В. І.  </a:t>
            </a: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8245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b="1" dirty="0" smtClean="0">
                <a:latin typeface="+mj-lt"/>
              </a:rPr>
              <a:t>Проблеми і шляхи їх вирішення: </a:t>
            </a:r>
            <a:endParaRPr lang="uk-UA" dirty="0" smtClean="0">
              <a:latin typeface="+mj-lt"/>
            </a:endParaRPr>
          </a:p>
          <a:p>
            <a:pPr lvl="0"/>
            <a:r>
              <a:rPr lang="uk-UA" dirty="0" smtClean="0"/>
              <a:t>активізувати процес захисту докторських дисертацій викладачами кафедри;</a:t>
            </a:r>
          </a:p>
          <a:p>
            <a:pPr lvl="0"/>
            <a:r>
              <a:rPr lang="uk-UA" dirty="0" smtClean="0"/>
              <a:t>працювати над поєднанням теоретичних знань і навичок практичної діяльності у підготовці фахівців зі спеціальності 231 Соціальна робота; </a:t>
            </a:r>
          </a:p>
          <a:p>
            <a:pPr lvl="0"/>
            <a:r>
              <a:rPr lang="uk-UA" dirty="0" smtClean="0"/>
              <a:t>збільшити кількість </a:t>
            </a:r>
            <a:r>
              <a:rPr lang="uk-UA" dirty="0" err="1" smtClean="0"/>
              <a:t>публікацй</a:t>
            </a:r>
            <a:r>
              <a:rPr lang="uk-UA" dirty="0" smtClean="0"/>
              <a:t> у </a:t>
            </a:r>
            <a:r>
              <a:rPr lang="uk-UA" dirty="0" err="1" smtClean="0"/>
              <a:t>наукометричних</a:t>
            </a:r>
            <a:r>
              <a:rPr lang="uk-UA" dirty="0" smtClean="0"/>
              <a:t> базах даних, зокрема </a:t>
            </a:r>
            <a:r>
              <a:rPr lang="en-US" dirty="0" smtClean="0"/>
              <a:t>Scopus</a:t>
            </a:r>
            <a:r>
              <a:rPr lang="uk-UA" dirty="0" smtClean="0"/>
              <a:t>, </a:t>
            </a:r>
            <a:r>
              <a:rPr lang="en-US" dirty="0" smtClean="0"/>
              <a:t>Index Copernicus</a:t>
            </a:r>
            <a:r>
              <a:rPr lang="uk-UA" dirty="0" smtClean="0"/>
              <a:t>, </a:t>
            </a:r>
            <a:r>
              <a:rPr lang="en-US" dirty="0" smtClean="0"/>
              <a:t>Web of Science</a:t>
            </a:r>
            <a:r>
              <a:rPr lang="uk-UA" dirty="0" smtClean="0"/>
              <a:t> тощо;</a:t>
            </a:r>
          </a:p>
          <a:p>
            <a:pPr lvl="0"/>
            <a:r>
              <a:rPr lang="uk-UA" dirty="0" smtClean="0"/>
              <a:t>налагодити </a:t>
            </a:r>
            <a:r>
              <a:rPr lang="uk-UA" dirty="0" err="1" smtClean="0"/>
              <a:t>міжкафедральний</a:t>
            </a:r>
            <a:r>
              <a:rPr lang="uk-UA" dirty="0" smtClean="0"/>
              <a:t> зв’язок з питань науки, навчання, відпочинку;  </a:t>
            </a:r>
          </a:p>
          <a:p>
            <a:pPr lvl="0"/>
            <a:r>
              <a:rPr lang="uk-UA" dirty="0" smtClean="0"/>
              <a:t>стимулювати активну життєву позицію студентів; </a:t>
            </a:r>
          </a:p>
          <a:p>
            <a:pPr lvl="0"/>
            <a:r>
              <a:rPr lang="uk-UA" dirty="0" smtClean="0"/>
              <a:t>формувати їх громадянську позицію;</a:t>
            </a:r>
          </a:p>
          <a:p>
            <a:pPr lvl="0"/>
            <a:r>
              <a:rPr lang="uk-UA" dirty="0" smtClean="0"/>
              <a:t>посилити співпрацю з керівниками та учнями загальноосвітніх навчальних закладів; </a:t>
            </a:r>
          </a:p>
          <a:p>
            <a:pPr lvl="0"/>
            <a:r>
              <a:rPr lang="uk-UA" dirty="0" smtClean="0"/>
              <a:t>активніше і дієвіше використовувати сучасні засоби комунікації.  </a:t>
            </a:r>
            <a:endParaRPr lang="uk-UA" smtClean="0"/>
          </a:p>
          <a:p>
            <a:pPr>
              <a:buNone/>
            </a:pPr>
            <a:endParaRPr lang="uk-UA" dirty="0" smtClean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увагу.</a:t>
            </a:r>
            <a:endParaRPr lang="uk-UA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>
                <a:latin typeface="+mj-lt"/>
              </a:rPr>
              <a:t>Подано до захисту дисертацію на здобуття наукового ступеня доктора наук; ще дві – у стадії завершення. </a:t>
            </a:r>
          </a:p>
          <a:p>
            <a:pPr algn="ctr">
              <a:buNone/>
            </a:pPr>
            <a:r>
              <a:rPr lang="uk-UA" b="1" dirty="0" smtClean="0">
                <a:latin typeface="+mj-lt"/>
              </a:rPr>
              <a:t>   Створені умови для результативної діяльності професорсько-викладацького складу кафедри:</a:t>
            </a:r>
            <a:endParaRPr lang="uk-UA" dirty="0" smtClean="0">
              <a:latin typeface="+mj-lt"/>
            </a:endParaRPr>
          </a:p>
          <a:p>
            <a:pPr lvl="0"/>
            <a:r>
              <a:rPr lang="uk-UA" dirty="0" smtClean="0">
                <a:latin typeface="+mj-lt"/>
              </a:rPr>
              <a:t>- обладнано мультимедійну аудиторію з додатковими пристроями;</a:t>
            </a:r>
          </a:p>
          <a:p>
            <a:pPr lvl="0"/>
            <a:r>
              <a:rPr lang="uk-UA" dirty="0" smtClean="0">
                <a:latin typeface="+mj-lt"/>
              </a:rPr>
              <a:t>- придбано 4 ноутбуки; </a:t>
            </a:r>
          </a:p>
          <a:p>
            <a:pPr lvl="0"/>
            <a:r>
              <a:rPr lang="uk-UA" dirty="0" smtClean="0">
                <a:latin typeface="+mj-lt"/>
              </a:rPr>
              <a:t>- встановлено жалюзі на вікна у 3-ох аудиторіях; </a:t>
            </a:r>
          </a:p>
          <a:p>
            <a:pPr lvl="0"/>
            <a:r>
              <a:rPr lang="uk-UA" dirty="0" smtClean="0">
                <a:latin typeface="+mj-lt"/>
              </a:rPr>
              <a:t>- ще до запровадження університетом заходів із </a:t>
            </a:r>
            <a:r>
              <a:rPr lang="uk-UA" dirty="0" err="1" smtClean="0">
                <a:latin typeface="+mj-lt"/>
              </a:rPr>
              <a:t>енергоефективності</a:t>
            </a:r>
            <a:r>
              <a:rPr lang="uk-UA" dirty="0" smtClean="0">
                <a:latin typeface="+mj-lt"/>
              </a:rPr>
              <a:t> на кафедрі встановлено металопластикові вікна; </a:t>
            </a:r>
          </a:p>
          <a:p>
            <a:pPr lvl="0"/>
            <a:r>
              <a:rPr lang="uk-UA" dirty="0" smtClean="0">
                <a:latin typeface="+mj-lt"/>
              </a:rPr>
              <a:t>- придбано кафедри для аудиторій, змонтовано лавочки, підключено сигналізацію. </a:t>
            </a:r>
          </a:p>
          <a:p>
            <a:pPr>
              <a:buNone/>
            </a:pPr>
            <a:r>
              <a:rPr lang="uk-UA" dirty="0" smtClean="0">
                <a:latin typeface="+mj-lt"/>
              </a:rPr>
              <a:t>    Всі види робіт реалізовано за кошти спонсорів, без залучення коштів із університетського бюджету.</a:t>
            </a:r>
          </a:p>
          <a:p>
            <a:endParaRPr lang="uk-UA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715304" cy="4714908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/>
              <a:t>Навчально-методична робота кафедри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389120"/>
          </a:xfrm>
        </p:spPr>
        <p:txBody>
          <a:bodyPr/>
          <a:lstStyle/>
          <a:p>
            <a:pPr algn="just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b="1" dirty="0" smtClean="0"/>
              <a:t>   Кафедра соціальної педагогіки та соціальної роботи </a:t>
            </a:r>
            <a:r>
              <a:rPr lang="uk-UA" dirty="0" smtClean="0"/>
              <a:t>здійснює підготовку фахівців зі спеціальності 231 «Соціальна робота» та освітніми програмами «Соціальна робота» і «Соціальна педагогіка»</a:t>
            </a: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467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atin typeface="+mj-lt"/>
              </a:rPr>
              <a:t>За звітний період</a:t>
            </a:r>
            <a:r>
              <a:rPr lang="en-US" b="1" dirty="0" smtClean="0">
                <a:latin typeface="+mj-lt"/>
              </a:rPr>
              <a:t>:</a:t>
            </a:r>
            <a:endParaRPr lang="uk-UA" b="1" dirty="0" smtClean="0">
              <a:latin typeface="+mj-lt"/>
            </a:endParaRPr>
          </a:p>
          <a:p>
            <a:pPr algn="just"/>
            <a:r>
              <a:rPr lang="uk-UA" dirty="0" smtClean="0">
                <a:latin typeface="+mj-lt"/>
              </a:rPr>
              <a:t> розроблено освітні програми </a:t>
            </a:r>
            <a:r>
              <a:rPr lang="uk-UA" dirty="0" err="1" smtClean="0">
                <a:latin typeface="+mj-lt"/>
              </a:rPr>
              <a:t>“Соціальна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педагогіка”</a:t>
            </a:r>
            <a:r>
              <a:rPr lang="uk-UA" dirty="0" smtClean="0">
                <a:latin typeface="+mj-lt"/>
              </a:rPr>
              <a:t> та </a:t>
            </a:r>
            <a:r>
              <a:rPr lang="uk-UA" dirty="0" err="1" smtClean="0">
                <a:latin typeface="+mj-lt"/>
              </a:rPr>
              <a:t>“Соціальна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робота”</a:t>
            </a:r>
            <a:r>
              <a:rPr lang="uk-UA" dirty="0" smtClean="0">
                <a:latin typeface="+mj-lt"/>
              </a:rPr>
              <a:t>;</a:t>
            </a:r>
            <a:endParaRPr lang="en-US" dirty="0" smtClean="0">
              <a:latin typeface="+mj-lt"/>
            </a:endParaRPr>
          </a:p>
          <a:p>
            <a:pPr algn="just"/>
            <a:r>
              <a:rPr lang="uk-UA" dirty="0" smtClean="0">
                <a:latin typeface="+mj-lt"/>
              </a:rPr>
              <a:t>оновлено навчальні плани, що відповідають сучасним тенденціям розвитку сфери освіти і науки;</a:t>
            </a:r>
            <a:endParaRPr lang="en-US" dirty="0" smtClean="0">
              <a:latin typeface="+mj-lt"/>
            </a:endParaRPr>
          </a:p>
          <a:p>
            <a:pPr algn="just"/>
            <a:r>
              <a:rPr lang="ru-RU" dirty="0" err="1" smtClean="0">
                <a:latin typeface="+mj-lt"/>
              </a:rPr>
              <a:t>здійснено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первинну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акредитацію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спеціальності</a:t>
            </a:r>
            <a:r>
              <a:rPr lang="ru-RU" dirty="0" smtClean="0">
                <a:latin typeface="+mj-lt"/>
              </a:rPr>
              <a:t> 231 «</a:t>
            </a:r>
            <a:r>
              <a:rPr lang="ru-RU" dirty="0" err="1" smtClean="0">
                <a:latin typeface="+mj-lt"/>
              </a:rPr>
              <a:t>Соціальна</a:t>
            </a:r>
            <a:r>
              <a:rPr lang="ru-RU" dirty="0" smtClean="0">
                <a:latin typeface="+mj-lt"/>
              </a:rPr>
              <a:t> робота» </a:t>
            </a:r>
            <a:r>
              <a:rPr lang="ru-RU" dirty="0" err="1" smtClean="0">
                <a:latin typeface="+mj-lt"/>
              </a:rPr>
              <a:t>з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підготовки</a:t>
            </a:r>
            <a:r>
              <a:rPr lang="ru-RU" dirty="0" smtClean="0">
                <a:latin typeface="+mj-lt"/>
              </a:rPr>
              <a:t> бакалавра та </a:t>
            </a:r>
            <a:r>
              <a:rPr lang="ru-RU" dirty="0" err="1" smtClean="0">
                <a:latin typeface="+mj-lt"/>
              </a:rPr>
              <a:t>магістра</a:t>
            </a:r>
            <a:r>
              <a:rPr lang="ru-RU" dirty="0" smtClean="0">
                <a:latin typeface="+mj-lt"/>
              </a:rPr>
              <a:t>, а </a:t>
            </a:r>
            <a:r>
              <a:rPr lang="ru-RU" dirty="0" err="1" smtClean="0">
                <a:latin typeface="+mj-lt"/>
              </a:rPr>
              <a:t>також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чергову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акредитацію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напряму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підготовки</a:t>
            </a:r>
            <a:r>
              <a:rPr lang="ru-RU" dirty="0" smtClean="0">
                <a:latin typeface="+mj-lt"/>
              </a:rPr>
              <a:t> «</a:t>
            </a:r>
            <a:r>
              <a:rPr lang="ru-RU" dirty="0" err="1" smtClean="0">
                <a:latin typeface="+mj-lt"/>
              </a:rPr>
              <a:t>Соціальна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педагогіка</a:t>
            </a:r>
            <a:r>
              <a:rPr lang="ru-RU" dirty="0" smtClean="0">
                <a:latin typeface="+mj-lt"/>
              </a:rPr>
              <a:t>»;</a:t>
            </a:r>
          </a:p>
          <a:p>
            <a:pPr algn="just"/>
            <a:r>
              <a:rPr lang="ru-RU" dirty="0" err="1" smtClean="0">
                <a:latin typeface="+mj-lt"/>
              </a:rPr>
              <a:t>розширено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ліцензійний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обсяг</a:t>
            </a:r>
            <a:r>
              <a:rPr lang="ru-RU" dirty="0" smtClean="0">
                <a:latin typeface="+mj-lt"/>
              </a:rPr>
              <a:t> для ОР «</a:t>
            </a:r>
            <a:r>
              <a:rPr lang="ru-RU" dirty="0" err="1" smtClean="0">
                <a:latin typeface="+mj-lt"/>
              </a:rPr>
              <a:t>магістр</a:t>
            </a:r>
            <a:r>
              <a:rPr lang="ru-RU" dirty="0" smtClean="0">
                <a:latin typeface="+mj-lt"/>
              </a:rPr>
              <a:t>».</a:t>
            </a:r>
          </a:p>
          <a:p>
            <a:pPr algn="just">
              <a:buNone/>
            </a:pPr>
            <a:r>
              <a:rPr lang="ru-RU" dirty="0" smtClean="0"/>
              <a:t> 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b="1" dirty="0" smtClean="0"/>
              <a:t>Форми методичної роботи кафедри:  </a:t>
            </a:r>
          </a:p>
          <a:p>
            <a:pPr algn="just"/>
            <a:r>
              <a:rPr lang="uk-UA" dirty="0" smtClean="0"/>
              <a:t>науково-практичні конференції викладачів щодо проблем реалізації концепції неперервної професійної освіти, науково-методичних засад підготовки фахівців; </a:t>
            </a:r>
          </a:p>
          <a:p>
            <a:pPr algn="just"/>
            <a:r>
              <a:rPr lang="uk-UA" dirty="0" smtClean="0"/>
              <a:t>методичні семінари, круглі столи; </a:t>
            </a:r>
          </a:p>
          <a:p>
            <a:pPr algn="just"/>
            <a:r>
              <a:rPr lang="uk-UA" dirty="0" smtClean="0"/>
              <a:t>виробничі наради, на яких завідувач кафедри інформує про стан навчально-виховної роботи, результати сесій або про необхідність вживання заходів щодо професійної підготовки студентів; </a:t>
            </a:r>
          </a:p>
          <a:p>
            <a:pPr algn="just"/>
            <a:r>
              <a:rPr lang="uk-UA" dirty="0" smtClean="0"/>
              <a:t>засідання кафедри, на яких обговорюють результати роботи викладачів щодо вдосконалення навчально-виховної роботи зі студентами; </a:t>
            </a:r>
          </a:p>
          <a:p>
            <a:pPr algn="just"/>
            <a:r>
              <a:rPr lang="uk-UA" dirty="0" smtClean="0"/>
              <a:t>індивідуальна самоосвітня робота викладача кафедри; </a:t>
            </a:r>
          </a:p>
          <a:p>
            <a:pPr algn="just"/>
            <a:r>
              <a:rPr lang="uk-UA" dirty="0" smtClean="0"/>
              <a:t>індивідуальні та групові консультації із завідувачем кафедри та викладачами з реалізації управлінських функцій або для надання конкретної методичної допомоги з питань планування роботи, визначення змісту, форм наукової, організаційно-методичної роботи.</a:t>
            </a: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9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 робота </a:t>
            </a:r>
            <a:endParaRPr lang="uk-UA" sz="9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</TotalTime>
  <Words>1140</Words>
  <Application>Microsoft Office PowerPoint</Application>
  <PresentationFormat>Экран (4:3)</PresentationFormat>
  <Paragraphs>108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Звіт  завідувача кафедри соціальної педагогіки та соціальної роботи</vt:lpstr>
      <vt:lpstr>Слайд 2</vt:lpstr>
      <vt:lpstr>Слайд 3</vt:lpstr>
      <vt:lpstr>Слайд 4</vt:lpstr>
      <vt:lpstr>Навчально-методична робота кафедри </vt:lpstr>
      <vt:lpstr>Слайд 6</vt:lpstr>
      <vt:lpstr>Слайд 7</vt:lpstr>
      <vt:lpstr>Слайд 8</vt:lpstr>
      <vt:lpstr>Слайд 9</vt:lpstr>
      <vt:lpstr>Тематичний план  науково-дослідних робіт  кафедри соціальної педагогіки та соціальної роботи на 2018 рік </vt:lpstr>
      <vt:lpstr>Публікації викладачів кафедри соціальної педагогіки та соціальної роботи</vt:lpstr>
      <vt:lpstr>Студенти спеціальності «Соціальна робота» беруть активну участь у щорічних звітних наукових конференціях.  </vt:lpstr>
      <vt:lpstr>Третій рік поспіль проводиться науково-практична конференція «Теоретичні, методичні та практичні проблеми соціальної роботи», у якій беруть участь студенти, викладачі як нашої кафедри, так і інших вищих закладів освіти. </vt:lpstr>
      <vt:lpstr>Щороку проводиться І етап олімпіади з соціальної педагогіки, переможці якого беруть участь у ІІ етапі Всеукраїнської студентської олімпіади, демонструючи хороші результати підготовки</vt:lpstr>
      <vt:lpstr>Про це свідчать отримані студентами грамоти за кращі соціальні проекти, соціальну рекламу. </vt:lpstr>
      <vt:lpstr>Цьогоріч студентка ІІІ курсу спеціальності «Соціальна робота. Соціальна педагогіка» Ткачук Христина зайняла третє призове місце у ІІ етапі Всеукраїнської студентської олімпіади з соціальної педагогіки. </vt:lpstr>
      <vt:lpstr>Наукові гуртки та проблемні групи</vt:lpstr>
      <vt:lpstr>Слайд 18</vt:lpstr>
      <vt:lpstr>Слайд 19</vt:lpstr>
      <vt:lpstr>Слайд 20</vt:lpstr>
      <vt:lpstr>Профорієнтаційна робота </vt:lpstr>
      <vt:lpstr>Слайд 22</vt:lpstr>
      <vt:lpstr>Слайд 23</vt:lpstr>
      <vt:lpstr>Слайд 24</vt:lpstr>
      <vt:lpstr>Слайд 25</vt:lpstr>
      <vt:lpstr>Волонтерська робота </vt:lpstr>
      <vt:lpstr>Слайд 27</vt:lpstr>
      <vt:lpstr>Слайд 28</vt:lpstr>
      <vt:lpstr>Слайд 29</vt:lpstr>
      <vt:lpstr>Слайд 30</vt:lpstr>
      <vt:lpstr>Дякую за увагу.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46</cp:revision>
  <dcterms:created xsi:type="dcterms:W3CDTF">2018-06-11T12:24:03Z</dcterms:created>
  <dcterms:modified xsi:type="dcterms:W3CDTF">2018-06-13T10:54:48Z</dcterms:modified>
</cp:coreProperties>
</file>