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81" r:id="rId2"/>
    <p:sldId id="276" r:id="rId3"/>
    <p:sldId id="287" r:id="rId4"/>
    <p:sldId id="280" r:id="rId5"/>
    <p:sldId id="278" r:id="rId6"/>
    <p:sldId id="279" r:id="rId7"/>
    <p:sldId id="282" r:id="rId8"/>
    <p:sldId id="277" r:id="rId9"/>
    <p:sldId id="289" r:id="rId10"/>
    <p:sldId id="293" r:id="rId11"/>
    <p:sldId id="290" r:id="rId12"/>
    <p:sldId id="288" r:id="rId13"/>
    <p:sldId id="257" r:id="rId14"/>
    <p:sldId id="274" r:id="rId15"/>
    <p:sldId id="261" r:id="rId16"/>
    <p:sldId id="262" r:id="rId17"/>
    <p:sldId id="265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95" r:id="rId26"/>
    <p:sldId id="291" r:id="rId27"/>
    <p:sldId id="285" r:id="rId28"/>
    <p:sldId id="286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A9E"/>
    <a:srgbClr val="3742A7"/>
    <a:srgbClr val="358335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7" autoAdjust="0"/>
    <p:restoredTop sz="86323" autoAdjust="0"/>
  </p:normalViewPr>
  <p:slideViewPr>
    <p:cSldViewPr>
      <p:cViewPr>
        <p:scale>
          <a:sx n="76" d="100"/>
          <a:sy n="76" d="100"/>
        </p:scale>
        <p:origin x="-2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F0E46-E54C-46AE-A975-A73D51E977BD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88AB8-CE5E-4091-A40E-78413CED4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50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88AB8-CE5E-4091-A40E-78413CED49D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14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88AB8-CE5E-4091-A40E-78413CED49D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14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88AB8-CE5E-4091-A40E-78413CED49D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11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8928992" cy="331236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травма.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с детьми)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94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Сказка </a:t>
            </a:r>
            <a:r>
              <a:rPr lang="ru-RU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«Бабочка»</a:t>
            </a:r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Ольга Зайцева</a:t>
            </a:r>
            <a:endParaRPr lang="ru-RU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Сказка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проживание рождения, 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развития, стабилизацию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далекой волшебной стране, где много ярких благоуханных цветов, где светит солнце, дует легкий ветерок, и где всегда голубое небо, жила-была Бабочка. Яркая и прекрасная. Жители этой страны очень любили ее и всегда рады были ее видеть. Но еще совсем недавно она была большой лохматой гусеницей и жила на высоком старом дереве. У гусеницы было много лапок, но уползти далеко она не могла. А ей так хотелось повидать весь мир! Узнать, как живут там, за горами, вдали от их волшебной страны. И в волшебной стране, и в жизни, многие гусеницы превращаются в куколок. Превратилась в куколку и наша гусеница. Лежа в коконе, она мечтала увидеть мир. И очень скоро мечты ее осуществились - она превратилась в прекрасную Бабочку. Теперь она могла летать высоко-высоко и видеть гораздо больше прежнего. Часто в небе она встречала радугу, и они подружились. И вот, однажды, попрощавшись с обитателями волшебной страны, Бабочка отправилась в путешествие.</a:t>
            </a:r>
            <a:b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</a:rPr>
              <a:t>Пофантазируйте</a:t>
            </a:r>
            <a:r>
              <a:rPr lang="ru-RU" sz="3600" dirty="0">
                <a:solidFill>
                  <a:schemeClr val="bg1"/>
                </a:solidFill>
              </a:rPr>
              <a:t>, как бабочка путешествовала – нарисуйте, напишите маленькое сочинение «Моя история».</a:t>
            </a:r>
          </a:p>
          <a:p>
            <a:pPr marL="0" indent="0" algn="ctr"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24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100" b="1" i="1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Стабилизация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Арт </a:t>
            </a:r>
            <a:r>
              <a:rPr lang="ru-RU" sz="48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– терапия на каждой встрече. </a:t>
            </a:r>
            <a:endParaRPr lang="ru-RU" sz="4800" dirty="0" smtClean="0">
              <a:solidFill>
                <a:srgbClr val="005A9E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Метафорические </a:t>
            </a:r>
            <a:r>
              <a:rPr lang="ru-RU" sz="48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ассоциативные карты</a:t>
            </a:r>
            <a:r>
              <a:rPr lang="ru-RU" sz="4800" dirty="0" smtClean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..</a:t>
            </a:r>
            <a:endParaRPr lang="ru-RU" sz="4800" dirty="0">
              <a:solidFill>
                <a:srgbClr val="005A9E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8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Работа с телесными зажимами. </a:t>
            </a:r>
            <a:endParaRPr lang="ru-RU" sz="4800" dirty="0" smtClean="0">
              <a:solidFill>
                <a:srgbClr val="005A9E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Обучение </a:t>
            </a:r>
            <a:r>
              <a:rPr lang="ru-RU" sz="48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технике эмоции – мысли – действие.</a:t>
            </a:r>
            <a:endParaRPr lang="ru-RU" sz="4800" dirty="0">
              <a:solidFill>
                <a:srgbClr val="005A9E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Можно </a:t>
            </a:r>
            <a:r>
              <a:rPr lang="ru-RU" sz="48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обучать ребенка техникам дыхания, </a:t>
            </a:r>
            <a:r>
              <a:rPr lang="ru-RU" sz="4800" dirty="0" smtClean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напряжения </a:t>
            </a:r>
            <a:r>
              <a:rPr lang="ru-RU" sz="48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– расслабления, формирования образа особенного места, приятного и </a:t>
            </a:r>
            <a:r>
              <a:rPr lang="ru-RU" sz="4800" dirty="0" smtClean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уютного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800" dirty="0" err="1" smtClean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Сказко</a:t>
            </a:r>
            <a:r>
              <a:rPr lang="ru-RU" sz="4800" dirty="0" smtClean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– терапия. </a:t>
            </a:r>
            <a:endParaRPr lang="ru-RU" sz="4800" dirty="0">
              <a:solidFill>
                <a:srgbClr val="005A9E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94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Психотерапия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болью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идентичностью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Острое горе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Привязанность</a:t>
            </a:r>
          </a:p>
          <a:p>
            <a:pPr marL="514350" lvl="0" indent="-514350" algn="just">
              <a:buClr>
                <a:srgbClr val="438086"/>
              </a:buClr>
              <a:buFont typeface="+mj-lt"/>
              <a:buAutoNum type="arabicPeriod"/>
            </a:pPr>
            <a:r>
              <a:rPr lang="ru-RU" sz="32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3200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суицидальных </a:t>
            </a:r>
            <a:r>
              <a:rPr lang="ru-RU" sz="32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намерений</a:t>
            </a:r>
            <a:endParaRPr lang="ru-RU" sz="3200" dirty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Clr>
                <a:srgbClr val="438086"/>
              </a:buClr>
              <a:buFont typeface="+mj-lt"/>
              <a:buAutoNum type="arabicPeriod"/>
            </a:pPr>
            <a:r>
              <a:rPr lang="ru-RU" sz="32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и хочется сейчас тебе?</a:t>
            </a:r>
          </a:p>
          <a:p>
            <a:pPr marL="514350" lvl="0" indent="-514350" algn="just">
              <a:buClr>
                <a:srgbClr val="438086"/>
              </a:buClr>
              <a:buFont typeface="+mj-lt"/>
              <a:buAutoNum type="arabicPeriod"/>
            </a:pPr>
            <a:r>
              <a:rPr lang="ru-RU" sz="32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200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планы? О чем мечтаешь</a:t>
            </a:r>
            <a:r>
              <a:rPr lang="ru-RU" sz="32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just">
              <a:buClr>
                <a:srgbClr val="438086"/>
              </a:buClr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46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в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болью: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сильную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в конкретном месте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тела.</a:t>
            </a:r>
          </a:p>
          <a:p>
            <a:pPr marL="514350" lvl="0" indent="-514350" algn="just">
              <a:buClr>
                <a:srgbClr val="438086"/>
              </a:buClr>
              <a:buFont typeface="+mj-lt"/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еще есть боль, какая она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Clr>
                <a:srgbClr val="438086"/>
              </a:buClr>
              <a:buFont typeface="+mj-lt"/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в теле есть приятное ощущение.</a:t>
            </a:r>
          </a:p>
          <a:p>
            <a:pPr marL="514350" lvl="0" indent="-514350" algn="just">
              <a:buClr>
                <a:srgbClr val="438086"/>
              </a:buClr>
              <a:buFont typeface="+mj-lt"/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радуется (назвать глаголы).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Clr>
                <a:srgbClr val="438086"/>
              </a:buClr>
              <a:buFont typeface="+mj-lt"/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хочет сейчас сделать, чтобы получить удовольствие.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438086"/>
              </a:buClr>
              <a:buNone/>
            </a:pPr>
            <a:endParaRPr lang="ru-RU" dirty="0">
              <a:solidFill>
                <a:prstClr val="white"/>
              </a:solidFill>
            </a:endParaRPr>
          </a:p>
          <a:p>
            <a:pPr marL="651510" lvl="0" indent="-514350" algn="just">
              <a:buAutoNum type="arabicPeriod"/>
            </a:pP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03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747"/>
            <a:ext cx="9144000" cy="662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028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идентичностью: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2877" y="836712"/>
            <a:ext cx="532859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</a:p>
        </p:txBody>
      </p:sp>
      <p:sp>
        <p:nvSpPr>
          <p:cNvPr id="5" name="Овал 4"/>
          <p:cNvSpPr/>
          <p:nvPr/>
        </p:nvSpPr>
        <p:spPr>
          <a:xfrm>
            <a:off x="3707904" y="2132854"/>
            <a:ext cx="1872208" cy="16947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</a:t>
            </a:r>
          </a:p>
        </p:txBody>
      </p:sp>
      <p:sp>
        <p:nvSpPr>
          <p:cNvPr id="6" name="Овал 5"/>
          <p:cNvSpPr/>
          <p:nvPr/>
        </p:nvSpPr>
        <p:spPr>
          <a:xfrm>
            <a:off x="971600" y="2132854"/>
            <a:ext cx="2016224" cy="16947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6470170" y="2060848"/>
            <a:ext cx="2494318" cy="20162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1036914" y="4489850"/>
            <a:ext cx="2022918" cy="15741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</a:p>
        </p:txBody>
      </p:sp>
      <p:sp>
        <p:nvSpPr>
          <p:cNvPr id="9" name="Овал 8"/>
          <p:cNvSpPr/>
          <p:nvPr/>
        </p:nvSpPr>
        <p:spPr>
          <a:xfrm>
            <a:off x="3563888" y="4489850"/>
            <a:ext cx="2304256" cy="15741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воображения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470171" y="4324941"/>
            <a:ext cx="1872208" cy="15507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267744" y="1751112"/>
            <a:ext cx="216024" cy="381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flipH="1">
            <a:off x="4355976" y="1751112"/>
            <a:ext cx="71197" cy="381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72200" y="1751112"/>
            <a:ext cx="288032" cy="52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771800" y="1751112"/>
            <a:ext cx="792088" cy="257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580112" y="1751112"/>
            <a:ext cx="288032" cy="2738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84168" y="1751112"/>
            <a:ext cx="432048" cy="2738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290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Какой я? Возможности и ограничения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агрессия, которая появляется, когда человек боится чего-то.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нужно этой агрессии позволить выйти, используя действия бежать и нападать.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травматического события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запах, звук, образ, вкус, состояние тела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эмоции,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мысли, реакции значимых людей, окружающий фон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337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острым горем: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адаптации: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</a:p>
          <a:p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03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40060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потерю на листочке.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больший листок прикрепить листок с рисунком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лист вся твоя жизнь. Что в твоей жизни есть еще, кроме этой потери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пространство для много другого. Ситуация не исчезает, она занимает свое место в жизни. Страх возникает, когда мы привязываемся к людям, событиям, отношениям, вещам и становимся зависимыми от них.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преодолеть страх возможно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мы видим в нашей жизни отношения с разными людьми и наши действия в разных событиях. Тогда мы можем найти точку опоры за пределами конкретных отношений в других событиях.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Калитеевская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Упражнение </a:t>
            </a:r>
            <a:b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«Потеря и моя жизнь»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46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686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 marL="0" indent="0" algn="just">
              <a:buNone/>
            </a:pPr>
            <a:endParaRPr lang="en-US" sz="28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психологической травмой:</a:t>
            </a:r>
          </a:p>
          <a:p>
            <a:pPr marL="2286000" lvl="8" indent="0" algn="just">
              <a:lnSpc>
                <a:spcPct val="11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ru-RU" sz="3600" dirty="0" smtClean="0">
              <a:solidFill>
                <a:srgbClr val="005A9E"/>
              </a:solidFill>
              <a:latin typeface="Times New Roman"/>
            </a:endParaRPr>
          </a:p>
          <a:p>
            <a:pPr marL="2286000" lvl="8" indent="0" algn="just">
              <a:lnSpc>
                <a:spcPct val="11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3600" dirty="0" smtClean="0">
                <a:solidFill>
                  <a:srgbClr val="005A9E"/>
                </a:solidFill>
                <a:latin typeface="Times New Roman"/>
              </a:rPr>
              <a:t>1. Теория</a:t>
            </a:r>
            <a:endParaRPr lang="ru-RU" sz="3600" dirty="0">
              <a:solidFill>
                <a:srgbClr val="005A9E"/>
              </a:solidFill>
              <a:latin typeface="Times New Roman"/>
            </a:endParaRPr>
          </a:p>
          <a:p>
            <a:pPr marL="2286000" lvl="8" indent="0" algn="just">
              <a:lnSpc>
                <a:spcPct val="11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3600" dirty="0" smtClean="0">
                <a:solidFill>
                  <a:srgbClr val="005A9E"/>
                </a:solidFill>
                <a:latin typeface="Times New Roman"/>
              </a:rPr>
              <a:t>2. Диагностика</a:t>
            </a:r>
            <a:endParaRPr lang="ru-RU" sz="3600" dirty="0">
              <a:solidFill>
                <a:srgbClr val="005A9E"/>
              </a:solidFill>
              <a:latin typeface="Times New Roman"/>
            </a:endParaRPr>
          </a:p>
          <a:p>
            <a:pPr marL="2286000" lvl="8" indent="0" algn="just">
              <a:lnSpc>
                <a:spcPct val="11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3600" dirty="0" smtClean="0">
                <a:solidFill>
                  <a:srgbClr val="005A9E"/>
                </a:solidFill>
                <a:latin typeface="Times New Roman"/>
              </a:rPr>
              <a:t>3. </a:t>
            </a:r>
            <a:r>
              <a:rPr lang="ru-RU" sz="3600" dirty="0">
                <a:solidFill>
                  <a:srgbClr val="005A9E"/>
                </a:solidFill>
                <a:latin typeface="Times New Roman"/>
              </a:rPr>
              <a:t>Стабилизация</a:t>
            </a:r>
          </a:p>
          <a:p>
            <a:pPr marL="2286000" lvl="8" indent="0" algn="just">
              <a:lnSpc>
                <a:spcPct val="11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3600" dirty="0" smtClean="0">
                <a:solidFill>
                  <a:srgbClr val="005A9E"/>
                </a:solidFill>
                <a:latin typeface="Times New Roman"/>
              </a:rPr>
              <a:t>4. </a:t>
            </a:r>
            <a:r>
              <a:rPr lang="ru-RU" sz="3600" dirty="0">
                <a:solidFill>
                  <a:srgbClr val="005A9E"/>
                </a:solidFill>
                <a:latin typeface="Times New Roman"/>
              </a:rPr>
              <a:t>Психотерапия</a:t>
            </a:r>
          </a:p>
          <a:p>
            <a:pPr marL="0" indent="0" algn="just">
              <a:buNone/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148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в работе при формировании новой привязанности:</a:t>
            </a:r>
            <a:endParaRPr lang="en-US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в работе с </a:t>
            </a:r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травмой 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уловить темп клиента и в благоприятных условиях психика сама исцеляет раны.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087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2646"/>
            <a:ext cx="8568952" cy="642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7566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2645"/>
            <a:ext cx="8568951" cy="64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42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новой привязанности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близкому человеку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Гордон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Ньюфелд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клиента чтобы к нему прикасались, видели его, слышали его.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Похожесть –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клиент стремится имитировать и подражать человеку,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 привязан.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Принадлежность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ощущает себя частью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клиент признает человека, к которому он привязан и понимает, что он важен для него.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близость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умеет любить, проявлять заботу о других и принимать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 делится своим внутренним миром.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482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8585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Опросник Г.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Айзенка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«Самооценка психических состояний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личности»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b="1" kern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Выявление </a:t>
            </a:r>
            <a:r>
              <a:rPr lang="ru-RU" sz="16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суицидального риска у детей ( А.А. Кучер, В.П. </a:t>
            </a:r>
            <a:r>
              <a:rPr lang="ru-RU" sz="1600" b="1" kern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Костюкевич</a:t>
            </a:r>
            <a:r>
              <a:rPr lang="ru-RU" sz="1600" b="1" kern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«Незаконченные предложения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pPr marL="0" defTabSz="0">
              <a:lnSpc>
                <a:spcPct val="110000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Высказывания о смысле жизни и смерти: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Можно оправдать людей, выбравших добровольную смерть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indent="0" defTabSz="0">
              <a:lnSpc>
                <a:spcPct val="110000"/>
              </a:lnSpc>
              <a:buNone/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Смысл жизни не всегда бывает ясен, иногда его можно потерять. </a:t>
            </a:r>
            <a:endParaRPr lang="ru-RU" sz="1400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defTabSz="0">
              <a:lnSpc>
                <a:spcPct val="110000"/>
              </a:lnSpc>
              <a:buNone/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не осуждаю людей, которые совершают попытки уйти из жизни. </a:t>
            </a:r>
            <a:endParaRPr lang="ru-RU" sz="1400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defTabSz="0">
              <a:lnSpc>
                <a:spcPct val="110000"/>
              </a:lnSpc>
              <a:buNone/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Выбор добровольной смерти человеком в обычной жизни, безусловно, может быть оправдан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indent="0" defTabSz="0">
              <a:lnSpc>
                <a:spcPct val="110000"/>
              </a:lnSpc>
              <a:buNone/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понимаю людей, которые не хотят жить дальше, если их предают родные и близкие. </a:t>
            </a:r>
            <a:endParaRPr lang="ru-RU" sz="1400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Вопросы к к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артинкам самоубийств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происходит в данный момент?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Кто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эти люди?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чем они думают и что чувствуют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привело к этой ситуации и чем она закончится?</a:t>
            </a:r>
          </a:p>
          <a:p>
            <a:pPr indent="180340">
              <a:spcAft>
                <a:spcPts val="0"/>
              </a:spcAft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в работе  с суицидальными намерениями</a:t>
            </a:r>
            <a:endParaRPr lang="ru-RU" sz="3200" dirty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21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2787"/>
            <a:ext cx="7920880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«Сад, где растут мечты»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  <a:t>В </a:t>
            </a:r>
            <a: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  <a:t>волшебном саду каждой Души растёт Дерево Мечтаний, на котором спеют Мечты… Большие и маленькие, все они появляются там, подобные маленьким бутонам цветов не только весной, а круглый год.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  <a:t>И если ты никогда ещё не бывал в этом саду и не любовался тем, как Мечты зарождаются, а потом становятся всё больше и больше, то сегодня ты сможешь увидеть это своими собственными глазами…</a:t>
            </a:r>
            <a:b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</a:br>
            <a: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  <a:t>Так вот, представь себе, что все твои Мечты, вначале похожи на маленькие кораблики без парусов. Но чем больше ты думаешь о какой-то из них, чем сильнее освещаешь её силой своего внимания, тем быстрее Мечта растёт…Тем большим вырастает кораблик, чтобы уместить её и тем более крепкими становятся паруса…</a:t>
            </a:r>
            <a:b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</a:br>
            <a: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  <a:t>И вот, в одно прекрасное мгновение, когда сила твоего желания становиться очень велика, Мечта, готовая к исполнению, отрывается от ветки, на которой росла и выплывает на своём корабле в небо, в его бескрайние просторы...</a:t>
            </a:r>
            <a:b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</a:br>
            <a: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  <a:t>Вот это Древо Мечтаний, что растёт в твоём саду…</a:t>
            </a:r>
            <a:b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</a:br>
            <a: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  <a:t>Приглядись к нему повнимательнее, вдохни аромат зарождающейся тайны и волшебства, раскрась его красками собственного воображения, а может быть ты захочешь добавить ему ещё веточек или сделать его корни и ствол мощнее…</a:t>
            </a:r>
            <a:b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</a:br>
            <a: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  <a:t>Всё зависит только от тебя - теперь ты видишь и знаешь как зреют твои Мечты, и я знаю… А ещё, я знаю, что каждая из них исполнится, ей только нужно дать время созреть...</a:t>
            </a:r>
            <a:b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</a:br>
            <a: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</a:br>
            <a: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  <a:t>С бесконечной верой в Чудеса,</a:t>
            </a:r>
            <a:b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</a:br>
            <a: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  <a:t>Ваша Элина </a:t>
            </a:r>
            <a:r>
              <a:rPr lang="ru-RU" sz="1200" dirty="0" err="1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  <a:t>Коханая</a:t>
            </a:r>
            <a:r>
              <a:rPr lang="ru-RU" sz="1200" dirty="0">
                <a:solidFill>
                  <a:srgbClr val="141823"/>
                </a:solidFill>
                <a:latin typeface="Helvetica"/>
                <a:ea typeface="Calibri"/>
                <a:cs typeface="Times New Roman"/>
              </a:rPr>
              <a:t>. 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86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582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Малая, дипломированный психолог, сертифицированный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гештальт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терапевт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ctr">
              <a:buNone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Olha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Mala is a certified psychologist,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certificated Gestalt – therapist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https://www.facebook.com/tsioos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http://www.b17.ru/mala/</a:t>
            </a:r>
            <a:endParaRPr lang="ru-RU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43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005A9E"/>
                </a:solidFill>
                <a:latin typeface="Monotype Corsiva" panose="03010101010201010101" pitchFamily="66" charset="0"/>
              </a:rPr>
              <a:t>Спасибо за внимание!</a:t>
            </a:r>
          </a:p>
          <a:p>
            <a:pPr marL="0" indent="0">
              <a:buNone/>
            </a:pPr>
            <a:endParaRPr lang="ru-RU" sz="6000" dirty="0">
              <a:solidFill>
                <a:srgbClr val="660066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4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92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 marL="0" indent="0" algn="just">
              <a:buNone/>
            </a:pPr>
            <a:endParaRPr lang="en-US" sz="28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Теория</a:t>
            </a:r>
            <a:endParaRPr lang="en-US" sz="3600" b="1" i="1" dirty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i="1" u="sng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травма</a:t>
            </a:r>
            <a:r>
              <a:rPr lang="ru-RU" sz="32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жесткое, </a:t>
            </a:r>
            <a:r>
              <a:rPr lang="ru-RU" sz="3200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неожиданное нарушение психологической безопасности и границ человека. Отсутствует возможность использовать ресурсы и психологические защиты для сохранения целостности своего Я. Психика теряет способность к самовосстановлению.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34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26469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u="sng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Исцеление психологической травмы </a:t>
            </a:r>
            <a:r>
              <a:rPr lang="ru-RU" sz="28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адаптация, формирование в процессе развития и интеграция в обычную жизнь. </a:t>
            </a:r>
          </a:p>
          <a:p>
            <a:pPr marL="0" indent="0" algn="just">
              <a:buNone/>
            </a:pPr>
            <a:endParaRPr lang="en-US" sz="2800" dirty="0" smtClean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u="sng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r>
              <a:rPr lang="ru-RU" sz="28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разрушение старой картины мира и создание новой. </a:t>
            </a:r>
            <a:endParaRPr lang="en-US" sz="2800" dirty="0" smtClean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u="sng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 процессе развития</a:t>
            </a:r>
            <a:r>
              <a:rPr lang="ru-RU" sz="28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принять жизнь здесь и сейчас, </a:t>
            </a:r>
            <a:r>
              <a:rPr lang="ru-RU" sz="28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</a:t>
            </a:r>
            <a:r>
              <a:rPr lang="ru-RU" sz="2800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новый уровень </a:t>
            </a:r>
            <a:r>
              <a:rPr lang="ru-RU" sz="28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sz="2800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u="sng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  <a:r>
              <a:rPr lang="ru-RU" sz="2800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полученного опыта в период адаптации и развитии.</a:t>
            </a:r>
            <a:endParaRPr lang="ru-RU" sz="2800" dirty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5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00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811560"/>
            <a:ext cx="369756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Идентичность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658616"/>
            <a:ext cx="194421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привязанность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2662808"/>
            <a:ext cx="122413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интерес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2662808"/>
            <a:ext cx="158417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уверенность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288" y="2665310"/>
            <a:ext cx="151216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нежность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511660" y="1725960"/>
            <a:ext cx="1116124" cy="838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563888" y="1725960"/>
            <a:ext cx="0" cy="838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48064" y="1725960"/>
            <a:ext cx="0" cy="838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25344" y="1725960"/>
            <a:ext cx="1054968" cy="838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774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263891"/>
            <a:ext cx="403244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Базовая безопасность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3047569"/>
            <a:ext cx="158417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смелость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80112" y="3028730"/>
            <a:ext cx="115212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страх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061268" y="2203228"/>
            <a:ext cx="698985" cy="746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80112" y="2178291"/>
            <a:ext cx="504056" cy="746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945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Испуг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это, когда что-то или кто-то появляется неожиданно.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это, когда мы уже ожидаем, что кто - то или что-то нас напугает.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1D2129"/>
                </a:solidFill>
                <a:latin typeface="Times New Roman"/>
                <a:ea typeface="Times New Roman"/>
                <a:cs typeface="Times New Roman"/>
              </a:rPr>
              <a:t>Ужас </a:t>
            </a:r>
            <a:r>
              <a:rPr lang="ru-RU" sz="3200" dirty="0">
                <a:solidFill>
                  <a:srgbClr val="1D2129"/>
                </a:solidFill>
                <a:latin typeface="Times New Roman"/>
                <a:ea typeface="Times New Roman"/>
                <a:cs typeface="Times New Roman"/>
              </a:rPr>
              <a:t>– это, когда испуг и страх появляются одновременно в ситуации, которая наполнена пустотой и не возможностью быть.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возможность одновременно проживать страх, и продолжать принимать решения и действовать, чтобы выжить</a:t>
            </a:r>
            <a:endParaRPr lang="ru-RU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784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травма: потеря  идентичности.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Работа: психологическое сопровождение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идентичностью клиентов: кто я? какой я?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Восстанавливая, и укрепляя личные границы, у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заметить себя, вернуть себе уверенность.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интересом к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познанию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своим эмоциям,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появляются здесь и сейчас. Нужно заметить интерес к любой теме, и развивая его укреплять идентичность и уверенность в себе.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260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Диагностика</a:t>
            </a:r>
          </a:p>
          <a:p>
            <a:pPr marL="342900" lvl="0" indent="-342900" algn="just">
              <a:lnSpc>
                <a:spcPct val="115000"/>
              </a:lnSpc>
              <a:buClr>
                <a:srgbClr val="438086"/>
              </a:buClr>
              <a:buFont typeface="+mj-lt"/>
              <a:buAutoNum type="arabicPeriod"/>
            </a:pPr>
            <a:r>
              <a:rPr lang="ru-RU" sz="33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У него есть травма. Какая или какие? Какой механизм нарушен, что с идентичностью, границами, безопасностью?</a:t>
            </a:r>
            <a:endParaRPr lang="ru-RU" sz="3000" dirty="0">
              <a:solidFill>
                <a:srgbClr val="005A9E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38086"/>
              </a:buClr>
              <a:buFont typeface="+mj-lt"/>
              <a:buAutoNum type="arabicPeriod"/>
            </a:pPr>
            <a:r>
              <a:rPr lang="ru-RU" sz="33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У него кризис. Какой? В какой стадии? Как пройден предыдущий возрастной кризис?</a:t>
            </a:r>
            <a:endParaRPr lang="ru-RU" sz="3000" dirty="0">
              <a:solidFill>
                <a:srgbClr val="005A9E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38086"/>
              </a:buClr>
              <a:buFont typeface="+mj-lt"/>
              <a:buAutoNum type="arabicPeriod"/>
            </a:pPr>
            <a:r>
              <a:rPr lang="ru-RU" sz="33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У него </a:t>
            </a:r>
            <a:r>
              <a:rPr lang="ru-RU" sz="3300" dirty="0" err="1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застревание</a:t>
            </a:r>
            <a:r>
              <a:rPr lang="ru-RU" sz="33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 на этапе развития. </a:t>
            </a:r>
            <a:endParaRPr lang="ru-RU" sz="3000" dirty="0">
              <a:solidFill>
                <a:srgbClr val="005A9E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38086"/>
              </a:buClr>
              <a:buFont typeface="+mj-lt"/>
              <a:buAutoNum type="arabicPeriod"/>
            </a:pPr>
            <a:r>
              <a:rPr lang="ru-RU" sz="33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У него педагогическая запущенность.</a:t>
            </a:r>
            <a:endParaRPr lang="ru-RU" sz="3000" dirty="0">
              <a:solidFill>
                <a:srgbClr val="005A9E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38086"/>
              </a:buClr>
              <a:buFont typeface="+mj-lt"/>
              <a:buAutoNum type="arabicPeriod"/>
            </a:pPr>
            <a:r>
              <a:rPr lang="ru-RU" sz="33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У него психотическая организация личности</a:t>
            </a:r>
            <a:endParaRPr lang="ru-RU" sz="3000" dirty="0">
              <a:solidFill>
                <a:srgbClr val="005A9E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38086"/>
              </a:buClr>
              <a:buFont typeface="+mj-lt"/>
              <a:buAutoNum type="arabicPeriod"/>
            </a:pPr>
            <a:r>
              <a:rPr lang="ru-RU" sz="3300" dirty="0">
                <a:solidFill>
                  <a:srgbClr val="005A9E"/>
                </a:solidFill>
                <a:latin typeface="Times New Roman"/>
                <a:ea typeface="Calibri"/>
                <a:cs typeface="Times New Roman"/>
              </a:rPr>
              <a:t>Нужна консультация психиатра.</a:t>
            </a:r>
            <a:endParaRPr lang="ru-RU" sz="3000" dirty="0">
              <a:solidFill>
                <a:srgbClr val="005A9E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ctr">
              <a:buClr>
                <a:srgbClr val="438086"/>
              </a:buClr>
              <a:buNone/>
            </a:pPr>
            <a:endParaRPr lang="ru-RU" sz="3300" dirty="0">
              <a:solidFill>
                <a:srgbClr val="53548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i="1" dirty="0" smtClean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60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579</TotalTime>
  <Words>907</Words>
  <Application>Microsoft Office PowerPoint</Application>
  <PresentationFormat>Экран (4:3)</PresentationFormat>
  <Paragraphs>147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     Психологическая травма. (работа с детьми)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Упражнение  «Потеря и моя жизнь»</vt:lpstr>
      <vt:lpstr>Слайд 19</vt:lpstr>
      <vt:lpstr>Слайд 20</vt:lpstr>
      <vt:lpstr>Слайд 21</vt:lpstr>
      <vt:lpstr>Слайд 22</vt:lpstr>
      <vt:lpstr>Слайд 23</vt:lpstr>
      <vt:lpstr>Слайд 24</vt:lpstr>
      <vt:lpstr>Акцент в работе  с суицидальными намерениями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energy</dc:creator>
  <cp:lastModifiedBy>user</cp:lastModifiedBy>
  <cp:revision>175</cp:revision>
  <dcterms:created xsi:type="dcterms:W3CDTF">2016-07-20T08:05:08Z</dcterms:created>
  <dcterms:modified xsi:type="dcterms:W3CDTF">2016-11-05T12:24:04Z</dcterms:modified>
</cp:coreProperties>
</file>