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61" r:id="rId4"/>
    <p:sldId id="263" r:id="rId5"/>
    <p:sldId id="265" r:id="rId6"/>
    <p:sldId id="267" r:id="rId7"/>
    <p:sldId id="268" r:id="rId8"/>
    <p:sldId id="269" r:id="rId9"/>
    <p:sldId id="270" r:id="rId10"/>
    <p:sldId id="275" r:id="rId11"/>
    <p:sldId id="271" r:id="rId12"/>
    <p:sldId id="272" r:id="rId13"/>
    <p:sldId id="273" r:id="rId14"/>
    <p:sldId id="274"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2" d="100"/>
          <a:sy n="72" d="100"/>
        </p:scale>
        <p:origin x="-90" y="-2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8449D253-AF81-43E0-A7C5-EE06BAB05EE0}"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20482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2347265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282342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7905618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104994617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514384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028474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3510985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087354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42830253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49D253-AF81-43E0-A7C5-EE06BAB05EE0}"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6824352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59125792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49D253-AF81-43E0-A7C5-EE06BAB05EE0}"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150976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49D253-AF81-43E0-A7C5-EE06BAB05EE0}"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9234792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87490185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49D253-AF81-43E0-A7C5-EE06BAB05EE0}"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5624162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C4B49D-78E1-4EDE-BA66-6118EA3A8A9D}" type="datetimeFigureOut">
              <a:rPr lang="ru-RU" smtClean="0"/>
              <a:pPr/>
              <a:t>30.10.2018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223497004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C4B49D-78E1-4EDE-BA66-6118EA3A8A9D}" type="datetimeFigureOut">
              <a:rPr lang="ru-RU" smtClean="0"/>
              <a:pPr/>
              <a:t>30.10.2018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9D253-AF81-43E0-A7C5-EE06BAB05EE0}" type="slidenum">
              <a:rPr lang="ru-RU" smtClean="0"/>
              <a:pPr/>
              <a:t>‹#›</a:t>
            </a:fld>
            <a:endParaRPr lang="ru-RU"/>
          </a:p>
        </p:txBody>
      </p:sp>
    </p:spTree>
    <p:extLst>
      <p:ext uri="{BB962C8B-B14F-4D97-AF65-F5344CB8AC3E}">
        <p14:creationId xmlns:p14="http://schemas.microsoft.com/office/powerpoint/2010/main" xmlns="" val="9062342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4="http://schemas.microsoft.com/office/powerpoint/2010/main" xmlns="" Requires="p14">
      <p:transition spd="slow" p14:dur="3900">
        <p14:glitter pattern="hexagon"/>
      </p:transition>
    </mc:Choice>
    <mc:Fallback>
      <p:transition spd="slow" advTm="1500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BmV2ga1tTTQ"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UPjkFHdNRI" TargetMode="External"/><Relationship Id="rId2" Type="http://schemas.openxmlformats.org/officeDocument/2006/relationships/hyperlink" Target="https://www.youtube.com/watch?v=yz5a_N5grR4"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www.youtube.com/watch?v=7uW1_xB1VZE" TargetMode="External"/><Relationship Id="rId4" Type="http://schemas.openxmlformats.org/officeDocument/2006/relationships/hyperlink" Target="https://www.youtube.com/watch?v=NQS9sLsZ_6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3og6dFc9KQ" TargetMode="External"/><Relationship Id="rId2" Type="http://schemas.openxmlformats.org/officeDocument/2006/relationships/hyperlink" Target="https://www.youtube.com/watch?v=CzPJ_sXISbg" TargetMode="Externa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JaLjBZNNQ4" TargetMode="External"/><Relationship Id="rId2" Type="http://schemas.openxmlformats.org/officeDocument/2006/relationships/hyperlink" Target="https://www.youtube.com/watch?v=8HJKAyr8MjM"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youtube.com/watch?v=p6B8-WYGoH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wv5_fWxjk" TargetMode="External"/><Relationship Id="rId2" Type="http://schemas.openxmlformats.org/officeDocument/2006/relationships/hyperlink" Target="https://www.youtube.com/watch?v=0Mz6FcvOXao"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youtube.com/watch?v=nQz_q3KmAPI" TargetMode="External"/><Relationship Id="rId4" Type="http://schemas.openxmlformats.org/officeDocument/2006/relationships/hyperlink" Target="https://www.youtube.com/watch?v=8Ja18HpNWkU"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iOXYNKd6E0M&amp;index=11&amp;list=PLy64XBFsvRFBFJEio7GJQKgx7ZWzk0Cn4" TargetMode="External"/><Relationship Id="rId3" Type="http://schemas.openxmlformats.org/officeDocument/2006/relationships/hyperlink" Target="https://www.youtube.com/watch?v=18ZYcaO4FHs&amp;list=PLy64XBFsvRFBFJEio7GJQKgx7ZWzk0Cn4&amp;index=2" TargetMode="External"/><Relationship Id="rId7" Type="http://schemas.openxmlformats.org/officeDocument/2006/relationships/hyperlink" Target="https://www.youtube.com/watch?v=NB3BF-cIY9o&amp;index=9&amp;list=PLy64XBFsvRFBFJEio7GJQKgx7ZWzk0Cn4" TargetMode="External"/><Relationship Id="rId2" Type="http://schemas.openxmlformats.org/officeDocument/2006/relationships/hyperlink" Target="https://www.youtube.com/watch?v=w3PcuD_L8TQ" TargetMode="External"/><Relationship Id="rId1" Type="http://schemas.openxmlformats.org/officeDocument/2006/relationships/slideLayout" Target="../slideLayouts/slideLayout7.xml"/><Relationship Id="rId6" Type="http://schemas.openxmlformats.org/officeDocument/2006/relationships/hyperlink" Target="https://www.youtube.com/watch?v=ieTtZskpLZY&amp;index=7&amp;list=PLy64XBFsvRFBFJEio7GJQKgx7ZWzk0Cn4" TargetMode="External"/><Relationship Id="rId5" Type="http://schemas.openxmlformats.org/officeDocument/2006/relationships/hyperlink" Target="https://www.youtube.com/watch?v=DGcXJYySfCo&amp;index=4&amp;list=PLy64XBFsvRFBFJEio7GJQKgx7ZWzk0Cn4" TargetMode="External"/><Relationship Id="rId4" Type="http://schemas.openxmlformats.org/officeDocument/2006/relationships/hyperlink" Target="https://www.youtube.com/watch?v=g2dJB7ut9tk&amp;list=PLy64XBFsvRFBFJEio7GJQKgx7ZWzk0Cn4&amp;index=3"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RjdK-kSW7A" TargetMode="External"/><Relationship Id="rId2" Type="http://schemas.openxmlformats.org/officeDocument/2006/relationships/hyperlink" Target="https://www.youtube.com/watch?v=E9tELOTaFZw"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0vW0b9xRCI" TargetMode="External"/><Relationship Id="rId2" Type="http://schemas.openxmlformats.org/officeDocument/2006/relationships/hyperlink" Target="https://www.youtube.com/watch?v=2oHGOti6DPQ&amp;feature=youtu.be"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8253" y="818387"/>
            <a:ext cx="8534400" cy="1506537"/>
          </a:xfrm>
        </p:spPr>
        <p:txBody>
          <a:bodyPr>
            <a:normAutofit fontScale="90000"/>
          </a:bodyPr>
          <a:lstStyle/>
          <a:p>
            <a:r>
              <a:rPr lang="en-US" dirty="0">
                <a:solidFill>
                  <a:schemeClr val="accent5"/>
                </a:solidFill>
                <a:latin typeface="Arial" panose="020B0604020202020204" pitchFamily="34" charset="0"/>
                <a:cs typeface="Arial" panose="020B0604020202020204" pitchFamily="34" charset="0"/>
              </a:rPr>
              <a:t>VASYL STEFANYK </a:t>
            </a:r>
            <a:br>
              <a:rPr lang="en-US" dirty="0">
                <a:solidFill>
                  <a:schemeClr val="accent5"/>
                </a:solidFill>
                <a:latin typeface="Arial" panose="020B0604020202020204" pitchFamily="34" charset="0"/>
                <a:cs typeface="Arial" panose="020B0604020202020204" pitchFamily="34" charset="0"/>
              </a:rPr>
            </a:br>
            <a:r>
              <a:rPr lang="en-US" dirty="0">
                <a:solidFill>
                  <a:schemeClr val="accent5"/>
                </a:solidFill>
                <a:latin typeface="Arial" panose="020B0604020202020204" pitchFamily="34" charset="0"/>
                <a:cs typeface="Arial" panose="020B0604020202020204" pitchFamily="34" charset="0"/>
              </a:rPr>
              <a:t>PRECARPATHIAN NATIONAL</a:t>
            </a:r>
            <a:br>
              <a:rPr lang="en-US" dirty="0">
                <a:solidFill>
                  <a:schemeClr val="accent5"/>
                </a:solidFill>
                <a:latin typeface="Arial" panose="020B0604020202020204" pitchFamily="34" charset="0"/>
                <a:cs typeface="Arial" panose="020B0604020202020204" pitchFamily="34" charset="0"/>
              </a:rPr>
            </a:br>
            <a:r>
              <a:rPr lang="en-US" dirty="0">
                <a:solidFill>
                  <a:schemeClr val="accent5"/>
                </a:solidFill>
                <a:latin typeface="Arial" panose="020B0604020202020204" pitchFamily="34" charset="0"/>
                <a:cs typeface="Arial" panose="020B0604020202020204" pitchFamily="34" charset="0"/>
              </a:rPr>
              <a:t>UNIVERSITY</a:t>
            </a:r>
            <a:endParaRPr lang="ru-RU"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950027" y="2960050"/>
            <a:ext cx="7350826" cy="2360096"/>
          </a:xfrm>
        </p:spPr>
        <p:txBody>
          <a:bodyPr>
            <a:noAutofit/>
          </a:bodyPr>
          <a:lstStyle/>
          <a:p>
            <a:r>
              <a:rPr lang="en-US" sz="1400" dirty="0" smtClean="0">
                <a:solidFill>
                  <a:schemeClr val="tx1"/>
                </a:solidFill>
                <a:latin typeface="Arial" panose="020B0604020202020204" pitchFamily="34" charset="0"/>
                <a:cs typeface="Arial" panose="020B0604020202020204" pitchFamily="34" charset="0"/>
              </a:rPr>
              <a:t>In June 2002, based on SHEE "Carpathian National University </a:t>
            </a:r>
            <a:r>
              <a:rPr lang="en-US" sz="1400" dirty="0" err="1" smtClean="0">
                <a:solidFill>
                  <a:schemeClr val="tx1"/>
                </a:solidFill>
                <a:latin typeface="Arial" panose="020B0604020202020204" pitchFamily="34" charset="0"/>
                <a:cs typeface="Arial" panose="020B0604020202020204" pitchFamily="34" charset="0"/>
              </a:rPr>
              <a:t>V.Stefanik</a:t>
            </a:r>
            <a:r>
              <a:rPr lang="en-US" sz="1400" dirty="0" smtClean="0">
                <a:solidFill>
                  <a:schemeClr val="tx1"/>
                </a:solidFill>
                <a:latin typeface="Arial" panose="020B0604020202020204" pitchFamily="34" charset="0"/>
                <a:cs typeface="Arial" panose="020B0604020202020204" pitchFamily="34" charset="0"/>
              </a:rPr>
              <a:t>" to continue the glorious traditions of Western Ukraine in the field of professional music education was created Department of Performing Arts, which helped to attract talented young people to actively and aggressively creative work, improving their natural talents, acquiring professionalism.</a:t>
            </a:r>
          </a:p>
          <a:p>
            <a:r>
              <a:rPr lang="en-US" sz="1400" dirty="0" smtClean="0">
                <a:solidFill>
                  <a:schemeClr val="tx1"/>
                </a:solidFill>
                <a:latin typeface="Arial" panose="020B0604020202020204" pitchFamily="34" charset="0"/>
                <a:cs typeface="Arial" panose="020B0604020202020204" pitchFamily="34" charset="0"/>
              </a:rPr>
              <a:t>Today the Department works closely with higher musical educational institutions of Ukraine, Romania and Italy. Graduates work in leading orchestral and theatrical groups Ukraine, Hungary, Poland, Spain and Italy.</a:t>
            </a:r>
            <a:endParaRPr lang="ru-RU" sz="1400"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682653" y="0"/>
            <a:ext cx="3663725" cy="57264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99666892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4"/>
          <p:cNvSpPr txBox="1">
            <a:spLocks/>
          </p:cNvSpPr>
          <p:nvPr/>
        </p:nvSpPr>
        <p:spPr>
          <a:xfrm>
            <a:off x="1425038" y="1566181"/>
            <a:ext cx="4096988" cy="90388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uk-UA" sz="1400" dirty="0" err="1">
                <a:solidFill>
                  <a:schemeClr val="tx1"/>
                </a:solidFill>
                <a:latin typeface="Arial" pitchFamily="34" charset="0"/>
                <a:cs typeface="Arial" pitchFamily="34" charset="0"/>
              </a:rPr>
              <a:t>Assistant</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trainee</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violin</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winner</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of</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the</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Grand</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Prix</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International</a:t>
            </a:r>
            <a:r>
              <a:rPr lang="uk-UA" sz="1400" dirty="0">
                <a:solidFill>
                  <a:schemeClr val="tx1"/>
                </a:solidFill>
                <a:latin typeface="Arial" pitchFamily="34" charset="0"/>
                <a:cs typeface="Arial" pitchFamily="34" charset="0"/>
              </a:rPr>
              <a:t> festival-contest </a:t>
            </a:r>
            <a:r>
              <a:rPr lang="uk-UA" sz="1400" dirty="0" err="1">
                <a:solidFill>
                  <a:schemeClr val="tx1"/>
                </a:solidFill>
                <a:latin typeface="Arial" pitchFamily="34" charset="0"/>
                <a:cs typeface="Arial" pitchFamily="34" charset="0"/>
              </a:rPr>
              <a:t>of</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young</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performers</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Crimean</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Spring</a:t>
            </a:r>
            <a:r>
              <a:rPr lang="uk-UA" sz="1400" dirty="0">
                <a:solidFill>
                  <a:schemeClr val="tx1"/>
                </a:solidFill>
                <a:latin typeface="Arial" pitchFamily="34" charset="0"/>
                <a:cs typeface="Arial" pitchFamily="34" charset="0"/>
              </a:rPr>
              <a:t>" (</a:t>
            </a:r>
            <a:r>
              <a:rPr lang="uk-UA" sz="1400" dirty="0" err="1">
                <a:solidFill>
                  <a:schemeClr val="tx1"/>
                </a:solidFill>
                <a:latin typeface="Arial" pitchFamily="34" charset="0"/>
                <a:cs typeface="Arial" pitchFamily="34" charset="0"/>
              </a:rPr>
              <a:t>Yalta</a:t>
            </a:r>
            <a:r>
              <a:rPr lang="uk-UA" sz="1400" dirty="0" smtClean="0">
                <a:solidFill>
                  <a:schemeClr val="tx1"/>
                </a:solidFill>
                <a:latin typeface="Arial" pitchFamily="34" charset="0"/>
                <a:cs typeface="Arial" pitchFamily="34" charset="0"/>
              </a:rPr>
              <a:t>).</a:t>
            </a:r>
            <a:endParaRPr lang="en-US" sz="1400" dirty="0" smtClean="0">
              <a:solidFill>
                <a:schemeClr val="tx1"/>
              </a:solidFill>
              <a:latin typeface="Arial" pitchFamily="34" charset="0"/>
              <a:cs typeface="Arial" pitchFamily="34" charset="0"/>
            </a:endParaRPr>
          </a:p>
          <a:p>
            <a:endParaRPr lang="en-US" sz="1400" dirty="0" smtClean="0">
              <a:solidFill>
                <a:schemeClr val="tx1"/>
              </a:solidFill>
              <a:latin typeface="Arial" pitchFamily="34" charset="0"/>
              <a:cs typeface="Arial" pitchFamily="34" charset="0"/>
            </a:endParaRPr>
          </a:p>
          <a:p>
            <a:endParaRPr lang="en-US" sz="1400" dirty="0">
              <a:solidFill>
                <a:schemeClr val="accent1"/>
              </a:solidFill>
              <a:latin typeface="Arial" pitchFamily="34" charset="0"/>
              <a:cs typeface="Arial" pitchFamily="34" charset="0"/>
            </a:endParaRPr>
          </a:p>
          <a:p>
            <a:endParaRPr lang="ru-RU" sz="1400" dirty="0">
              <a:solidFill>
                <a:schemeClr val="accent1"/>
              </a:solidFill>
              <a:latin typeface="Arial" pitchFamily="34" charset="0"/>
              <a:cs typeface="Arial" pitchFamily="34" charset="0"/>
            </a:endParaRPr>
          </a:p>
        </p:txBody>
      </p:sp>
      <p:sp>
        <p:nvSpPr>
          <p:cNvPr id="2" name="Прямоугольник 1"/>
          <p:cNvSpPr/>
          <p:nvPr/>
        </p:nvSpPr>
        <p:spPr>
          <a:xfrm>
            <a:off x="4546526" y="821767"/>
            <a:ext cx="3578352" cy="1200329"/>
          </a:xfrm>
          <a:prstGeom prst="rect">
            <a:avLst/>
          </a:prstGeom>
        </p:spPr>
        <p:txBody>
          <a:bodyPr wrap="none">
            <a:spAutoFit/>
          </a:bodyPr>
          <a:lstStyle/>
          <a:p>
            <a:r>
              <a:rPr lang="en-US" sz="4000" dirty="0" smtClean="0">
                <a:solidFill>
                  <a:schemeClr val="accent5"/>
                </a:solidFill>
                <a:latin typeface="Times New Roman" pitchFamily="18" charset="0"/>
                <a:cs typeface="Times New Roman" pitchFamily="18" charset="0"/>
              </a:rPr>
              <a:t>Irina </a:t>
            </a:r>
            <a:r>
              <a:rPr lang="en-US" sz="4000" dirty="0" err="1" smtClean="0">
                <a:solidFill>
                  <a:schemeClr val="accent5"/>
                </a:solidFill>
                <a:latin typeface="Times New Roman" pitchFamily="18" charset="0"/>
                <a:cs typeface="Times New Roman" pitchFamily="18" charset="0"/>
              </a:rPr>
              <a:t>Yatsuschak</a:t>
            </a:r>
            <a:endParaRPr lang="ru-RU" sz="4000" dirty="0">
              <a:latin typeface="Times New Roman" pitchFamily="18" charset="0"/>
              <a:cs typeface="Times New Roman" pitchFamily="18" charset="0"/>
            </a:endParaRPr>
          </a:p>
          <a:p>
            <a:r>
              <a:rPr lang="en-US" sz="3200" dirty="0" smtClean="0">
                <a:solidFill>
                  <a:schemeClr val="accent5"/>
                </a:solidFill>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1026" name="Picture 2" descr="C:\Users\Admin\Desktop\презентація\photo\Яцущак.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0002" y="1662546"/>
            <a:ext cx="5723014" cy="3819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Текст 4"/>
          <p:cNvSpPr txBox="1">
            <a:spLocks/>
          </p:cNvSpPr>
          <p:nvPr/>
        </p:nvSpPr>
        <p:spPr>
          <a:xfrm>
            <a:off x="1425038" y="2619127"/>
            <a:ext cx="4184964" cy="90388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400" u="sng" dirty="0">
                <a:solidFill>
                  <a:schemeClr val="accent1"/>
                </a:solidFill>
                <a:latin typeface="Arial" pitchFamily="34" charset="0"/>
                <a:cs typeface="Arial" pitchFamily="34" charset="0"/>
              </a:rPr>
              <a:t>https://www.youtube.com/watch?v=R_KvI2tzoyw</a:t>
            </a:r>
            <a:endParaRPr lang="en-US" sz="1400" u="sng" dirty="0" smtClean="0">
              <a:solidFill>
                <a:schemeClr val="accent1"/>
              </a:solidFill>
              <a:latin typeface="Arial" pitchFamily="34" charset="0"/>
              <a:cs typeface="Arial" pitchFamily="34" charset="0"/>
            </a:endParaRPr>
          </a:p>
          <a:p>
            <a:endParaRPr lang="en-US" sz="1400" dirty="0">
              <a:solidFill>
                <a:schemeClr val="accent1"/>
              </a:solidFill>
              <a:latin typeface="Arial" pitchFamily="34" charset="0"/>
              <a:cs typeface="Arial" pitchFamily="34" charset="0"/>
            </a:endParaRPr>
          </a:p>
          <a:p>
            <a:endParaRPr lang="ru-RU" sz="14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332636572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95647" y="499052"/>
            <a:ext cx="7604125" cy="1184275"/>
          </a:xfrm>
        </p:spPr>
        <p:txBody>
          <a:bodyPr>
            <a:normAutofit/>
          </a:bodyPr>
          <a:lstStyle/>
          <a:p>
            <a:r>
              <a:rPr lang="en-US" sz="4000" dirty="0" smtClean="0">
                <a:solidFill>
                  <a:schemeClr val="accent5"/>
                </a:solidFill>
                <a:latin typeface="Arial" pitchFamily="34" charset="0"/>
                <a:cs typeface="Arial" pitchFamily="34" charset="0"/>
              </a:rPr>
              <a:t>Hook </a:t>
            </a:r>
            <a:r>
              <a:rPr lang="en-US" sz="4000" dirty="0">
                <a:solidFill>
                  <a:schemeClr val="accent5"/>
                </a:solidFill>
                <a:latin typeface="Arial" pitchFamily="34" charset="0"/>
                <a:cs typeface="Arial" pitchFamily="34" charset="0"/>
              </a:rPr>
              <a:t>S</a:t>
            </a:r>
            <a:r>
              <a:rPr lang="en-US" sz="4000" dirty="0" smtClean="0">
                <a:solidFill>
                  <a:schemeClr val="accent5"/>
                </a:solidFill>
                <a:latin typeface="Arial" pitchFamily="34" charset="0"/>
                <a:cs typeface="Arial" pitchFamily="34" charset="0"/>
              </a:rPr>
              <a:t>ergey </a:t>
            </a:r>
            <a:endParaRPr lang="ru-RU" sz="4000" dirty="0">
              <a:solidFill>
                <a:schemeClr val="accent5"/>
              </a:solidFill>
              <a:latin typeface="Arial" pitchFamily="34" charset="0"/>
              <a:cs typeface="Arial" pitchFamily="34" charset="0"/>
            </a:endParaRPr>
          </a:p>
        </p:txBody>
      </p:sp>
      <p:sp>
        <p:nvSpPr>
          <p:cNvPr id="3" name="Объект 2"/>
          <p:cNvSpPr>
            <a:spLocks noGrp="1"/>
          </p:cNvSpPr>
          <p:nvPr>
            <p:ph idx="4294967295"/>
          </p:nvPr>
        </p:nvSpPr>
        <p:spPr>
          <a:xfrm>
            <a:off x="795647" y="1683327"/>
            <a:ext cx="8534400" cy="4527550"/>
          </a:xfrm>
        </p:spPr>
        <p:txBody>
          <a:bodyPr>
            <a:normAutofit/>
          </a:bodyPr>
          <a:lstStyle/>
          <a:p>
            <a:r>
              <a:rPr lang="en-US" sz="1400" dirty="0">
                <a:solidFill>
                  <a:schemeClr val="tx1"/>
                </a:solidFill>
                <a:latin typeface="Arial" panose="020B0604020202020204" pitchFamily="34" charset="0"/>
                <a:cs typeface="Arial" panose="020B0604020202020204" pitchFamily="34" charset="0"/>
              </a:rPr>
              <a:t>While studied in </a:t>
            </a:r>
            <a:r>
              <a:rPr lang="en-US" sz="1400" dirty="0" err="1">
                <a:solidFill>
                  <a:schemeClr val="tx1"/>
                </a:solidFill>
                <a:latin typeface="Arial" panose="020B0604020202020204" pitchFamily="34" charset="0"/>
                <a:cs typeface="Arial" panose="020B0604020202020204" pitchFamily="34" charset="0"/>
              </a:rPr>
              <a:t>Lviv</a:t>
            </a:r>
            <a:r>
              <a:rPr lang="en-US" sz="1400" dirty="0">
                <a:solidFill>
                  <a:schemeClr val="tx1"/>
                </a:solidFill>
                <a:latin typeface="Arial" panose="020B0604020202020204" pitchFamily="34" charset="0"/>
                <a:cs typeface="Arial" panose="020B0604020202020204" pitchFamily="34" charset="0"/>
              </a:rPr>
              <a:t> State Music School, participated in the 1st national competition open to brass instruments, where he became the laureate of third prize.</a:t>
            </a:r>
          </a:p>
          <a:p>
            <a:r>
              <a:rPr lang="en-US" sz="1400" dirty="0">
                <a:solidFill>
                  <a:schemeClr val="tx1"/>
                </a:solidFill>
                <a:latin typeface="Arial" panose="020B0604020202020204" pitchFamily="34" charset="0"/>
                <a:cs typeface="Arial" panose="020B0604020202020204" pitchFamily="34" charset="0"/>
              </a:rPr>
              <a:t>While studying at the National University of Carpathian, took part in the international competition of brass instruments named after C. </a:t>
            </a:r>
            <a:r>
              <a:rPr lang="en-US" sz="1400" dirty="0" err="1">
                <a:solidFill>
                  <a:schemeClr val="tx1"/>
                </a:solidFill>
                <a:latin typeface="Arial" panose="020B0604020202020204" pitchFamily="34" charset="0"/>
                <a:cs typeface="Arial" panose="020B0604020202020204" pitchFamily="34" charset="0"/>
              </a:rPr>
              <a:t>Hannha</a:t>
            </a:r>
            <a:r>
              <a:rPr lang="en-US" sz="1400" dirty="0">
                <a:solidFill>
                  <a:schemeClr val="tx1"/>
                </a:solidFill>
                <a:latin typeface="Arial" panose="020B0604020202020204" pitchFamily="34" charset="0"/>
                <a:cs typeface="Arial" panose="020B0604020202020204" pitchFamily="34" charset="0"/>
              </a:rPr>
              <a:t> (diploma).</a:t>
            </a:r>
          </a:p>
          <a:p>
            <a:r>
              <a:rPr lang="en-US" sz="1400" dirty="0">
                <a:solidFill>
                  <a:schemeClr val="tx1"/>
                </a:solidFill>
                <a:latin typeface="Arial" panose="020B0604020202020204" pitchFamily="34" charset="0"/>
                <a:cs typeface="Arial" panose="020B0604020202020204" pitchFamily="34" charset="0"/>
              </a:rPr>
              <a:t>International Competition. </a:t>
            </a:r>
            <a:r>
              <a:rPr lang="en-US" sz="1400" dirty="0" err="1">
                <a:solidFill>
                  <a:schemeClr val="tx1"/>
                </a:solidFill>
                <a:latin typeface="Arial" panose="020B0604020202020204" pitchFamily="34" charset="0"/>
                <a:cs typeface="Arial" panose="020B0604020202020204" pitchFamily="34" charset="0"/>
              </a:rPr>
              <a:t>Starchenko</a:t>
            </a:r>
            <a:r>
              <a:rPr lang="en-US" sz="1400" dirty="0">
                <a:solidFill>
                  <a:schemeClr val="tx1"/>
                </a:solidFill>
                <a:latin typeface="Arial" panose="020B0604020202020204" pitchFamily="34" charset="0"/>
                <a:cs typeface="Arial" panose="020B0604020202020204" pitchFamily="34" charset="0"/>
              </a:rPr>
              <a:t> V. m. Exactly, winner ensemble category (</a:t>
            </a:r>
            <a:r>
              <a:rPr lang="en-US" sz="1400" dirty="0" err="1">
                <a:solidFill>
                  <a:schemeClr val="tx1"/>
                </a:solidFill>
                <a:latin typeface="Arial" panose="020B0604020202020204" pitchFamily="34" charset="0"/>
                <a:cs typeface="Arial" panose="020B0604020202020204" pitchFamily="34" charset="0"/>
              </a:rPr>
              <a:t>trom</a:t>
            </a:r>
            <a:r>
              <a:rPr lang="en-US" sz="1400" dirty="0">
                <a:solidFill>
                  <a:schemeClr val="tx1"/>
                </a:solidFill>
                <a:latin typeface="Arial" panose="020B0604020202020204" pitchFamily="34" charset="0"/>
                <a:cs typeface="Arial" panose="020B0604020202020204" pitchFamily="34" charset="0"/>
              </a:rPr>
              <a:t> Quartet)</a:t>
            </a:r>
          </a:p>
          <a:p>
            <a:r>
              <a:rPr lang="en-US" sz="1400" dirty="0">
                <a:solidFill>
                  <a:schemeClr val="tx1"/>
                </a:solidFill>
                <a:latin typeface="Arial" panose="020B0604020202020204" pitchFamily="34" charset="0"/>
                <a:cs typeface="Arial" panose="020B0604020202020204" pitchFamily="34" charset="0"/>
              </a:rPr>
              <a:t>Worked in 2010 in the city. Dresden (Germany) Big Band - Boom-Roland.</a:t>
            </a:r>
          </a:p>
          <a:p>
            <a:r>
              <a:rPr lang="en-US" sz="1400" dirty="0">
                <a:solidFill>
                  <a:schemeClr val="tx1"/>
                </a:solidFill>
                <a:latin typeface="Arial" panose="020B0604020202020204" pitchFamily="34" charset="0"/>
                <a:cs typeface="Arial" panose="020B0604020202020204" pitchFamily="34" charset="0"/>
              </a:rPr>
              <a:t>In 2011 worked in a circus big band </a:t>
            </a:r>
            <a:r>
              <a:rPr lang="en-US" sz="1400" dirty="0" err="1">
                <a:solidFill>
                  <a:schemeClr val="tx1"/>
                </a:solidFill>
                <a:latin typeface="Arial" panose="020B0604020202020204" pitchFamily="34" charset="0"/>
                <a:cs typeface="Arial" panose="020B0604020202020204" pitchFamily="34" charset="0"/>
              </a:rPr>
              <a:t>eurovision</a:t>
            </a:r>
            <a:r>
              <a:rPr lang="en-US" sz="1400" dirty="0">
                <a:solidFill>
                  <a:schemeClr val="tx1"/>
                </a:solidFill>
                <a:latin typeface="Arial" panose="020B0604020202020204" pitchFamily="34" charset="0"/>
                <a:cs typeface="Arial" panose="020B0604020202020204" pitchFamily="34" charset="0"/>
              </a:rPr>
              <a:t> Magical Circus </a:t>
            </a:r>
            <a:r>
              <a:rPr lang="en-US" sz="1400" dirty="0" err="1">
                <a:solidFill>
                  <a:schemeClr val="tx1"/>
                </a:solidFill>
                <a:latin typeface="Arial" panose="020B0604020202020204" pitchFamily="34" charset="0"/>
                <a:cs typeface="Arial" panose="020B0604020202020204" pitchFamily="34" charset="0"/>
              </a:rPr>
              <a:t>Snoy</a:t>
            </a:r>
            <a:r>
              <a:rPr lang="en-US" sz="1400" dirty="0">
                <a:solidFill>
                  <a:schemeClr val="tx1"/>
                </a:solidFill>
                <a:latin typeface="Arial" panose="020B0604020202020204" pitchFamily="34" charset="0"/>
                <a:cs typeface="Arial" panose="020B0604020202020204" pitchFamily="34" charset="0"/>
              </a:rPr>
              <a:t> (Switzerland Geneva)</a:t>
            </a:r>
          </a:p>
          <a:p>
            <a:r>
              <a:rPr lang="en-US" sz="1400" dirty="0">
                <a:solidFill>
                  <a:schemeClr val="tx1"/>
                </a:solidFill>
                <a:latin typeface="Arial" panose="020B0604020202020204" pitchFamily="34" charset="0"/>
                <a:cs typeface="Arial" panose="020B0604020202020204" pitchFamily="34" charset="0"/>
              </a:rPr>
              <a:t>From 2012 to 2013. Worked in Big Bend National Circus Finland.</a:t>
            </a:r>
          </a:p>
          <a:p>
            <a:r>
              <a:rPr lang="en-US" sz="1400" dirty="0">
                <a:solidFill>
                  <a:schemeClr val="tx1"/>
                </a:solidFill>
                <a:latin typeface="Arial" panose="020B0604020202020204" pitchFamily="34" charset="0"/>
                <a:cs typeface="Arial" panose="020B0604020202020204" pitchFamily="34" charset="0"/>
              </a:rPr>
              <a:t>Runs in 1st music </a:t>
            </a:r>
            <a:r>
              <a:rPr lang="en-US" sz="1400" dirty="0" err="1">
                <a:solidFill>
                  <a:schemeClr val="tx1"/>
                </a:solidFill>
                <a:latin typeface="Arial" panose="020B0604020202020204" pitchFamily="34" charset="0"/>
                <a:cs typeface="Arial" panose="020B0604020202020204" pitchFamily="34" charset="0"/>
              </a:rPr>
              <a:t>shkool</a:t>
            </a:r>
            <a:r>
              <a:rPr lang="en-US" sz="1400" dirty="0">
                <a:solidFill>
                  <a:schemeClr val="tx1"/>
                </a:solidFill>
                <a:latin typeface="Arial" panose="020B0604020202020204" pitchFamily="34" charset="0"/>
                <a:cs typeface="Arial" panose="020B0604020202020204" pitchFamily="34" charset="0"/>
              </a:rPr>
              <a:t> named after Lysenko, issued winner of the 1st prize Ukrainian Competition. M. </a:t>
            </a:r>
            <a:r>
              <a:rPr lang="en-US" sz="1400" dirty="0" err="1">
                <a:solidFill>
                  <a:schemeClr val="tx1"/>
                </a:solidFill>
                <a:latin typeface="Arial" panose="020B0604020202020204" pitchFamily="34" charset="0"/>
                <a:cs typeface="Arial" panose="020B0604020202020204" pitchFamily="34" charset="0"/>
              </a:rPr>
              <a:t>Barvinsky</a:t>
            </a:r>
            <a:r>
              <a:rPr lang="en-US" sz="1400" dirty="0">
                <a:solidFill>
                  <a:schemeClr val="tx1"/>
                </a:solidFill>
                <a:latin typeface="Arial" panose="020B0604020202020204" pitchFamily="34" charset="0"/>
                <a:cs typeface="Arial" panose="020B0604020202020204" pitchFamily="34" charset="0"/>
              </a:rPr>
              <a:t> on wind and percussion instruments.</a:t>
            </a:r>
          </a:p>
          <a:p>
            <a:r>
              <a:rPr lang="en-US" sz="1400" dirty="0">
                <a:solidFill>
                  <a:schemeClr val="tx1"/>
                </a:solidFill>
                <a:latin typeface="Arial" panose="020B0604020202020204" pitchFamily="34" charset="0"/>
                <a:cs typeface="Arial" panose="020B0604020202020204" pitchFamily="34" charset="0"/>
              </a:rPr>
              <a:t>Powered solo instrumentalists Symphony Orchestra of </a:t>
            </a:r>
            <a:r>
              <a:rPr lang="en-US" sz="1400" dirty="0" err="1">
                <a:solidFill>
                  <a:schemeClr val="tx1"/>
                </a:solidFill>
                <a:latin typeface="Arial" panose="020B0604020202020204" pitchFamily="34" charset="0"/>
                <a:cs typeface="Arial" panose="020B0604020202020204" pitchFamily="34" charset="0"/>
              </a:rPr>
              <a:t>Ivano-Frnakivsk</a:t>
            </a:r>
            <a:r>
              <a:rPr lang="en-US" sz="1400" dirty="0">
                <a:solidFill>
                  <a:schemeClr val="tx1"/>
                </a:solidFill>
                <a:latin typeface="Arial" panose="020B0604020202020204" pitchFamily="34" charset="0"/>
                <a:cs typeface="Arial" panose="020B0604020202020204" pitchFamily="34" charset="0"/>
              </a:rPr>
              <a:t> Regional Philharmonic Society (concert Meister group trombones).</a:t>
            </a:r>
          </a:p>
          <a:p>
            <a:r>
              <a:rPr lang="en-US" sz="1400" dirty="0">
                <a:solidFill>
                  <a:schemeClr val="tx1"/>
                </a:solidFill>
                <a:latin typeface="Arial" panose="020B0604020202020204" pitchFamily="34" charset="0"/>
                <a:cs typeface="Arial" panose="020B0604020202020204" pitchFamily="34" charset="0"/>
                <a:hlinkClick r:id="rId2"/>
              </a:rPr>
              <a:t>https://</a:t>
            </a:r>
            <a:r>
              <a:rPr lang="en-US" sz="1400" dirty="0" smtClean="0">
                <a:solidFill>
                  <a:schemeClr val="tx1"/>
                </a:solidFill>
                <a:latin typeface="Arial" panose="020B0604020202020204" pitchFamily="34" charset="0"/>
                <a:cs typeface="Arial" panose="020B0604020202020204" pitchFamily="34" charset="0"/>
                <a:hlinkClick r:id="rId2"/>
              </a:rPr>
              <a:t>www.youtube.com/watch?v=BmV2ga1tTTQ</a:t>
            </a:r>
            <a:r>
              <a:rPr lang="en-US" sz="1400" dirty="0" smtClean="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9139804" y="380010"/>
            <a:ext cx="2743438" cy="3603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841717925"/>
      </p:ext>
    </p:extLst>
  </p:cSld>
  <p:clrMapOvr>
    <a:masterClrMapping/>
  </p:clrMapOvr>
  <mc:AlternateContent xmlns:mc="http://schemas.openxmlformats.org/markup-compatibility/2006">
    <mc:Choice xmlns:p14="http://schemas.microsoft.com/office/powerpoint/2010/main" xmlns="" Requires="p14">
      <p:transition spd="slow" p14:dur="2000" advTm="15000">
        <p14:ferris dir="l"/>
      </p:transition>
    </mc:Choice>
    <mc:Fallback>
      <p:transition spd="slow"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04982" y="403761"/>
            <a:ext cx="7556500" cy="803254"/>
          </a:xfrm>
        </p:spPr>
        <p:txBody>
          <a:bodyPr>
            <a:normAutofit/>
          </a:bodyPr>
          <a:lstStyle/>
          <a:p>
            <a:r>
              <a:rPr lang="en-US" sz="4000" dirty="0" err="1" smtClean="0">
                <a:solidFill>
                  <a:schemeClr val="accent5"/>
                </a:solidFill>
                <a:latin typeface="Arial" pitchFamily="34" charset="0"/>
                <a:cs typeface="Arial" pitchFamily="34" charset="0"/>
              </a:rPr>
              <a:t>Stepan</a:t>
            </a:r>
            <a:r>
              <a:rPr lang="en-US" sz="4000" dirty="0" smtClean="0">
                <a:solidFill>
                  <a:schemeClr val="accent5"/>
                </a:solidFill>
                <a:latin typeface="Arial" pitchFamily="34" charset="0"/>
                <a:cs typeface="Arial" pitchFamily="34" charset="0"/>
              </a:rPr>
              <a:t> </a:t>
            </a:r>
            <a:r>
              <a:rPr lang="en-US" sz="4000" dirty="0" err="1" smtClean="0">
                <a:solidFill>
                  <a:schemeClr val="accent5"/>
                </a:solidFill>
                <a:latin typeface="Arial" pitchFamily="34" charset="0"/>
                <a:cs typeface="Arial" pitchFamily="34" charset="0"/>
              </a:rPr>
              <a:t>Yednak</a:t>
            </a:r>
            <a:endParaRPr lang="ru-RU" sz="4000" dirty="0">
              <a:solidFill>
                <a:schemeClr val="accent5"/>
              </a:solidFill>
              <a:latin typeface="Arial" pitchFamily="34" charset="0"/>
              <a:cs typeface="Arial" pitchFamily="34" charset="0"/>
            </a:endParaRPr>
          </a:p>
        </p:txBody>
      </p:sp>
      <p:sp>
        <p:nvSpPr>
          <p:cNvPr id="3" name="Объект 2"/>
          <p:cNvSpPr>
            <a:spLocks noGrp="1"/>
          </p:cNvSpPr>
          <p:nvPr>
            <p:ph idx="4294967295"/>
          </p:nvPr>
        </p:nvSpPr>
        <p:spPr>
          <a:xfrm>
            <a:off x="748146" y="1124982"/>
            <a:ext cx="5545776" cy="4860182"/>
          </a:xfrm>
        </p:spPr>
        <p:txBody>
          <a:bodyPr>
            <a:normAutofit fontScale="25000" lnSpcReduction="20000"/>
          </a:bodyPr>
          <a:lstStyle/>
          <a:p>
            <a:r>
              <a:rPr lang="en-US" sz="5600" dirty="0">
                <a:solidFill>
                  <a:schemeClr val="tx1"/>
                </a:solidFill>
                <a:latin typeface="Arial" panose="020B0604020202020204" pitchFamily="34" charset="0"/>
                <a:cs typeface="Arial" panose="020B0604020202020204" pitchFamily="34" charset="0"/>
              </a:rPr>
              <a:t>He graduated from the Military Institute, he served in positions of officers in the Armed Forces of Ukraine</a:t>
            </a:r>
            <a:r>
              <a:rPr lang="en-US" sz="5600" dirty="0" smtClean="0">
                <a:solidFill>
                  <a:schemeClr val="tx1"/>
                </a:solidFill>
                <a:latin typeface="Arial" panose="020B0604020202020204" pitchFamily="34" charset="0"/>
                <a:cs typeface="Arial" panose="020B0604020202020204" pitchFamily="34" charset="0"/>
              </a:rPr>
              <a:t>.</a:t>
            </a:r>
            <a:endParaRPr lang="en-US" sz="5600" dirty="0">
              <a:solidFill>
                <a:schemeClr val="tx1"/>
              </a:solidFill>
              <a:latin typeface="Arial" panose="020B0604020202020204" pitchFamily="34" charset="0"/>
              <a:cs typeface="Arial" panose="020B0604020202020204" pitchFamily="34" charset="0"/>
            </a:endParaRPr>
          </a:p>
          <a:p>
            <a:r>
              <a:rPr lang="en-US" sz="5600" dirty="0">
                <a:solidFill>
                  <a:schemeClr val="tx1"/>
                </a:solidFill>
                <a:latin typeface="Arial" panose="020B0604020202020204" pitchFamily="34" charset="0"/>
                <a:cs typeface="Arial" panose="020B0604020202020204" pitchFamily="34" charset="0"/>
              </a:rPr>
              <a:t>Since 2005. Works in University named after V. </a:t>
            </a:r>
            <a:r>
              <a:rPr lang="en-US" sz="5600" dirty="0" err="1">
                <a:solidFill>
                  <a:schemeClr val="tx1"/>
                </a:solidFill>
                <a:latin typeface="Arial" panose="020B0604020202020204" pitchFamily="34" charset="0"/>
                <a:cs typeface="Arial" panose="020B0604020202020204" pitchFamily="34" charset="0"/>
              </a:rPr>
              <a:t>Stefanik</a:t>
            </a:r>
            <a:r>
              <a:rPr lang="en-US" sz="5600" dirty="0">
                <a:solidFill>
                  <a:schemeClr val="tx1"/>
                </a:solidFill>
                <a:latin typeface="Arial" panose="020B0604020202020204" pitchFamily="34" charset="0"/>
                <a:cs typeface="Arial" panose="020B0604020202020204" pitchFamily="34" charset="0"/>
              </a:rPr>
              <a:t>.</a:t>
            </a:r>
          </a:p>
          <a:p>
            <a:r>
              <a:rPr lang="en-US" sz="5600" dirty="0">
                <a:solidFill>
                  <a:schemeClr val="tx1"/>
                </a:solidFill>
                <a:latin typeface="Arial" panose="020B0604020202020204" pitchFamily="34" charset="0"/>
                <a:cs typeface="Arial" panose="020B0604020202020204" pitchFamily="34" charset="0"/>
              </a:rPr>
              <a:t>Developed and reads the following courses: orchestral conducting, analyzing and reading orchestral scores, orchestral class</a:t>
            </a:r>
            <a:r>
              <a:rPr lang="en-US" sz="5600" dirty="0" smtClean="0">
                <a:solidFill>
                  <a:schemeClr val="tx1"/>
                </a:solidFill>
                <a:latin typeface="Arial" panose="020B0604020202020204" pitchFamily="34" charset="0"/>
                <a:cs typeface="Arial" panose="020B0604020202020204" pitchFamily="34" charset="0"/>
              </a:rPr>
              <a:t>.</a:t>
            </a:r>
          </a:p>
          <a:p>
            <a:r>
              <a:rPr lang="en-US" sz="5600" dirty="0" smtClean="0">
                <a:solidFill>
                  <a:schemeClr val="tx1"/>
                </a:solidFill>
                <a:latin typeface="Arial" panose="020B0604020202020204" pitchFamily="34" charset="0"/>
                <a:cs typeface="Arial" panose="020B0604020202020204" pitchFamily="34" charset="0"/>
              </a:rPr>
              <a:t>In 2009 year </a:t>
            </a:r>
            <a:r>
              <a:rPr lang="en-US" sz="5600" dirty="0">
                <a:solidFill>
                  <a:schemeClr val="tx1"/>
                </a:solidFill>
                <a:latin typeface="Arial" panose="020B0604020202020204" pitchFamily="34" charset="0"/>
                <a:cs typeface="Arial" panose="020B0604020202020204" pitchFamily="34" charset="0"/>
              </a:rPr>
              <a:t>published handbook </a:t>
            </a:r>
            <a:r>
              <a:rPr lang="en-US" sz="5600" dirty="0" smtClean="0">
                <a:solidFill>
                  <a:schemeClr val="tx1"/>
                </a:solidFill>
                <a:latin typeface="Arial" panose="020B0604020202020204" pitchFamily="34" charset="0"/>
                <a:cs typeface="Arial" panose="020B0604020202020204" pitchFamily="34" charset="0"/>
              </a:rPr>
              <a:t>“Selected </a:t>
            </a:r>
            <a:r>
              <a:rPr lang="en-US" sz="5600" dirty="0">
                <a:solidFill>
                  <a:schemeClr val="tx1"/>
                </a:solidFill>
                <a:latin typeface="Arial" panose="020B0604020202020204" pitchFamily="34" charset="0"/>
                <a:cs typeface="Arial" panose="020B0604020202020204" pitchFamily="34" charset="0"/>
              </a:rPr>
              <a:t>works for concert </a:t>
            </a:r>
            <a:r>
              <a:rPr lang="en-US" sz="5600" dirty="0" smtClean="0">
                <a:solidFill>
                  <a:schemeClr val="tx1"/>
                </a:solidFill>
                <a:latin typeface="Arial" panose="020B0604020202020204" pitchFamily="34" charset="0"/>
                <a:cs typeface="Arial" panose="020B0604020202020204" pitchFamily="34" charset="0"/>
              </a:rPr>
              <a:t>band”.</a:t>
            </a:r>
          </a:p>
          <a:p>
            <a:r>
              <a:rPr lang="en-US" sz="5600" dirty="0" smtClean="0">
                <a:solidFill>
                  <a:schemeClr val="tx1"/>
                </a:solidFill>
                <a:latin typeface="Arial" panose="020B0604020202020204" pitchFamily="34" charset="0"/>
                <a:cs typeface="Arial" panose="020B0604020202020204" pitchFamily="34" charset="0"/>
              </a:rPr>
              <a:t>In 2011 year publisher handbook “Stanislavsky </a:t>
            </a:r>
            <a:r>
              <a:rPr lang="en-US" sz="5600" dirty="0" err="1" smtClean="0">
                <a:solidFill>
                  <a:schemeClr val="tx1"/>
                </a:solidFill>
                <a:latin typeface="Arial" panose="020B0604020202020204" pitchFamily="34" charset="0"/>
                <a:cs typeface="Arial" panose="020B0604020202020204" pitchFamily="34" charset="0"/>
              </a:rPr>
              <a:t>partitury</a:t>
            </a:r>
            <a:r>
              <a:rPr lang="en-US" sz="5600" dirty="0" smtClean="0">
                <a:solidFill>
                  <a:schemeClr val="tx1"/>
                </a:solidFill>
                <a:latin typeface="Arial" panose="020B0604020202020204" pitchFamily="34" charset="0"/>
                <a:cs typeface="Arial" panose="020B0604020202020204" pitchFamily="34" charset="0"/>
              </a:rPr>
              <a:t>”</a:t>
            </a:r>
            <a:endParaRPr lang="en-US" sz="5600" dirty="0">
              <a:solidFill>
                <a:schemeClr val="tx1"/>
              </a:solidFill>
              <a:latin typeface="Arial" panose="020B0604020202020204" pitchFamily="34" charset="0"/>
              <a:cs typeface="Arial" panose="020B0604020202020204" pitchFamily="34" charset="0"/>
            </a:endParaRPr>
          </a:p>
          <a:p>
            <a:r>
              <a:rPr lang="en-US" sz="5600" dirty="0" smtClean="0">
                <a:solidFill>
                  <a:schemeClr val="tx1"/>
                </a:solidFill>
                <a:latin typeface="Arial" panose="020B0604020202020204" pitchFamily="34" charset="0"/>
                <a:cs typeface="Arial" panose="020B0604020202020204" pitchFamily="34" charset="0"/>
              </a:rPr>
              <a:t>Currently </a:t>
            </a:r>
            <a:r>
              <a:rPr lang="en-US" sz="5600" dirty="0">
                <a:solidFill>
                  <a:schemeClr val="tx1"/>
                </a:solidFill>
                <a:latin typeface="Arial" panose="020B0604020202020204" pitchFamily="34" charset="0"/>
                <a:cs typeface="Arial" panose="020B0604020202020204" pitchFamily="34" charset="0"/>
              </a:rPr>
              <a:t>there is artistic director of the Ivano-Frankivsk Municipal Brass band music.</a:t>
            </a:r>
          </a:p>
          <a:p>
            <a:r>
              <a:rPr lang="en-US" sz="5600" dirty="0">
                <a:solidFill>
                  <a:schemeClr val="tx1"/>
                </a:solidFill>
                <a:latin typeface="Arial" panose="020B0604020202020204" pitchFamily="34" charset="0"/>
                <a:cs typeface="Arial" panose="020B0604020202020204" pitchFamily="34" charset="0"/>
              </a:rPr>
              <a:t>Is a leading author of </a:t>
            </a:r>
            <a:r>
              <a:rPr lang="en-US" sz="5600" dirty="0" smtClean="0">
                <a:solidFill>
                  <a:schemeClr val="tx1"/>
                </a:solidFill>
                <a:latin typeface="Arial" panose="020B0604020202020204" pitchFamily="34" charset="0"/>
                <a:cs typeface="Arial" panose="020B0604020202020204" pitchFamily="34" charset="0"/>
              </a:rPr>
              <a:t>musical</a:t>
            </a:r>
            <a:r>
              <a:rPr lang="ru-RU" sz="5600" dirty="0">
                <a:solidFill>
                  <a:schemeClr val="tx1"/>
                </a:solidFill>
                <a:latin typeface="Arial" panose="020B0604020202020204" pitchFamily="34" charset="0"/>
                <a:cs typeface="Arial" panose="020B0604020202020204" pitchFamily="34" charset="0"/>
              </a:rPr>
              <a:t> </a:t>
            </a:r>
            <a:r>
              <a:rPr lang="en-US" sz="5600" dirty="0" smtClean="0">
                <a:solidFill>
                  <a:schemeClr val="tx1"/>
                </a:solidFill>
                <a:latin typeface="Arial" panose="020B0604020202020204" pitchFamily="34" charset="0"/>
                <a:cs typeface="Arial" panose="020B0604020202020204" pitchFamily="34" charset="0"/>
              </a:rPr>
              <a:t>TV "Try </a:t>
            </a:r>
            <a:r>
              <a:rPr lang="en-US" sz="5600" dirty="0">
                <a:solidFill>
                  <a:schemeClr val="tx1"/>
                </a:solidFill>
                <a:latin typeface="Arial" panose="020B0604020202020204" pitchFamily="34" charset="0"/>
                <a:cs typeface="Arial" panose="020B0604020202020204" pitchFamily="34" charset="0"/>
              </a:rPr>
              <a:t>to live" on the regional TV channel "</a:t>
            </a:r>
            <a:r>
              <a:rPr lang="en-US" sz="5600" dirty="0" smtClean="0">
                <a:solidFill>
                  <a:schemeClr val="tx1"/>
                </a:solidFill>
                <a:latin typeface="Arial" panose="020B0604020202020204" pitchFamily="34" charset="0"/>
                <a:cs typeface="Arial" panose="020B0604020202020204" pitchFamily="34" charset="0"/>
              </a:rPr>
              <a:t>Galicia“</a:t>
            </a:r>
          </a:p>
          <a:p>
            <a:r>
              <a:rPr lang="en-US" sz="5600" dirty="0">
                <a:solidFill>
                  <a:schemeClr val="tx1"/>
                </a:solidFill>
                <a:latin typeface="Arial" panose="020B0604020202020204" pitchFamily="34" charset="0"/>
                <a:cs typeface="Arial" panose="020B0604020202020204" pitchFamily="34" charset="0"/>
              </a:rPr>
              <a:t>Founder of the site “Ukrainian Scores”  partytura.com.ua </a:t>
            </a:r>
            <a:endParaRPr lang="en-US" sz="5600" dirty="0" smtClean="0">
              <a:solidFill>
                <a:schemeClr val="tx1"/>
              </a:solidFill>
              <a:latin typeface="Arial" panose="020B0604020202020204" pitchFamily="34" charset="0"/>
              <a:cs typeface="Arial" panose="020B0604020202020204" pitchFamily="34" charset="0"/>
            </a:endParaRPr>
          </a:p>
          <a:p>
            <a:r>
              <a:rPr lang="en-US" sz="5600" dirty="0" smtClean="0">
                <a:solidFill>
                  <a:schemeClr val="tx1"/>
                </a:solidFill>
                <a:latin typeface="Arial" panose="020B0604020202020204" pitchFamily="34" charset="0"/>
                <a:cs typeface="Arial" panose="020B0604020202020204" pitchFamily="34" charset="0"/>
                <a:hlinkClick r:id="rId2"/>
              </a:rPr>
              <a:t>https://www.youtube.com/watch?v=yz5a_N5grR4</a:t>
            </a:r>
            <a:r>
              <a:rPr lang="en-US" sz="5600" dirty="0" smtClean="0">
                <a:solidFill>
                  <a:schemeClr val="tx1"/>
                </a:solidFill>
                <a:latin typeface="Arial" panose="020B0604020202020204" pitchFamily="34" charset="0"/>
                <a:cs typeface="Arial" panose="020B0604020202020204" pitchFamily="34" charset="0"/>
              </a:rPr>
              <a:t> </a:t>
            </a:r>
          </a:p>
          <a:p>
            <a:r>
              <a:rPr lang="en-US" sz="5600" dirty="0" smtClean="0">
                <a:solidFill>
                  <a:schemeClr val="tx1"/>
                </a:solidFill>
                <a:latin typeface="Arial" panose="020B0604020202020204" pitchFamily="34" charset="0"/>
                <a:cs typeface="Arial" panose="020B0604020202020204" pitchFamily="34" charset="0"/>
                <a:hlinkClick r:id="rId2"/>
              </a:rPr>
              <a:t>https</a:t>
            </a:r>
            <a:r>
              <a:rPr lang="en-US" sz="5600" dirty="0">
                <a:solidFill>
                  <a:schemeClr val="tx1"/>
                </a:solidFill>
                <a:latin typeface="Arial" panose="020B0604020202020204" pitchFamily="34" charset="0"/>
                <a:cs typeface="Arial" panose="020B0604020202020204" pitchFamily="34" charset="0"/>
                <a:hlinkClick r:id="rId2"/>
              </a:rPr>
              <a:t>://www.youtube.com/watch?v=yz5a_N5grR4</a:t>
            </a:r>
            <a:endParaRPr lang="en-US" sz="5600" dirty="0">
              <a:solidFill>
                <a:schemeClr val="tx1"/>
              </a:solidFill>
              <a:latin typeface="Arial" panose="020B0604020202020204" pitchFamily="34" charset="0"/>
              <a:cs typeface="Arial" panose="020B0604020202020204" pitchFamily="34" charset="0"/>
            </a:endParaRPr>
          </a:p>
          <a:p>
            <a:r>
              <a:rPr lang="en-US" sz="5600" dirty="0">
                <a:solidFill>
                  <a:schemeClr val="tx1"/>
                </a:solidFill>
                <a:latin typeface="Arial" panose="020B0604020202020204" pitchFamily="34" charset="0"/>
                <a:cs typeface="Arial" panose="020B0604020202020204" pitchFamily="34" charset="0"/>
                <a:hlinkClick r:id="rId3"/>
              </a:rPr>
              <a:t>https://www.youtube.com/watch?v=uUPjkFHdNRI</a:t>
            </a:r>
            <a:r>
              <a:rPr lang="en-US" sz="5600" dirty="0">
                <a:solidFill>
                  <a:schemeClr val="tx1"/>
                </a:solidFill>
                <a:latin typeface="Arial" panose="020B0604020202020204" pitchFamily="34" charset="0"/>
                <a:cs typeface="Arial" panose="020B0604020202020204" pitchFamily="34" charset="0"/>
              </a:rPr>
              <a:t> </a:t>
            </a:r>
          </a:p>
          <a:p>
            <a:r>
              <a:rPr lang="en-US" sz="5600" dirty="0">
                <a:solidFill>
                  <a:schemeClr val="tx1"/>
                </a:solidFill>
                <a:latin typeface="Arial" panose="020B0604020202020204" pitchFamily="34" charset="0"/>
                <a:cs typeface="Arial" panose="020B0604020202020204" pitchFamily="34" charset="0"/>
                <a:hlinkClick r:id="rId4"/>
              </a:rPr>
              <a:t>https://www.youtube.com/watch?v=NQS9sLsZ_6w</a:t>
            </a:r>
            <a:r>
              <a:rPr lang="en-US" sz="5600" dirty="0">
                <a:solidFill>
                  <a:schemeClr val="tx1"/>
                </a:solidFill>
                <a:latin typeface="Arial" panose="020B0604020202020204" pitchFamily="34" charset="0"/>
                <a:cs typeface="Arial" panose="020B0604020202020204" pitchFamily="34" charset="0"/>
              </a:rPr>
              <a:t> </a:t>
            </a:r>
          </a:p>
          <a:p>
            <a:r>
              <a:rPr lang="en-US" sz="5600" dirty="0">
                <a:solidFill>
                  <a:schemeClr val="tx1"/>
                </a:solidFill>
                <a:latin typeface="Arial" panose="020B0604020202020204" pitchFamily="34" charset="0"/>
                <a:cs typeface="Arial" panose="020B0604020202020204" pitchFamily="34" charset="0"/>
                <a:hlinkClick r:id="rId5"/>
              </a:rPr>
              <a:t>https://www.youtube.com/watch?v=7uW1_xB1VZE</a:t>
            </a:r>
            <a:r>
              <a:rPr lang="en-US" sz="5600" dirty="0">
                <a:solidFill>
                  <a:schemeClr val="tx1"/>
                </a:solidFill>
                <a:latin typeface="Arial" panose="020B0604020202020204" pitchFamily="34" charset="0"/>
                <a:cs typeface="Arial" panose="020B0604020202020204" pitchFamily="34" charset="0"/>
              </a:rPr>
              <a:t> </a:t>
            </a: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6"/>
          <a:stretch>
            <a:fillRect/>
          </a:stretch>
        </p:blipFill>
        <p:spPr>
          <a:xfrm>
            <a:off x="6002820" y="827004"/>
            <a:ext cx="5816088" cy="4493141"/>
          </a:xfrm>
          <a:prstGeom prst="rect">
            <a:avLst/>
          </a:prstGeom>
        </p:spPr>
      </p:pic>
    </p:spTree>
    <p:extLst>
      <p:ext uri="{BB962C8B-B14F-4D97-AF65-F5344CB8AC3E}">
        <p14:creationId xmlns:p14="http://schemas.microsoft.com/office/powerpoint/2010/main" xmlns="" val="2637611895"/>
      </p:ext>
    </p:extLst>
  </p:cSld>
  <p:clrMapOvr>
    <a:masterClrMapping/>
  </p:clrMapOvr>
  <mc:AlternateContent xmlns:mc="http://schemas.openxmlformats.org/markup-compatibility/2006">
    <mc:Choice xmlns:p14="http://schemas.microsoft.com/office/powerpoint/2010/main" xmlns="" Requires="p14">
      <p:transition spd="slow" p14:dur="4400" advTm="15000">
        <p14:honeycomb/>
      </p:transition>
    </mc:Choice>
    <mc:Fallback>
      <p:transition spd="slow"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660073" y="636425"/>
            <a:ext cx="4690753" cy="887268"/>
          </a:xfrm>
        </p:spPr>
        <p:txBody>
          <a:bodyPr>
            <a:normAutofit/>
          </a:bodyPr>
          <a:lstStyle/>
          <a:p>
            <a:r>
              <a:rPr lang="en-US" sz="4000" dirty="0" err="1" smtClean="0">
                <a:solidFill>
                  <a:schemeClr val="accent5"/>
                </a:solidFill>
                <a:latin typeface="Arial" panose="020B0604020202020204" pitchFamily="34" charset="0"/>
                <a:cs typeface="Arial" panose="020B0604020202020204" pitchFamily="34" charset="0"/>
              </a:rPr>
              <a:t>Bohdan</a:t>
            </a:r>
            <a:r>
              <a:rPr lang="en-US" sz="4000" dirty="0" smtClean="0">
                <a:solidFill>
                  <a:schemeClr val="accent5"/>
                </a:solidFill>
                <a:latin typeface="Arial" panose="020B0604020202020204" pitchFamily="34" charset="0"/>
                <a:cs typeface="Arial" panose="020B0604020202020204" pitchFamily="34" charset="0"/>
              </a:rPr>
              <a:t> </a:t>
            </a:r>
            <a:r>
              <a:rPr lang="en-US" sz="4000" dirty="0" err="1">
                <a:solidFill>
                  <a:schemeClr val="accent5"/>
                </a:solidFill>
                <a:latin typeface="Arial" panose="020B0604020202020204" pitchFamily="34" charset="0"/>
                <a:cs typeface="Arial" panose="020B0604020202020204" pitchFamily="34" charset="0"/>
              </a:rPr>
              <a:t>T</a:t>
            </a:r>
            <a:r>
              <a:rPr lang="en-US" sz="4000" dirty="0" err="1" smtClean="0">
                <a:solidFill>
                  <a:schemeClr val="accent5"/>
                </a:solidFill>
                <a:latin typeface="Arial" panose="020B0604020202020204" pitchFamily="34" charset="0"/>
                <a:cs typeface="Arial" panose="020B0604020202020204" pitchFamily="34" charset="0"/>
              </a:rPr>
              <a:t>kachuk</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1002882" y="1661897"/>
            <a:ext cx="8534400" cy="4525148"/>
          </a:xfrm>
        </p:spPr>
        <p:txBody>
          <a:bodyPr>
            <a:normAutofit/>
          </a:bodyPr>
          <a:lstStyle/>
          <a:p>
            <a:r>
              <a:rPr lang="en-US" sz="1400" dirty="0" smtClean="0">
                <a:solidFill>
                  <a:schemeClr val="tx1"/>
                </a:solidFill>
                <a:latin typeface="Arial" panose="020B0604020202020204" pitchFamily="34" charset="0"/>
                <a:cs typeface="Arial" panose="020B0604020202020204" pitchFamily="34" charset="0"/>
              </a:rPr>
              <a:t>Graduated </a:t>
            </a:r>
            <a:r>
              <a:rPr lang="en-US" sz="1400" dirty="0">
                <a:solidFill>
                  <a:schemeClr val="tx1"/>
                </a:solidFill>
                <a:latin typeface="Arial" panose="020B0604020202020204" pitchFamily="34" charset="0"/>
                <a:cs typeface="Arial" panose="020B0604020202020204" pitchFamily="34" charset="0"/>
              </a:rPr>
              <a:t>from </a:t>
            </a:r>
            <a:r>
              <a:rPr lang="en-US" sz="1400" dirty="0" err="1">
                <a:solidFill>
                  <a:schemeClr val="tx1"/>
                </a:solidFill>
                <a:latin typeface="Arial" panose="020B0604020202020204" pitchFamily="34" charset="0"/>
                <a:cs typeface="Arial" panose="020B0604020202020204" pitchFamily="34" charset="0"/>
              </a:rPr>
              <a:t>Lviv</a:t>
            </a:r>
            <a:r>
              <a:rPr lang="en-US" sz="1400" dirty="0">
                <a:solidFill>
                  <a:schemeClr val="tx1"/>
                </a:solidFill>
                <a:latin typeface="Arial" panose="020B0604020202020204" pitchFamily="34" charset="0"/>
                <a:cs typeface="Arial" panose="020B0604020202020204" pitchFamily="34" charset="0"/>
              </a:rPr>
              <a:t> State Music Academy </a:t>
            </a:r>
            <a:r>
              <a:rPr lang="en-US" sz="1400" dirty="0" smtClean="0">
                <a:solidFill>
                  <a:schemeClr val="tx1"/>
                </a:solidFill>
                <a:latin typeface="Arial" panose="020B0604020202020204" pitchFamily="34" charset="0"/>
                <a:cs typeface="Arial" panose="020B0604020202020204" pitchFamily="34" charset="0"/>
              </a:rPr>
              <a:t>Lysenko </a:t>
            </a:r>
            <a:r>
              <a:rPr lang="en-US" sz="1400" dirty="0">
                <a:solidFill>
                  <a:schemeClr val="tx1"/>
                </a:solidFill>
                <a:latin typeface="Arial" panose="020B0604020202020204" pitchFamily="34" charset="0"/>
                <a:cs typeface="Arial" panose="020B0604020202020204" pitchFamily="34" charset="0"/>
              </a:rPr>
              <a:t>specialty "Art of Music" and the qualification of the teacher and orchestral percussion orchestra and additional major military orchestra conductor</a:t>
            </a:r>
            <a:r>
              <a:rPr lang="en-US" sz="1400" dirty="0" smtClean="0">
                <a:solidFill>
                  <a:schemeClr val="tx1"/>
                </a:solidFill>
                <a:latin typeface="Arial" panose="020B0604020202020204" pitchFamily="34" charset="0"/>
                <a:cs typeface="Arial" panose="020B0604020202020204" pitchFamily="34" charset="0"/>
              </a:rPr>
              <a:t>.</a:t>
            </a:r>
            <a:r>
              <a:rPr lang="ru-RU"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Winner </a:t>
            </a:r>
            <a:r>
              <a:rPr lang="en-US" sz="1400" dirty="0">
                <a:solidFill>
                  <a:schemeClr val="tx1"/>
                </a:solidFill>
                <a:latin typeface="Arial" panose="020B0604020202020204" pitchFamily="34" charset="0"/>
                <a:cs typeface="Arial" panose="020B0604020202020204" pitchFamily="34" charset="0"/>
              </a:rPr>
              <a:t>of the International Festival Competition "Young </a:t>
            </a:r>
            <a:r>
              <a:rPr lang="en-US" sz="1400" dirty="0" err="1">
                <a:solidFill>
                  <a:schemeClr val="tx1"/>
                </a:solidFill>
                <a:latin typeface="Arial" panose="020B0604020202020204" pitchFamily="34" charset="0"/>
                <a:cs typeface="Arial" panose="020B0604020202020204" pitchFamily="34" charset="0"/>
              </a:rPr>
              <a:t>Virtuoso".Since</a:t>
            </a:r>
            <a:r>
              <a:rPr lang="en-US" sz="1400" dirty="0">
                <a:solidFill>
                  <a:schemeClr val="tx1"/>
                </a:solidFill>
                <a:latin typeface="Arial" panose="020B0604020202020204" pitchFamily="34" charset="0"/>
                <a:cs typeface="Arial" panose="020B0604020202020204" pitchFamily="34" charset="0"/>
              </a:rPr>
              <a:t> 2004, working part-time at the Institute of Arts Carpathian National University named </a:t>
            </a:r>
            <a:r>
              <a:rPr lang="en-US" sz="1400" dirty="0" smtClean="0">
                <a:solidFill>
                  <a:schemeClr val="tx1"/>
                </a:solidFill>
                <a:latin typeface="Arial" panose="020B0604020202020204" pitchFamily="34" charset="0"/>
                <a:cs typeface="Arial" panose="020B0604020202020204" pitchFamily="34" charset="0"/>
              </a:rPr>
              <a:t>after</a:t>
            </a:r>
            <a:r>
              <a:rPr lang="ru-RU"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V</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Stefanik</a:t>
            </a:r>
            <a:r>
              <a:rPr lang="en-US" sz="1400" dirty="0" smtClean="0">
                <a:solidFill>
                  <a:schemeClr val="tx1"/>
                </a:solidFill>
                <a:latin typeface="Arial" panose="020B0604020202020204" pitchFamily="34" charset="0"/>
                <a:cs typeface="Arial" panose="020B0604020202020204" pitchFamily="34" charset="0"/>
              </a:rPr>
              <a:t>. In </a:t>
            </a:r>
            <a:r>
              <a:rPr lang="en-US" sz="1400" dirty="0">
                <a:solidFill>
                  <a:schemeClr val="tx1"/>
                </a:solidFill>
                <a:latin typeface="Arial" panose="020B0604020202020204" pitchFamily="34" charset="0"/>
                <a:cs typeface="Arial" panose="020B0604020202020204" pitchFamily="34" charset="0"/>
              </a:rPr>
              <a:t>2009 he became the author of "Try to live", which successfully implemented the TV "Galicia" of </a:t>
            </a:r>
            <a:r>
              <a:rPr lang="en-US" sz="1400" dirty="0" err="1">
                <a:solidFill>
                  <a:schemeClr val="tx1"/>
                </a:solidFill>
                <a:latin typeface="Arial" panose="020B0604020202020204" pitchFamily="34" charset="0"/>
                <a:cs typeface="Arial" panose="020B0604020202020204" pitchFamily="34" charset="0"/>
              </a:rPr>
              <a:t>Ivano-Frankshvsk</a:t>
            </a:r>
            <a:r>
              <a:rPr lang="en-US" sz="1400" dirty="0">
                <a:solidFill>
                  <a:schemeClr val="tx1"/>
                </a:solidFill>
                <a:latin typeface="Arial" panose="020B0604020202020204" pitchFamily="34" charset="0"/>
                <a:cs typeface="Arial" panose="020B0604020202020204" pitchFamily="34" charset="0"/>
              </a:rPr>
              <a:t> area</a:t>
            </a:r>
            <a:r>
              <a:rPr lang="en-US" sz="1400" dirty="0" smtClean="0">
                <a:solidFill>
                  <a:schemeClr val="tx1"/>
                </a:solidFill>
                <a:latin typeface="Arial" panose="020B0604020202020204" pitchFamily="34" charset="0"/>
                <a:cs typeface="Arial" panose="020B0604020202020204" pitchFamily="34" charset="0"/>
              </a:rPr>
              <a:t>.</a:t>
            </a:r>
            <a:r>
              <a:rPr lang="ru-RU"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Since </a:t>
            </a:r>
            <a:r>
              <a:rPr lang="en-US" sz="1400" dirty="0">
                <a:solidFill>
                  <a:schemeClr val="tx1"/>
                </a:solidFill>
                <a:latin typeface="Arial" panose="020B0604020202020204" pitchFamily="34" charset="0"/>
                <a:cs typeface="Arial" panose="020B0604020202020204" pitchFamily="34" charset="0"/>
              </a:rPr>
              <a:t>2000, successfully traveled solo concerts in Poland, worked in musical groups from Germany, Austria and Switzerland</a:t>
            </a:r>
            <a:r>
              <a:rPr lang="en-US" sz="1400" dirty="0" smtClean="0">
                <a:solidFill>
                  <a:schemeClr val="tx1"/>
                </a:solidFill>
                <a:latin typeface="Arial" panose="020B0604020202020204" pitchFamily="34" charset="0"/>
                <a:cs typeface="Arial" panose="020B0604020202020204" pitchFamily="34" charset="0"/>
              </a:rPr>
              <a:t>.</a:t>
            </a:r>
            <a:r>
              <a:rPr lang="ru-RU"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Since </a:t>
            </a:r>
            <a:r>
              <a:rPr lang="en-US" sz="1400" dirty="0">
                <a:solidFill>
                  <a:schemeClr val="tx1"/>
                </a:solidFill>
                <a:latin typeface="Arial" panose="020B0604020202020204" pitchFamily="34" charset="0"/>
                <a:cs typeface="Arial" panose="020B0604020202020204" pitchFamily="34" charset="0"/>
              </a:rPr>
              <a:t>2004, the orchestra director of the World Festival of Circus </a:t>
            </a:r>
            <a:r>
              <a:rPr lang="en-US" sz="1400" dirty="0" err="1">
                <a:solidFill>
                  <a:schemeClr val="tx1"/>
                </a:solidFill>
                <a:latin typeface="Arial" panose="020B0604020202020204" pitchFamily="34" charset="0"/>
                <a:cs typeface="Arial" panose="020B0604020202020204" pitchFamily="34" charset="0"/>
              </a:rPr>
              <a:t>Arts.Winner</a:t>
            </a:r>
            <a:r>
              <a:rPr lang="en-US" sz="1400" dirty="0">
                <a:solidFill>
                  <a:schemeClr val="tx1"/>
                </a:solidFill>
                <a:latin typeface="Arial" panose="020B0604020202020204" pitchFamily="34" charset="0"/>
                <a:cs typeface="Arial" panose="020B0604020202020204" pitchFamily="34" charset="0"/>
              </a:rPr>
              <a:t> of the International Festival Competition "Young </a:t>
            </a:r>
            <a:r>
              <a:rPr lang="en-US" sz="1400" dirty="0" err="1">
                <a:solidFill>
                  <a:schemeClr val="tx1"/>
                </a:solidFill>
                <a:latin typeface="Arial" panose="020B0604020202020204" pitchFamily="34" charset="0"/>
                <a:cs typeface="Arial" panose="020B0604020202020204" pitchFamily="34" charset="0"/>
              </a:rPr>
              <a:t>Virtuoso".From</a:t>
            </a:r>
            <a:r>
              <a:rPr lang="en-US" sz="1400" dirty="0">
                <a:solidFill>
                  <a:schemeClr val="tx1"/>
                </a:solidFill>
                <a:latin typeface="Arial" panose="020B0604020202020204" pitchFamily="34" charset="0"/>
                <a:cs typeface="Arial" panose="020B0604020202020204" pitchFamily="34" charset="0"/>
              </a:rPr>
              <a:t> 2000 he worked in the orchestra in Switzerland, then - director circus orchestra of the "Magic Show" National Contest (city Geneva).Since 2006, worked the artist of orchestra in the Ivano-Frankivsk Regional Academic Music and Drama Theater named after Ivan </a:t>
            </a:r>
            <a:r>
              <a:rPr lang="en-US" sz="1400" dirty="0" err="1">
                <a:solidFill>
                  <a:schemeClr val="tx1"/>
                </a:solidFill>
                <a:latin typeface="Arial" panose="020B0604020202020204" pitchFamily="34" charset="0"/>
                <a:cs typeface="Arial" panose="020B0604020202020204" pitchFamily="34" charset="0"/>
              </a:rPr>
              <a:t>Franko</a:t>
            </a:r>
            <a:r>
              <a:rPr lang="en-US" sz="1400" dirty="0">
                <a:solidFill>
                  <a:schemeClr val="tx1"/>
                </a:solidFill>
                <a:latin typeface="Arial" panose="020B0604020202020204" pitchFamily="34" charset="0"/>
                <a:cs typeface="Arial" panose="020B0604020202020204" pitchFamily="34" charset="0"/>
              </a:rPr>
              <a:t> and lecturer at the Institute of Art SHEE "Carpathian National University named after </a:t>
            </a:r>
            <a:r>
              <a:rPr lang="en-US" sz="1400" dirty="0" err="1" smtClean="0">
                <a:solidFill>
                  <a:schemeClr val="tx1"/>
                </a:solidFill>
                <a:latin typeface="Arial" panose="020B0604020202020204" pitchFamily="34" charset="0"/>
                <a:cs typeface="Arial" panose="020B0604020202020204" pitchFamily="34" charset="0"/>
              </a:rPr>
              <a:t>V.Stefanik</a:t>
            </a:r>
            <a:r>
              <a:rPr lang="en-US" sz="1400" dirty="0" smtClean="0">
                <a:solidFill>
                  <a:schemeClr val="tx1"/>
                </a:solidFill>
                <a:latin typeface="Arial" panose="020B0604020202020204" pitchFamily="34" charset="0"/>
                <a:cs typeface="Arial" panose="020B0604020202020204" pitchFamily="34" charset="0"/>
              </a:rPr>
              <a:t>.“</a:t>
            </a:r>
          </a:p>
          <a:p>
            <a:r>
              <a:rPr lang="en-US" sz="1400" dirty="0">
                <a:solidFill>
                  <a:schemeClr val="tx1"/>
                </a:solidFill>
                <a:latin typeface="Arial" panose="020B0604020202020204" pitchFamily="34" charset="0"/>
                <a:cs typeface="Arial" panose="020B0604020202020204" pitchFamily="34" charset="0"/>
                <a:hlinkClick r:id="rId2"/>
              </a:rPr>
              <a:t>https://www.youtube.com/watch?v=CzPJ_sXISbg</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hlinkClick r:id="rId3"/>
              </a:rPr>
              <a:t>https://www.youtube.com/watch?v=G3og6dFc9KQ</a:t>
            </a:r>
            <a:r>
              <a:rPr lang="en-US" sz="1400" dirty="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cstate="print">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9548317" y="278412"/>
            <a:ext cx="2476499" cy="3301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855553510"/>
      </p:ext>
    </p:extLst>
  </p:cSld>
  <p:clrMapOvr>
    <a:masterClrMapping/>
  </p:clrMapOvr>
  <mc:AlternateContent xmlns:mc="http://schemas.openxmlformats.org/markup-compatibility/2006">
    <mc:Choice xmlns:p14="http://schemas.microsoft.com/office/powerpoint/2010/main" xmlns="" Requires="p14">
      <p:transition spd="slow" p14:dur="1600" advTm="15000">
        <p14:prism isContent="1" isInverted="1"/>
      </p:transition>
    </mc:Choice>
    <mc:Fallback>
      <p:transition spd="slow"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solidFill>
                  <a:schemeClr val="accent5"/>
                </a:solidFill>
                <a:latin typeface="Arial" pitchFamily="34" charset="0"/>
                <a:cs typeface="Arial" pitchFamily="34" charset="0"/>
              </a:rPr>
              <a:t>Contacts</a:t>
            </a:r>
            <a:endParaRPr lang="ru-RU" sz="4000" dirty="0">
              <a:solidFill>
                <a:schemeClr val="accent5"/>
              </a:solidFill>
              <a:latin typeface="Arial" pitchFamily="34" charset="0"/>
              <a:cs typeface="Arial" pitchFamily="34" charset="0"/>
            </a:endParaRPr>
          </a:p>
        </p:txBody>
      </p:sp>
      <p:sp>
        <p:nvSpPr>
          <p:cNvPr id="3" name="Объект 2"/>
          <p:cNvSpPr>
            <a:spLocks noGrp="1"/>
          </p:cNvSpPr>
          <p:nvPr>
            <p:ph idx="1"/>
          </p:nvPr>
        </p:nvSpPr>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Ukraine, m. Ivano-Frankivsk, </a:t>
            </a:r>
            <a:r>
              <a:rPr lang="en-US" dirty="0" smtClean="0">
                <a:solidFill>
                  <a:schemeClr val="accent1">
                    <a:lumMod val="75000"/>
                  </a:schemeClr>
                </a:solidFill>
                <a:latin typeface="Arial" panose="020B0604020202020204" pitchFamily="34" charset="0"/>
                <a:cs typeface="Arial" panose="020B0604020202020204" pitchFamily="34" charset="0"/>
              </a:rPr>
              <a:t>street of </a:t>
            </a:r>
            <a:r>
              <a:rPr lang="en-US" dirty="0">
                <a:solidFill>
                  <a:schemeClr val="accent1">
                    <a:lumMod val="75000"/>
                  </a:schemeClr>
                </a:solidFill>
                <a:latin typeface="Arial" panose="020B0604020202020204" pitchFamily="34" charset="0"/>
                <a:cs typeface="Arial" panose="020B0604020202020204" pitchFamily="34" charset="0"/>
              </a:rPr>
              <a:t>Academician Sakharov 34</a:t>
            </a:r>
          </a:p>
          <a:p>
            <a:r>
              <a:rPr lang="en-US" dirty="0">
                <a:solidFill>
                  <a:schemeClr val="accent1">
                    <a:lumMod val="75000"/>
                  </a:schemeClr>
                </a:solidFill>
                <a:latin typeface="Arial" panose="020B0604020202020204" pitchFamily="34" charset="0"/>
                <a:cs typeface="Arial" panose="020B0604020202020204" pitchFamily="34" charset="0"/>
              </a:rPr>
              <a:t>The Department of Performing Arts</a:t>
            </a:r>
          </a:p>
          <a:p>
            <a:r>
              <a:rPr lang="en-US" dirty="0" smtClean="0">
                <a:solidFill>
                  <a:schemeClr val="accent1">
                    <a:lumMod val="75000"/>
                  </a:schemeClr>
                </a:solidFill>
                <a:latin typeface="Arial" panose="020B0604020202020204" pitchFamily="34" charset="0"/>
                <a:cs typeface="Arial" panose="020B0604020202020204" pitchFamily="34" charset="0"/>
              </a:rPr>
              <a:t>ktivm@pu.if.ua</a:t>
            </a:r>
            <a:endParaRPr lang="ru-RU"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28780833"/>
      </p:ext>
    </p:extLst>
  </p:cSld>
  <p:clrMapOvr>
    <a:masterClrMapping/>
  </p:clrMapOvr>
  <p:transition spd="slow" advTm="1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5425"/>
            <a:ext cx="8534400" cy="1506538"/>
          </a:xfrm>
        </p:spPr>
        <p:txBody>
          <a:bodyPr>
            <a:normAutofit/>
          </a:bodyPr>
          <a:lstStyle/>
          <a:p>
            <a:r>
              <a:rPr lang="en-US" sz="4000" dirty="0" smtClean="0">
                <a:solidFill>
                  <a:schemeClr val="accent5"/>
                </a:solidFill>
                <a:latin typeface="Arial" panose="020B0604020202020204" pitchFamily="34" charset="0"/>
                <a:cs typeface="Arial" panose="020B0604020202020204" pitchFamily="34" charset="0"/>
              </a:rPr>
              <a:t>Petro Krul </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973776" y="1731963"/>
            <a:ext cx="7184572" cy="3614738"/>
          </a:xfrm>
        </p:spPr>
        <p:txBody>
          <a:bodyPr>
            <a:noAutofit/>
          </a:bodyPr>
          <a:lstStyle/>
          <a:p>
            <a:r>
              <a:rPr lang="en-US" sz="1400" dirty="0" smtClean="0">
                <a:solidFill>
                  <a:schemeClr val="tx1"/>
                </a:solidFill>
                <a:latin typeface="Arial" panose="020B0604020202020204" pitchFamily="34" charset="0"/>
                <a:cs typeface="Arial" panose="020B0604020202020204" pitchFamily="34" charset="0"/>
              </a:rPr>
              <a:t>Petro </a:t>
            </a:r>
            <a:r>
              <a:rPr lang="en-US" sz="1400" dirty="0" err="1" smtClean="0">
                <a:solidFill>
                  <a:schemeClr val="tx1"/>
                </a:solidFill>
                <a:latin typeface="Arial" panose="020B0604020202020204" pitchFamily="34" charset="0"/>
                <a:cs typeface="Arial" panose="020B0604020202020204" pitchFamily="34" charset="0"/>
              </a:rPr>
              <a:t>Krul</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Doctor of Arts, Professor, Academician of the Academy of Higher Education of Ukraine, head of performing arts SHEE "Carpathian National University named after V. </a:t>
            </a:r>
            <a:r>
              <a:rPr lang="en-US" sz="1400" dirty="0" err="1">
                <a:solidFill>
                  <a:schemeClr val="tx1"/>
                </a:solidFill>
                <a:latin typeface="Arial" panose="020B0604020202020204" pitchFamily="34" charset="0"/>
                <a:cs typeface="Arial" panose="020B0604020202020204" pitchFamily="34" charset="0"/>
              </a:rPr>
              <a:t>Stefanik</a:t>
            </a:r>
            <a:r>
              <a:rPr lang="en-US" sz="1400" dirty="0">
                <a:solidFill>
                  <a:schemeClr val="tx1"/>
                </a:solidFill>
                <a:latin typeface="Arial" panose="020B0604020202020204" pitchFamily="34" charset="0"/>
                <a:cs typeface="Arial" panose="020B0604020202020204" pitchFamily="34" charset="0"/>
              </a:rPr>
              <a:t>."</a:t>
            </a:r>
          </a:p>
          <a:p>
            <a:r>
              <a:rPr lang="en-US" sz="1400" dirty="0">
                <a:solidFill>
                  <a:schemeClr val="tx1"/>
                </a:solidFill>
                <a:latin typeface="Arial" panose="020B0604020202020204" pitchFamily="34" charset="0"/>
                <a:cs typeface="Arial" panose="020B0604020202020204" pitchFamily="34" charset="0"/>
              </a:rPr>
              <a:t>Author of three books sole:</a:t>
            </a:r>
          </a:p>
          <a:p>
            <a:r>
              <a:rPr lang="en-US" sz="1400" dirty="0">
                <a:solidFill>
                  <a:schemeClr val="tx1"/>
                </a:solidFill>
                <a:latin typeface="Arial" panose="020B0604020202020204" pitchFamily="34" charset="0"/>
                <a:cs typeface="Arial" panose="020B0604020202020204" pitchFamily="34" charset="0"/>
              </a:rPr>
              <a:t>. "Synthesized Performance - unique creative process" (Kyiv, 1996);</a:t>
            </a:r>
          </a:p>
          <a:p>
            <a:r>
              <a:rPr lang="en-US" sz="1400" dirty="0">
                <a:solidFill>
                  <a:schemeClr val="tx1"/>
                </a:solidFill>
                <a:latin typeface="Arial" panose="020B0604020202020204" pitchFamily="34" charset="0"/>
                <a:cs typeface="Arial" panose="020B0604020202020204" pitchFamily="34" charset="0"/>
              </a:rPr>
              <a:t>"National Ukrainian art tool spiritual people" (Kyiv, 2002);</a:t>
            </a:r>
          </a:p>
          <a:p>
            <a:r>
              <a:rPr lang="en-US" sz="1400" dirty="0">
                <a:solidFill>
                  <a:schemeClr val="tx1"/>
                </a:solidFill>
                <a:latin typeface="Arial" panose="020B0604020202020204" pitchFamily="34" charset="0"/>
                <a:cs typeface="Arial" panose="020B0604020202020204" pitchFamily="34" charset="0"/>
              </a:rPr>
              <a:t>"Instrumental history of the Eastern culture: historical origins and functioning" (inventor's certificate).</a:t>
            </a:r>
          </a:p>
          <a:p>
            <a:r>
              <a:rPr lang="en-US" sz="1400" dirty="0">
                <a:solidFill>
                  <a:schemeClr val="tx1"/>
                </a:solidFill>
                <a:latin typeface="Arial" panose="020B0604020202020204" pitchFamily="34" charset="0"/>
                <a:cs typeface="Arial" panose="020B0604020202020204" pitchFamily="34" charset="0"/>
              </a:rPr>
              <a:t>The author of the textbook for higher music education level IV</a:t>
            </a:r>
          </a:p>
          <a:p>
            <a:r>
              <a:rPr lang="en-US" sz="1400" dirty="0">
                <a:solidFill>
                  <a:schemeClr val="tx1"/>
                </a:solidFill>
                <a:latin typeface="Arial" panose="020B0604020202020204" pitchFamily="34" charset="0"/>
                <a:cs typeface="Arial" panose="020B0604020202020204" pitchFamily="34" charset="0"/>
              </a:rPr>
              <a:t> accreditation "brass instrument music culture in the history of Ukraine" (Kyiv, 2013) and more </a:t>
            </a:r>
            <a:r>
              <a:rPr lang="en-US" sz="1400" dirty="0" smtClean="0">
                <a:solidFill>
                  <a:schemeClr val="tx1"/>
                </a:solidFill>
                <a:latin typeface="Arial" panose="020B0604020202020204" pitchFamily="34" charset="0"/>
                <a:cs typeface="Arial" panose="020B0604020202020204" pitchFamily="34" charset="0"/>
              </a:rPr>
              <a:t>than one hundred twenty </a:t>
            </a:r>
            <a:r>
              <a:rPr lang="en-US" sz="1400" dirty="0">
                <a:solidFill>
                  <a:schemeClr val="tx1"/>
                </a:solidFill>
                <a:latin typeface="Arial" panose="020B0604020202020204" pitchFamily="34" charset="0"/>
                <a:cs typeface="Arial" panose="020B0604020202020204" pitchFamily="34" charset="0"/>
              </a:rPr>
              <a:t>articles in scientific journals and books</a:t>
            </a:r>
            <a:r>
              <a:rPr lang="en-US" sz="1400" dirty="0" smtClean="0">
                <a:solidFill>
                  <a:schemeClr val="tx1"/>
                </a:solidFill>
                <a:latin typeface="Arial" panose="020B0604020202020204" pitchFamily="34" charset="0"/>
                <a:cs typeface="Arial" panose="020B0604020202020204" pitchFamily="34" charset="0"/>
              </a:rPr>
              <a:t>.</a:t>
            </a:r>
            <a:endParaRPr lang="ru-RU" sz="1400" dirty="0" smtClean="0">
              <a:solidFill>
                <a:schemeClr val="tx1"/>
              </a:solidFill>
              <a:latin typeface="Arial" panose="020B0604020202020204" pitchFamily="34" charset="0"/>
              <a:cs typeface="Arial" panose="020B0604020202020204" pitchFamily="34" charset="0"/>
            </a:endParaRPr>
          </a:p>
          <a:p>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988406" y="106672"/>
            <a:ext cx="4078577" cy="2938527"/>
          </a:xfrm>
          <a:prstGeom prst="rect">
            <a:avLst/>
          </a:prstGeom>
        </p:spPr>
      </p:pic>
      <p:sp>
        <p:nvSpPr>
          <p:cNvPr id="6" name="Текст 4"/>
          <p:cNvSpPr txBox="1">
            <a:spLocks/>
          </p:cNvSpPr>
          <p:nvPr/>
        </p:nvSpPr>
        <p:spPr>
          <a:xfrm>
            <a:off x="950026" y="4903149"/>
            <a:ext cx="8159750" cy="95408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400" dirty="0" smtClean="0">
                <a:latin typeface="Arial" pitchFamily="34" charset="0"/>
                <a:cs typeface="Arial" pitchFamily="34" charset="0"/>
              </a:rPr>
              <a:t>Co-author of the scientific international project "The Problem of the spiritual world of Euro-Carpathian region: the cultural aspect."</a:t>
            </a:r>
          </a:p>
          <a:p>
            <a:r>
              <a:rPr lang="en-US" sz="1400" dirty="0" smtClean="0">
                <a:latin typeface="Arial" pitchFamily="34" charset="0"/>
                <a:cs typeface="Arial" pitchFamily="34" charset="0"/>
              </a:rPr>
              <a:t>Developed and reading courses "Fundamentals of the theory of performing arts", "History of performing arts in orchestral wind and percussion instruments", “organ science " postgraduate specialty "Music Art".</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xmlns="" val="3677087764"/>
      </p:ext>
    </p:extLst>
  </p:cSld>
  <p:clrMapOvr>
    <a:masterClrMapping/>
  </p:clrMapOvr>
  <mc:AlternateContent xmlns:mc="http://schemas.openxmlformats.org/markup-compatibility/2006">
    <mc:Choice xmlns:p14="http://schemas.microsoft.com/office/powerpoint/2010/main" xmlns="" Requires="p14">
      <p:transition spd="slow" p14:dur="1250" advTm="15000">
        <p14:switch dir="r"/>
      </p:transition>
    </mc:Choice>
    <mc:Fallback>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8769" y="731386"/>
            <a:ext cx="8245476" cy="658027"/>
          </a:xfrm>
        </p:spPr>
        <p:txBody>
          <a:bodyPr>
            <a:noAutofit/>
          </a:bodyPr>
          <a:lstStyle/>
          <a:p>
            <a:r>
              <a:rPr lang="en-US" sz="4000" dirty="0" err="1">
                <a:solidFill>
                  <a:schemeClr val="accent5"/>
                </a:solidFill>
                <a:latin typeface="Arial" pitchFamily="34" charset="0"/>
                <a:cs typeface="Arial" pitchFamily="34" charset="0"/>
              </a:rPr>
              <a:t>Dorozhivskyy</a:t>
            </a:r>
            <a:r>
              <a:rPr lang="en-US" sz="4000" dirty="0">
                <a:solidFill>
                  <a:schemeClr val="accent5"/>
                </a:solidFill>
                <a:latin typeface="Arial" pitchFamily="34" charset="0"/>
                <a:cs typeface="Arial" pitchFamily="34" charset="0"/>
              </a:rPr>
              <a:t> </a:t>
            </a:r>
            <a:r>
              <a:rPr lang="en-US" sz="4000" dirty="0" err="1">
                <a:solidFill>
                  <a:schemeClr val="accent5"/>
                </a:solidFill>
                <a:latin typeface="Arial" pitchFamily="34" charset="0"/>
                <a:cs typeface="Arial" pitchFamily="34" charset="0"/>
              </a:rPr>
              <a:t>Ruslan</a:t>
            </a:r>
            <a:r>
              <a:rPr lang="en-US" sz="4000" dirty="0">
                <a:solidFill>
                  <a:schemeClr val="accent5"/>
                </a:solidFill>
                <a:latin typeface="Arial" pitchFamily="34" charset="0"/>
                <a:cs typeface="Arial" pitchFamily="34" charset="0"/>
              </a:rPr>
              <a:t> </a:t>
            </a:r>
            <a:endParaRPr lang="ru-RU" sz="4000" dirty="0">
              <a:solidFill>
                <a:schemeClr val="accent5"/>
              </a:solidFill>
              <a:latin typeface="Arial" pitchFamily="34" charset="0"/>
              <a:cs typeface="Arial" pitchFamily="34" charset="0"/>
            </a:endParaRPr>
          </a:p>
        </p:txBody>
      </p:sp>
      <p:sp>
        <p:nvSpPr>
          <p:cNvPr id="3" name="Объект 2"/>
          <p:cNvSpPr>
            <a:spLocks noGrp="1"/>
          </p:cNvSpPr>
          <p:nvPr>
            <p:ph idx="4294967295"/>
          </p:nvPr>
        </p:nvSpPr>
        <p:spPr>
          <a:xfrm>
            <a:off x="510639" y="1441102"/>
            <a:ext cx="8419606" cy="3427781"/>
          </a:xfrm>
          <a:ln>
            <a:noFill/>
          </a:ln>
        </p:spPr>
        <p:txBody>
          <a:bodyPr>
            <a:normAutofit fontScale="25000" lnSpcReduction="20000"/>
          </a:bodyPr>
          <a:lstStyle/>
          <a:p>
            <a:r>
              <a:rPr lang="en-US" sz="5600" dirty="0" err="1">
                <a:solidFill>
                  <a:schemeClr val="tx1"/>
                </a:solidFill>
                <a:latin typeface="Arial" panose="020B0604020202020204" pitchFamily="34" charset="0"/>
                <a:cs typeface="Arial" panose="020B0604020202020204" pitchFamily="34" charset="0"/>
              </a:rPr>
              <a:t>Dorozhivskyy</a:t>
            </a:r>
            <a:r>
              <a:rPr lang="en-US" sz="5600" dirty="0">
                <a:solidFill>
                  <a:schemeClr val="tx1"/>
                </a:solidFill>
                <a:latin typeface="Arial" panose="020B0604020202020204" pitchFamily="34" charset="0"/>
                <a:cs typeface="Arial" panose="020B0604020202020204" pitchFamily="34" charset="0"/>
              </a:rPr>
              <a:t> </a:t>
            </a:r>
            <a:r>
              <a:rPr lang="en-US" sz="5600" dirty="0" err="1">
                <a:solidFill>
                  <a:schemeClr val="tx1"/>
                </a:solidFill>
                <a:latin typeface="Arial" panose="020B0604020202020204" pitchFamily="34" charset="0"/>
                <a:cs typeface="Arial" panose="020B0604020202020204" pitchFamily="34" charset="0"/>
              </a:rPr>
              <a:t>Ruslan</a:t>
            </a:r>
            <a:r>
              <a:rPr lang="en-US" sz="5600" dirty="0">
                <a:solidFill>
                  <a:schemeClr val="tx1"/>
                </a:solidFill>
                <a:latin typeface="Arial" panose="020B0604020202020204" pitchFamily="34" charset="0"/>
                <a:cs typeface="Arial" panose="020B0604020202020204" pitchFamily="34" charset="0"/>
              </a:rPr>
              <a:t> G. - Honored Artist of Ukraine, Associate Professor, Professor of Performing Arts, Educational and Research Institute of the Arts SHEE "Carpathian National University named after V. </a:t>
            </a:r>
            <a:r>
              <a:rPr lang="en-US" sz="5600" dirty="0" err="1">
                <a:solidFill>
                  <a:schemeClr val="tx1"/>
                </a:solidFill>
                <a:latin typeface="Arial" panose="020B0604020202020204" pitchFamily="34" charset="0"/>
                <a:cs typeface="Arial" panose="020B0604020202020204" pitchFamily="34" charset="0"/>
              </a:rPr>
              <a:t>Stefanik</a:t>
            </a:r>
            <a:r>
              <a:rPr lang="en-US" sz="5600" dirty="0">
                <a:solidFill>
                  <a:schemeClr val="tx1"/>
                </a:solidFill>
                <a:latin typeface="Arial" panose="020B0604020202020204" pitchFamily="34" charset="0"/>
                <a:cs typeface="Arial" panose="020B0604020202020204" pitchFamily="34" charset="0"/>
              </a:rPr>
              <a:t>"</a:t>
            </a:r>
          </a:p>
          <a:p>
            <a:r>
              <a:rPr lang="en-US" sz="5600" dirty="0">
                <a:solidFill>
                  <a:schemeClr val="tx1"/>
                </a:solidFill>
                <a:latin typeface="Arial" panose="020B0604020202020204" pitchFamily="34" charset="0"/>
                <a:cs typeface="Arial" panose="020B0604020202020204" pitchFamily="34" charset="0"/>
              </a:rPr>
              <a:t>1970 - graduated from </a:t>
            </a:r>
            <a:r>
              <a:rPr lang="en-US" sz="5600" dirty="0" err="1">
                <a:solidFill>
                  <a:schemeClr val="tx1"/>
                </a:solidFill>
                <a:latin typeface="Arial" panose="020B0604020202020204" pitchFamily="34" charset="0"/>
                <a:cs typeface="Arial" panose="020B0604020202020204" pitchFamily="34" charset="0"/>
              </a:rPr>
              <a:t>Lviv</a:t>
            </a:r>
            <a:r>
              <a:rPr lang="en-US" sz="5600" dirty="0">
                <a:solidFill>
                  <a:schemeClr val="tx1"/>
                </a:solidFill>
                <a:latin typeface="Arial" panose="020B0604020202020204" pitchFamily="34" charset="0"/>
                <a:cs typeface="Arial" panose="020B0604020202020204" pitchFamily="34" charset="0"/>
              </a:rPr>
              <a:t> State Conservatory named Lysenko, qualified as "conductor of opera and symphony orchestra."</a:t>
            </a:r>
          </a:p>
          <a:p>
            <a:r>
              <a:rPr lang="en-US" sz="5600" dirty="0">
                <a:solidFill>
                  <a:schemeClr val="tx1"/>
                </a:solidFill>
                <a:latin typeface="Arial" panose="020B0604020202020204" pitchFamily="34" charset="0"/>
                <a:cs typeface="Arial" panose="020B0604020202020204" pitchFamily="34" charset="0"/>
              </a:rPr>
              <a:t>He worked as a conductor at the Opera House </a:t>
            </a:r>
            <a:r>
              <a:rPr lang="en-US" sz="5600" dirty="0" err="1">
                <a:solidFill>
                  <a:schemeClr val="tx1"/>
                </a:solidFill>
                <a:latin typeface="Arial" panose="020B0604020202020204" pitchFamily="34" charset="0"/>
                <a:cs typeface="Arial" panose="020B0604020202020204" pitchFamily="34" charset="0"/>
              </a:rPr>
              <a:t>Franko</a:t>
            </a:r>
            <a:r>
              <a:rPr lang="en-US" sz="5600" dirty="0">
                <a:solidFill>
                  <a:schemeClr val="tx1"/>
                </a:solidFill>
                <a:latin typeface="Arial" panose="020B0604020202020204" pitchFamily="34" charset="0"/>
                <a:cs typeface="Arial" panose="020B0604020202020204" pitchFamily="34" charset="0"/>
              </a:rPr>
              <a:t> (</a:t>
            </a:r>
            <a:r>
              <a:rPr lang="en-US" sz="5600" dirty="0" err="1">
                <a:solidFill>
                  <a:schemeClr val="tx1"/>
                </a:solidFill>
                <a:latin typeface="Arial" panose="020B0604020202020204" pitchFamily="34" charset="0"/>
                <a:cs typeface="Arial" panose="020B0604020202020204" pitchFamily="34" charset="0"/>
              </a:rPr>
              <a:t>Lviv</a:t>
            </a:r>
            <a:r>
              <a:rPr lang="en-US" sz="5600" dirty="0">
                <a:solidFill>
                  <a:schemeClr val="tx1"/>
                </a:solidFill>
                <a:latin typeface="Arial" panose="020B0604020202020204" pitchFamily="34" charset="0"/>
                <a:cs typeface="Arial" panose="020B0604020202020204" pitchFamily="34" charset="0"/>
              </a:rPr>
              <a:t>), State Symphony Orchestra of the USSR (Kiev), State Academic Opera and Ballet Theater of Kyiv (Kiev), head and conductor of opera training department of the National music Academy named after Tchaikovsky. From 1995 to 1999 - director, artistic director and chief conductor of the </a:t>
            </a:r>
            <a:r>
              <a:rPr lang="en-US" sz="5600" dirty="0" err="1">
                <a:solidFill>
                  <a:schemeClr val="tx1"/>
                </a:solidFill>
                <a:latin typeface="Arial" panose="020B0604020202020204" pitchFamily="34" charset="0"/>
                <a:cs typeface="Arial" panose="020B0604020202020204" pitchFamily="34" charset="0"/>
              </a:rPr>
              <a:t>Lviv</a:t>
            </a:r>
            <a:r>
              <a:rPr lang="en-US" sz="5600" dirty="0">
                <a:solidFill>
                  <a:schemeClr val="tx1"/>
                </a:solidFill>
                <a:latin typeface="Arial" panose="020B0604020202020204" pitchFamily="34" charset="0"/>
                <a:cs typeface="Arial" panose="020B0604020202020204" pitchFamily="34" charset="0"/>
              </a:rPr>
              <a:t> Opera and Ballet Theater named after Ivan </a:t>
            </a:r>
            <a:r>
              <a:rPr lang="en-US" sz="5600" dirty="0" err="1">
                <a:solidFill>
                  <a:schemeClr val="tx1"/>
                </a:solidFill>
                <a:latin typeface="Arial" panose="020B0604020202020204" pitchFamily="34" charset="0"/>
                <a:cs typeface="Arial" panose="020B0604020202020204" pitchFamily="34" charset="0"/>
              </a:rPr>
              <a:t>Franko</a:t>
            </a:r>
            <a:r>
              <a:rPr lang="en-US" sz="5600" dirty="0">
                <a:solidFill>
                  <a:schemeClr val="tx1"/>
                </a:solidFill>
                <a:latin typeface="Arial" panose="020B0604020202020204" pitchFamily="34" charset="0"/>
                <a:cs typeface="Arial" panose="020B0604020202020204" pitchFamily="34" charset="0"/>
              </a:rPr>
              <a:t>.</a:t>
            </a:r>
          </a:p>
          <a:p>
            <a:r>
              <a:rPr lang="en-US" sz="5600" dirty="0">
                <a:solidFill>
                  <a:schemeClr val="tx1"/>
                </a:solidFill>
                <a:latin typeface="Arial" panose="020B0604020202020204" pitchFamily="34" charset="0"/>
                <a:cs typeface="Arial" panose="020B0604020202020204" pitchFamily="34" charset="0"/>
              </a:rPr>
              <a:t>1987. received the honorary title of Honored Artist of Ukraine and the rank of associate professor.</a:t>
            </a:r>
          </a:p>
          <a:p>
            <a:r>
              <a:rPr lang="en-US" sz="5600" dirty="0">
                <a:solidFill>
                  <a:schemeClr val="tx1"/>
                </a:solidFill>
                <a:latin typeface="Arial" panose="020B0604020202020204" pitchFamily="34" charset="0"/>
                <a:cs typeface="Arial" panose="020B0604020202020204" pitchFamily="34" charset="0"/>
              </a:rPr>
              <a:t>Since 1999 Professor of the Department academically and instrumental performing arts institution </a:t>
            </a:r>
            <a:r>
              <a:rPr lang="en-US" sz="5600" dirty="0" err="1">
                <a:solidFill>
                  <a:schemeClr val="tx1"/>
                </a:solidFill>
                <a:latin typeface="Arial" panose="020B0604020202020204" pitchFamily="34" charset="0"/>
                <a:cs typeface="Arial" panose="020B0604020202020204" pitchFamily="34" charset="0"/>
              </a:rPr>
              <a:t>V.Stefanik</a:t>
            </a:r>
            <a:r>
              <a:rPr lang="en-US" sz="5600" dirty="0">
                <a:solidFill>
                  <a:schemeClr val="tx1"/>
                </a:solidFill>
                <a:latin typeface="Arial" panose="020B0604020202020204" pitchFamily="34" charset="0"/>
                <a:cs typeface="Arial" panose="020B0604020202020204" pitchFamily="34" charset="0"/>
              </a:rPr>
              <a:t> Carpathian National University, Head of Student Symphony Orchestra (since 2008, the orchestra received the status Philharmonic Symphony Orchestra)</a:t>
            </a:r>
          </a:p>
          <a:p>
            <a:r>
              <a:rPr lang="en-US" sz="5600" dirty="0">
                <a:solidFill>
                  <a:schemeClr val="tx1"/>
                </a:solidFill>
                <a:latin typeface="Arial" panose="020B0604020202020204" pitchFamily="34" charset="0"/>
                <a:cs typeface="Arial" panose="020B0604020202020204" pitchFamily="34" charset="0"/>
              </a:rPr>
              <a:t>Touring, Poland (Zabrze, bitumen, Krakow), Spain (Madrid, Murcia), Turkey (Ankara), Russia (Moscow), Azerbaijan (Baku).</a:t>
            </a:r>
          </a:p>
          <a:p>
            <a:r>
              <a:rPr lang="en-US" sz="5600" dirty="0">
                <a:solidFill>
                  <a:schemeClr val="tx1"/>
                </a:solidFill>
                <a:latin typeface="Arial" panose="020B0604020202020204" pitchFamily="34" charset="0"/>
                <a:cs typeface="Arial" panose="020B0604020202020204" pitchFamily="34" charset="0"/>
              </a:rPr>
              <a:t>Reads: </a:t>
            </a:r>
            <a:r>
              <a:rPr lang="en-US" sz="5600" dirty="0" smtClean="0">
                <a:solidFill>
                  <a:schemeClr val="tx1"/>
                </a:solidFill>
                <a:latin typeface="Arial" panose="020B0604020202020204" pitchFamily="34" charset="0"/>
                <a:cs typeface="Arial" panose="020B0604020202020204" pitchFamily="34" charset="0"/>
              </a:rPr>
              <a:t>Science about musical instruments ; </a:t>
            </a:r>
            <a:r>
              <a:rPr lang="en-US" sz="5600" dirty="0">
                <a:solidFill>
                  <a:schemeClr val="tx1"/>
                </a:solidFill>
                <a:latin typeface="Arial" panose="020B0604020202020204" pitchFamily="34" charset="0"/>
                <a:cs typeface="Arial" panose="020B0604020202020204" pitchFamily="34" charset="0"/>
              </a:rPr>
              <a:t>The instrumentation and translation; Orchestral conducting; Orchestral class.</a:t>
            </a:r>
          </a:p>
          <a:p>
            <a:r>
              <a:rPr lang="en-US" sz="5600" u="sng" dirty="0">
                <a:solidFill>
                  <a:schemeClr val="accent1"/>
                </a:solidFill>
                <a:latin typeface="Arial" pitchFamily="34" charset="0"/>
                <a:cs typeface="Arial" pitchFamily="34" charset="0"/>
              </a:rPr>
              <a:t>https://www.youtube.com/watch?v=NOfeKPyCazA </a:t>
            </a:r>
          </a:p>
          <a:p>
            <a:r>
              <a:rPr lang="en-US" sz="5600" u="sng" dirty="0">
                <a:solidFill>
                  <a:schemeClr val="accent1"/>
                </a:solidFill>
                <a:latin typeface="Arial" pitchFamily="34" charset="0"/>
                <a:cs typeface="Arial" pitchFamily="34" charset="0"/>
              </a:rPr>
              <a:t>https://www.youtube.com/watch?v=5wmy_DrYJg8 </a:t>
            </a:r>
          </a:p>
          <a:p>
            <a:r>
              <a:rPr lang="en-US" sz="5600" u="sng" dirty="0">
                <a:solidFill>
                  <a:schemeClr val="accent1"/>
                </a:solidFill>
                <a:latin typeface="Arial" pitchFamily="34" charset="0"/>
                <a:cs typeface="Arial" pitchFamily="34" charset="0"/>
              </a:rPr>
              <a:t>https://youtu.be/6Lnc6BCaucw</a:t>
            </a:r>
          </a:p>
          <a:p>
            <a:endParaRPr lang="ru-RU"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692738" y="643472"/>
            <a:ext cx="2816596" cy="3932261"/>
          </a:xfrm>
          <a:prstGeom prst="rect">
            <a:avLst/>
          </a:prstGeom>
        </p:spPr>
      </p:pic>
    </p:spTree>
    <p:extLst>
      <p:ext uri="{BB962C8B-B14F-4D97-AF65-F5344CB8AC3E}">
        <p14:creationId xmlns:p14="http://schemas.microsoft.com/office/powerpoint/2010/main" xmlns="" val="2537078904"/>
      </p:ext>
    </p:extLst>
  </p:cSld>
  <p:clrMapOvr>
    <a:masterClrMapping/>
  </p:clrMapOvr>
  <mc:AlternateContent xmlns:mc="http://schemas.openxmlformats.org/markup-compatibility/2006">
    <mc:Choice xmlns:p14="http://schemas.microsoft.com/office/powerpoint/2010/main" xmlns="" Requires="p14">
      <p:transition spd="slow" p14:dur="1400" advTm="15000">
        <p14:ripple/>
      </p:transition>
    </mc:Choice>
    <mc:Fallback>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982663"/>
            <a:ext cx="9601200" cy="1303337"/>
          </a:xfrm>
        </p:spPr>
        <p:txBody>
          <a:bodyPr>
            <a:normAutofit/>
          </a:bodyPr>
          <a:lstStyle/>
          <a:p>
            <a:r>
              <a:rPr lang="en-US" sz="4000" dirty="0">
                <a:solidFill>
                  <a:schemeClr val="accent5"/>
                </a:solidFill>
                <a:latin typeface="Arial" pitchFamily="34" charset="0"/>
                <a:cs typeface="Arial" pitchFamily="34" charset="0"/>
              </a:rPr>
              <a:t>Szyptur Roman </a:t>
            </a:r>
            <a:endParaRPr lang="ru-RU" sz="4000" dirty="0">
              <a:solidFill>
                <a:schemeClr val="accent5"/>
              </a:solidFill>
              <a:latin typeface="Arial" pitchFamily="34" charset="0"/>
              <a:cs typeface="Arial" pitchFamily="34" charset="0"/>
            </a:endParaRPr>
          </a:p>
        </p:txBody>
      </p:sp>
      <p:sp>
        <p:nvSpPr>
          <p:cNvPr id="3" name="Объект 2"/>
          <p:cNvSpPr>
            <a:spLocks noGrp="1"/>
          </p:cNvSpPr>
          <p:nvPr>
            <p:ph idx="4294967295"/>
          </p:nvPr>
        </p:nvSpPr>
        <p:spPr>
          <a:xfrm>
            <a:off x="643731" y="2512209"/>
            <a:ext cx="7122731" cy="3317875"/>
          </a:xfrm>
        </p:spPr>
        <p:txBody>
          <a:bodyPr>
            <a:normAutofit/>
          </a:bodyPr>
          <a:lstStyle/>
          <a:p>
            <a:r>
              <a:rPr lang="en-US" sz="1400" dirty="0">
                <a:solidFill>
                  <a:schemeClr val="tx1"/>
                </a:solidFill>
                <a:latin typeface="Arial" panose="020B0604020202020204" pitchFamily="34" charset="0"/>
                <a:cs typeface="Arial" panose="020B0604020202020204" pitchFamily="34" charset="0"/>
              </a:rPr>
              <a:t>Senior Lecturer</a:t>
            </a:r>
          </a:p>
          <a:p>
            <a:r>
              <a:rPr lang="en-US" sz="1400" dirty="0">
                <a:solidFill>
                  <a:schemeClr val="tx1"/>
                </a:solidFill>
                <a:latin typeface="Arial" panose="020B0604020202020204" pitchFamily="34" charset="0"/>
                <a:cs typeface="Arial" panose="020B0604020202020204" pitchFamily="34" charset="0"/>
              </a:rPr>
              <a:t>Graduated Lysenko </a:t>
            </a:r>
            <a:r>
              <a:rPr lang="en-US" sz="1400" dirty="0" err="1">
                <a:solidFill>
                  <a:schemeClr val="tx1"/>
                </a:solidFill>
                <a:latin typeface="Arial" panose="020B0604020202020204" pitchFamily="34" charset="0"/>
                <a:cs typeface="Arial" panose="020B0604020202020204" pitchFamily="34" charset="0"/>
              </a:rPr>
              <a:t>Lviv</a:t>
            </a:r>
            <a:r>
              <a:rPr lang="en-US" sz="1400" dirty="0">
                <a:solidFill>
                  <a:schemeClr val="tx1"/>
                </a:solidFill>
                <a:latin typeface="Arial" panose="020B0604020202020204" pitchFamily="34" charset="0"/>
                <a:cs typeface="Arial" panose="020B0604020202020204" pitchFamily="34" charset="0"/>
              </a:rPr>
              <a:t> State Conservatory in 1977, produced 14 winners of international and national competitions (international competition "The Little Prince" (</a:t>
            </a:r>
            <a:r>
              <a:rPr lang="en-US" sz="1400" dirty="0" err="1">
                <a:solidFill>
                  <a:schemeClr val="tx1"/>
                </a:solidFill>
                <a:latin typeface="Arial" panose="020B0604020202020204" pitchFamily="34" charset="0"/>
                <a:cs typeface="Arial" panose="020B0604020202020204" pitchFamily="34" charset="0"/>
              </a:rPr>
              <a:t>Zaporizhia</a:t>
            </a:r>
            <a:r>
              <a:rPr lang="en-US" sz="1400" dirty="0">
                <a:solidFill>
                  <a:schemeClr val="tx1"/>
                </a:solidFill>
                <a:latin typeface="Arial" panose="020B0604020202020204" pitchFamily="34" charset="0"/>
                <a:cs typeface="Arial" panose="020B0604020202020204" pitchFamily="34" charset="0"/>
              </a:rPr>
              <a:t>) contest "New Names" Ukrainian Cultural Foundation (Kyiv)), three Winner of the Grand Prix international competition of orchestral instruments ("Silver bells" (</a:t>
            </a:r>
            <a:r>
              <a:rPr lang="en-US" sz="1400" dirty="0" err="1">
                <a:solidFill>
                  <a:schemeClr val="tx1"/>
                </a:solidFill>
                <a:latin typeface="Arial" panose="020B0604020202020204" pitchFamily="34" charset="0"/>
                <a:cs typeface="Arial" panose="020B0604020202020204" pitchFamily="34" charset="0"/>
              </a:rPr>
              <a:t>Uzhgorod</a:t>
            </a:r>
            <a:r>
              <a:rPr lang="en-US" sz="1400" dirty="0">
                <a:solidFill>
                  <a:schemeClr val="tx1"/>
                </a:solidFill>
                <a:latin typeface="Arial" panose="020B0604020202020204" pitchFamily="34" charset="0"/>
                <a:cs typeface="Arial" panose="020B0604020202020204" pitchFamily="34" charset="0"/>
              </a:rPr>
              <a:t>), "Crimean spring" (Yalta)).</a:t>
            </a:r>
          </a:p>
          <a:p>
            <a:r>
              <a:rPr lang="en-US" sz="1400" dirty="0">
                <a:solidFill>
                  <a:schemeClr val="tx1"/>
                </a:solidFill>
                <a:latin typeface="Arial" panose="020B0604020202020204" pitchFamily="34" charset="0"/>
                <a:cs typeface="Arial" panose="020B0604020202020204" pitchFamily="34" charset="0"/>
              </a:rPr>
              <a:t>Teacher viola, violin.</a:t>
            </a:r>
            <a:endParaRPr lang="en-US" sz="1400" dirty="0" smtClean="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itchFamily="34" charset="0"/>
                <a:cs typeface="Arial" pitchFamily="34" charset="0"/>
                <a:hlinkClick r:id="rId2"/>
              </a:rPr>
              <a:t>https://</a:t>
            </a:r>
            <a:r>
              <a:rPr lang="en-US" sz="1400" dirty="0" smtClean="0">
                <a:solidFill>
                  <a:schemeClr val="tx1"/>
                </a:solidFill>
                <a:latin typeface="Arial" pitchFamily="34" charset="0"/>
                <a:cs typeface="Arial" pitchFamily="34" charset="0"/>
                <a:hlinkClick r:id="rId2"/>
              </a:rPr>
              <a:t>www.youtube.com/watch?v=8HJKAyr8MjM</a:t>
            </a:r>
            <a:endParaRPr lang="en-US" sz="1400" dirty="0" smtClean="0">
              <a:solidFill>
                <a:schemeClr val="tx1"/>
              </a:solidFill>
              <a:latin typeface="Arial" pitchFamily="34" charset="0"/>
              <a:cs typeface="Arial" pitchFamily="34" charset="0"/>
            </a:endParaRPr>
          </a:p>
          <a:p>
            <a:r>
              <a:rPr lang="en-US" sz="1400" dirty="0">
                <a:solidFill>
                  <a:schemeClr val="tx1"/>
                </a:solidFill>
                <a:latin typeface="Arial" pitchFamily="34" charset="0"/>
                <a:cs typeface="Arial" pitchFamily="34" charset="0"/>
                <a:hlinkClick r:id="rId3"/>
              </a:rPr>
              <a:t>https://www.youtube.com/watch?v=9JaLjBZNNQ4</a:t>
            </a:r>
            <a:r>
              <a:rPr lang="en-US" sz="1400" dirty="0">
                <a:solidFill>
                  <a:schemeClr val="tx1"/>
                </a:solidFill>
                <a:latin typeface="Arial" pitchFamily="34" charset="0"/>
                <a:cs typeface="Arial" pitchFamily="34" charset="0"/>
              </a:rPr>
              <a:t> </a:t>
            </a:r>
          </a:p>
          <a:p>
            <a:r>
              <a:rPr lang="en-US" sz="1400" dirty="0">
                <a:solidFill>
                  <a:schemeClr val="tx1"/>
                </a:solidFill>
                <a:latin typeface="Arial" pitchFamily="34" charset="0"/>
                <a:cs typeface="Arial" pitchFamily="34" charset="0"/>
                <a:hlinkClick r:id="rId4"/>
              </a:rPr>
              <a:t>https://www.youtube.com/watch?v=p6B8-WYGoHk</a:t>
            </a:r>
            <a:r>
              <a:rPr lang="en-US" sz="1400" dirty="0">
                <a:solidFill>
                  <a:schemeClr val="tx1"/>
                </a:solidFill>
                <a:latin typeface="Arial" pitchFamily="34" charset="0"/>
                <a:cs typeface="Arial" pitchFamily="34" charset="0"/>
              </a:rPr>
              <a:t> </a:t>
            </a:r>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hlinkClick r:id="rId3"/>
              </a:rPr>
              <a:t>https://www.youtube.com/watch?v=Zy4RtKWlBns</a:t>
            </a:r>
          </a:p>
          <a:p>
            <a:endParaRPr lang="en-US" sz="1400" dirty="0">
              <a:solidFill>
                <a:schemeClr val="tx1"/>
              </a:solidFill>
              <a:latin typeface="Arial" pitchFamily="34" charset="0"/>
              <a:cs typeface="Arial" pitchFamily="34"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5"/>
          <a:stretch>
            <a:fillRect/>
          </a:stretch>
        </p:blipFill>
        <p:spPr>
          <a:xfrm>
            <a:off x="7564959" y="323990"/>
            <a:ext cx="4072481" cy="2932430"/>
          </a:xfrm>
          <a:prstGeom prst="rect">
            <a:avLst/>
          </a:prstGeom>
        </p:spPr>
      </p:pic>
    </p:spTree>
    <p:extLst>
      <p:ext uri="{BB962C8B-B14F-4D97-AF65-F5344CB8AC3E}">
        <p14:creationId xmlns:p14="http://schemas.microsoft.com/office/powerpoint/2010/main" xmlns="" val="3160146980"/>
      </p:ext>
    </p:extLst>
  </p:cSld>
  <p:clrMapOvr>
    <a:masterClrMapping/>
  </p:clrMapOvr>
  <p:transition spd="slow" advTm="1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0088" y="606282"/>
            <a:ext cx="4548188" cy="961262"/>
          </a:xfrm>
        </p:spPr>
        <p:txBody>
          <a:bodyPr>
            <a:normAutofit/>
          </a:bodyPr>
          <a:lstStyle/>
          <a:p>
            <a:r>
              <a:rPr lang="en-US" sz="4000" dirty="0" smtClean="0">
                <a:solidFill>
                  <a:schemeClr val="accent5"/>
                </a:solidFill>
                <a:latin typeface="Arial" panose="020B0604020202020204" pitchFamily="34" charset="0"/>
                <a:cs typeface="Arial" panose="020B0604020202020204" pitchFamily="34" charset="0"/>
              </a:rPr>
              <a:t>Alexander Melnik </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648022" y="1582326"/>
            <a:ext cx="8377224" cy="4474090"/>
          </a:xfrm>
        </p:spPr>
        <p:txBody>
          <a:bodyPr>
            <a:normAutofit fontScale="70000" lnSpcReduction="20000"/>
          </a:bodyPr>
          <a:lstStyle/>
          <a:p>
            <a:r>
              <a:rPr lang="en-US" sz="2000" dirty="0" smtClean="0">
                <a:solidFill>
                  <a:schemeClr val="tx1"/>
                </a:solidFill>
                <a:latin typeface="Arial" panose="020B0604020202020204" pitchFamily="34" charset="0"/>
                <a:cs typeface="Arial" panose="020B0604020202020204" pitchFamily="34" charset="0"/>
              </a:rPr>
              <a:t>Alexander </a:t>
            </a:r>
            <a:r>
              <a:rPr lang="en-US" sz="2000" dirty="0" err="1" smtClean="0">
                <a:solidFill>
                  <a:schemeClr val="tx1"/>
                </a:solidFill>
                <a:latin typeface="Arial" panose="020B0604020202020204" pitchFamily="34" charset="0"/>
                <a:cs typeface="Arial" panose="020B0604020202020204" pitchFamily="34" charset="0"/>
              </a:rPr>
              <a:t>Yulianovich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Melnyk</a:t>
            </a:r>
            <a:r>
              <a:rPr lang="en-US" sz="2000" dirty="0" smtClean="0">
                <a:solidFill>
                  <a:schemeClr val="tx1"/>
                </a:solidFill>
                <a:latin typeface="Arial" panose="020B0604020202020204" pitchFamily="34" charset="0"/>
                <a:cs typeface="Arial" panose="020B0604020202020204" pitchFamily="34" charset="0"/>
              </a:rPr>
              <a:t> - Associate Professor, Honored Worker of Culture of Ukraine. He graduated from </a:t>
            </a:r>
            <a:r>
              <a:rPr lang="en-US" sz="2000" dirty="0" err="1" smtClean="0">
                <a:solidFill>
                  <a:schemeClr val="tx1"/>
                </a:solidFill>
                <a:latin typeface="Arial" panose="020B0604020202020204" pitchFamily="34" charset="0"/>
                <a:cs typeface="Arial" panose="020B0604020202020204" pitchFamily="34" charset="0"/>
              </a:rPr>
              <a:t>Lviv</a:t>
            </a:r>
            <a:r>
              <a:rPr lang="en-US" sz="2000" dirty="0" smtClean="0">
                <a:solidFill>
                  <a:schemeClr val="tx1"/>
                </a:solidFill>
                <a:latin typeface="Arial" panose="020B0604020202020204" pitchFamily="34" charset="0"/>
                <a:cs typeface="Arial" panose="020B0604020202020204" pitchFamily="34" charset="0"/>
              </a:rPr>
              <a:t> State Conservatoire. Lysenko (qualification - the soloist of the orchestra teaching the clarinet), since 2000 year he working in the educational institute of arts SHEE "Carpathian National University named V. </a:t>
            </a:r>
            <a:r>
              <a:rPr lang="en-US" sz="2000" dirty="0" err="1" smtClean="0">
                <a:solidFill>
                  <a:schemeClr val="tx1"/>
                </a:solidFill>
                <a:latin typeface="Arial" panose="020B0604020202020204" pitchFamily="34" charset="0"/>
                <a:cs typeface="Arial" panose="020B0604020202020204" pitchFamily="34" charset="0"/>
              </a:rPr>
              <a:t>Stefanik</a:t>
            </a:r>
            <a:r>
              <a:rPr lang="en-US" sz="2000" dirty="0" smtClean="0">
                <a:solidFill>
                  <a:schemeClr val="tx1"/>
                </a:solidFill>
                <a:latin typeface="Arial" panose="020B0604020202020204" pitchFamily="34" charset="0"/>
                <a:cs typeface="Arial" panose="020B0604020202020204" pitchFamily="34" charset="0"/>
              </a:rPr>
              <a:t>."</a:t>
            </a:r>
          </a:p>
          <a:p>
            <a:r>
              <a:rPr lang="en-US" sz="2000" dirty="0" smtClean="0">
                <a:solidFill>
                  <a:schemeClr val="tx1"/>
                </a:solidFill>
                <a:latin typeface="Arial" panose="020B0604020202020204" pitchFamily="34" charset="0"/>
                <a:cs typeface="Arial" panose="020B0604020202020204" pitchFamily="34" charset="0"/>
              </a:rPr>
              <a:t>In order methodical study of the Ministry of Culture and Tourism of Ukraine, prepared to release a program of training courses "musical object saxophone and clarinet music object" and his "Collection for the play saxophone" is widely used in schools of aesthetic education and specialized artistic educational institutions of Ukraine.</a:t>
            </a:r>
          </a:p>
          <a:p>
            <a:r>
              <a:rPr lang="en-US" sz="2000" dirty="0" smtClean="0">
                <a:solidFill>
                  <a:schemeClr val="tx1"/>
                </a:solidFill>
                <a:latin typeface="Arial" panose="020B0604020202020204" pitchFamily="34" charset="0"/>
                <a:cs typeface="Arial" panose="020B0604020202020204" pitchFamily="34" charset="0"/>
              </a:rPr>
              <a:t>Pupils O. </a:t>
            </a:r>
            <a:r>
              <a:rPr lang="en-US" sz="2000" dirty="0" err="1" smtClean="0">
                <a:solidFill>
                  <a:schemeClr val="tx1"/>
                </a:solidFill>
                <a:latin typeface="Arial" panose="020B0604020202020204" pitchFamily="34" charset="0"/>
                <a:cs typeface="Arial" panose="020B0604020202020204" pitchFamily="34" charset="0"/>
              </a:rPr>
              <a:t>Melnyk</a:t>
            </a:r>
            <a:r>
              <a:rPr lang="en-US" sz="2000" dirty="0" smtClean="0">
                <a:solidFill>
                  <a:schemeClr val="tx1"/>
                </a:solidFill>
                <a:latin typeface="Arial" panose="020B0604020202020204" pitchFamily="34" charset="0"/>
                <a:cs typeface="Arial" panose="020B0604020202020204" pitchFamily="34" charset="0"/>
              </a:rPr>
              <a:t> gained recognition at prestigious competitions, earning the title of winners: Ukrainian competition "New Names of Ukraine" (Kyiv) named V. </a:t>
            </a:r>
            <a:r>
              <a:rPr lang="en-US" sz="2000" dirty="0" err="1" smtClean="0">
                <a:solidFill>
                  <a:schemeClr val="tx1"/>
                </a:solidFill>
                <a:latin typeface="Arial" panose="020B0604020202020204" pitchFamily="34" charset="0"/>
                <a:cs typeface="Arial" panose="020B0604020202020204" pitchFamily="34" charset="0"/>
              </a:rPr>
              <a:t>Starchenko</a:t>
            </a:r>
            <a:r>
              <a:rPr lang="en-US" sz="2000" dirty="0" smtClean="0">
                <a:solidFill>
                  <a:schemeClr val="tx1"/>
                </a:solidFill>
                <a:latin typeface="Arial" panose="020B0604020202020204" pitchFamily="34" charset="0"/>
                <a:cs typeface="Arial" panose="020B0604020202020204" pitchFamily="34" charset="0"/>
              </a:rPr>
              <a:t> (c. Rivne), International Competition "Silver Bells" (c. </a:t>
            </a:r>
            <a:r>
              <a:rPr lang="en-US" sz="2000" dirty="0" err="1" smtClean="0">
                <a:solidFill>
                  <a:schemeClr val="tx1"/>
                </a:solidFill>
                <a:latin typeface="Arial" panose="020B0604020202020204" pitchFamily="34" charset="0"/>
                <a:cs typeface="Arial" panose="020B0604020202020204" pitchFamily="34" charset="0"/>
              </a:rPr>
              <a:t>Uzhgorod</a:t>
            </a:r>
            <a:r>
              <a:rPr lang="en-US" sz="2000" dirty="0" smtClean="0">
                <a:solidFill>
                  <a:schemeClr val="tx1"/>
                </a:solidFill>
                <a:latin typeface="Arial" panose="020B0604020202020204" pitchFamily="34" charset="0"/>
                <a:cs typeface="Arial" panose="020B0604020202020204" pitchFamily="34" charset="0"/>
              </a:rPr>
              <a:t>) them. </a:t>
            </a:r>
            <a:r>
              <a:rPr lang="en-US" sz="2000" dirty="0" err="1" smtClean="0">
                <a:solidFill>
                  <a:schemeClr val="tx1"/>
                </a:solidFill>
                <a:latin typeface="Arial" panose="020B0604020202020204" pitchFamily="34" charset="0"/>
                <a:cs typeface="Arial" panose="020B0604020202020204" pitchFamily="34" charset="0"/>
              </a:rPr>
              <a:t>D.Bidy</a:t>
            </a:r>
            <a:r>
              <a:rPr lang="en-US" sz="2000" dirty="0" smtClean="0">
                <a:solidFill>
                  <a:schemeClr val="tx1"/>
                </a:solidFill>
                <a:latin typeface="Arial" panose="020B0604020202020204" pitchFamily="34" charset="0"/>
                <a:cs typeface="Arial" panose="020B0604020202020204" pitchFamily="34" charset="0"/>
              </a:rPr>
              <a:t> (c. </a:t>
            </a:r>
            <a:r>
              <a:rPr lang="en-US" sz="2000" dirty="0" err="1" smtClean="0">
                <a:solidFill>
                  <a:schemeClr val="tx1"/>
                </a:solidFill>
                <a:latin typeface="Arial" panose="020B0604020202020204" pitchFamily="34" charset="0"/>
                <a:cs typeface="Arial" panose="020B0604020202020204" pitchFamily="34" charset="0"/>
              </a:rPr>
              <a:t>Lviv</a:t>
            </a:r>
            <a:r>
              <a:rPr lang="en-US" sz="2000" dirty="0" smtClean="0">
                <a:solidFill>
                  <a:schemeClr val="tx1"/>
                </a:solidFill>
                <a:latin typeface="Arial" panose="020B0604020202020204" pitchFamily="34" charset="0"/>
                <a:cs typeface="Arial" panose="020B0604020202020204" pitchFamily="34" charset="0"/>
              </a:rPr>
              <a:t>), "Academic and contemporary music" (c. Kahn), "Young Performers" (c. Chernovtsy).</a:t>
            </a:r>
          </a:p>
          <a:p>
            <a:r>
              <a:rPr lang="en-US" sz="2000" dirty="0" smtClean="0">
                <a:solidFill>
                  <a:schemeClr val="tx1"/>
                </a:solidFill>
                <a:latin typeface="Arial" panose="020B0604020202020204" pitchFamily="34" charset="0"/>
                <a:cs typeface="Arial" panose="020B0604020202020204" pitchFamily="34" charset="0"/>
              </a:rPr>
              <a:t>EJ Miller a permanent member of the jury performers on wind and percussion instruments "Young Virtuoso", "Concertino" and Ukrainian music reviews and competitions.</a:t>
            </a:r>
          </a:p>
          <a:p>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dirty="0" smtClean="0">
                <a:solidFill>
                  <a:schemeClr val="tx1"/>
                </a:solidFill>
                <a:latin typeface="Arial" panose="020B0604020202020204" pitchFamily="34" charset="0"/>
                <a:cs typeface="Arial" panose="020B0604020202020204" pitchFamily="34" charset="0"/>
                <a:hlinkClick r:id="rId2"/>
              </a:rPr>
              <a:t>https://www.youtube.com/watch?v=0Mz6FcvOXao</a:t>
            </a:r>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dirty="0" smtClean="0">
                <a:solidFill>
                  <a:schemeClr val="tx1"/>
                </a:solidFill>
                <a:latin typeface="Arial" panose="020B0604020202020204" pitchFamily="34" charset="0"/>
                <a:cs typeface="Arial" panose="020B0604020202020204" pitchFamily="34" charset="0"/>
                <a:hlinkClick r:id="rId3"/>
              </a:rPr>
              <a:t>https://www.youtube.com/watch?v=9Cwv5_fWxjk</a:t>
            </a:r>
            <a:r>
              <a:rPr lang="en-US" sz="2000" dirty="0" smtClean="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v"/>
            </a:pPr>
            <a:r>
              <a:rPr lang="en-US" sz="2000" dirty="0" smtClean="0">
                <a:solidFill>
                  <a:schemeClr val="tx1"/>
                </a:solidFill>
                <a:latin typeface="Arial" panose="020B0604020202020204" pitchFamily="34" charset="0"/>
                <a:cs typeface="Arial" panose="020B0604020202020204" pitchFamily="34" charset="0"/>
                <a:hlinkClick r:id="rId4"/>
              </a:rPr>
              <a:t>https://www.youtube.com/watch?v=8Ja18HpNWkU</a:t>
            </a:r>
            <a:r>
              <a:rPr lang="en-US" sz="2000" dirty="0" smtClean="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v"/>
            </a:pPr>
            <a:r>
              <a:rPr lang="en-US" sz="2000" dirty="0" smtClean="0">
                <a:solidFill>
                  <a:schemeClr val="tx1"/>
                </a:solidFill>
                <a:latin typeface="Arial" panose="020B0604020202020204" pitchFamily="34" charset="0"/>
                <a:cs typeface="Arial" panose="020B0604020202020204" pitchFamily="34" charset="0"/>
                <a:hlinkClick r:id="rId5"/>
              </a:rPr>
              <a:t>https://www.youtube.com/watch?v=nQz_q3KmAPI</a:t>
            </a:r>
            <a:r>
              <a:rPr lang="en-US" sz="2000" dirty="0" smtClean="0">
                <a:solidFill>
                  <a:schemeClr val="tx1"/>
                </a:solidFill>
                <a:latin typeface="Arial" panose="020B0604020202020204" pitchFamily="34" charset="0"/>
                <a:cs typeface="Arial" panose="020B0604020202020204" pitchFamily="34" charset="0"/>
              </a:rPr>
              <a:t> </a:t>
            </a:r>
            <a:r>
              <a:rPr lang="uk-UA" sz="2000" dirty="0" smtClean="0">
                <a:solidFill>
                  <a:schemeClr val="tx1"/>
                </a:solidFill>
                <a:latin typeface="Arial" panose="020B0604020202020204" pitchFamily="34" charset="0"/>
                <a:cs typeface="Arial" panose="020B0604020202020204" pitchFamily="34" charset="0"/>
              </a:rPr>
              <a:t> </a:t>
            </a:r>
            <a:endParaRPr lang="ru-RU" sz="2000" dirty="0" smtClean="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6"/>
          <a:stretch>
            <a:fillRect/>
          </a:stretch>
        </p:blipFill>
        <p:spPr>
          <a:xfrm>
            <a:off x="8819697" y="408060"/>
            <a:ext cx="3176291" cy="3999323"/>
          </a:xfrm>
          <a:prstGeom prst="rect">
            <a:avLst/>
          </a:prstGeom>
        </p:spPr>
      </p:pic>
    </p:spTree>
    <p:extLst>
      <p:ext uri="{BB962C8B-B14F-4D97-AF65-F5344CB8AC3E}">
        <p14:creationId xmlns:p14="http://schemas.microsoft.com/office/powerpoint/2010/main" xmlns="" val="1814246492"/>
      </p:ext>
    </p:extLst>
  </p:cSld>
  <p:clrMapOvr>
    <a:masterClrMapping/>
  </p:clrMapOvr>
  <mc:AlternateContent xmlns:mc="http://schemas.openxmlformats.org/markup-compatibility/2006">
    <mc:Choice xmlns:p14="http://schemas.microsoft.com/office/powerpoint/2010/main" xmlns="" Requires="p14">
      <p:transition spd="slow" p14:dur="3000" advTm="15000">
        <p14:shred/>
      </p:transition>
    </mc:Choice>
    <mc:Fallback>
      <p:transition spd="slow"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434442" y="327684"/>
            <a:ext cx="5272644" cy="919225"/>
          </a:xfrm>
        </p:spPr>
        <p:txBody>
          <a:bodyPr>
            <a:normAutofit/>
          </a:bodyPr>
          <a:lstStyle/>
          <a:p>
            <a:r>
              <a:rPr lang="en-US" sz="4000" dirty="0" err="1">
                <a:solidFill>
                  <a:schemeClr val="accent5"/>
                </a:solidFill>
                <a:latin typeface="Arial" panose="020B0604020202020204" pitchFamily="34" charset="0"/>
                <a:cs typeface="Arial" panose="020B0604020202020204" pitchFamily="34" charset="0"/>
              </a:rPr>
              <a:t>Stefanyuk</a:t>
            </a:r>
            <a:r>
              <a:rPr lang="en-US" sz="4000" dirty="0">
                <a:solidFill>
                  <a:schemeClr val="accent5"/>
                </a:solidFill>
                <a:latin typeface="Arial" panose="020B0604020202020204" pitchFamily="34" charset="0"/>
                <a:cs typeface="Arial" panose="020B0604020202020204" pitchFamily="34" charset="0"/>
              </a:rPr>
              <a:t> </a:t>
            </a:r>
            <a:r>
              <a:rPr lang="en-US" sz="4000" dirty="0" err="1">
                <a:solidFill>
                  <a:schemeClr val="accent5"/>
                </a:solidFill>
                <a:latin typeface="Arial" panose="020B0604020202020204" pitchFamily="34" charset="0"/>
                <a:cs typeface="Arial" panose="020B0604020202020204" pitchFamily="34" charset="0"/>
              </a:rPr>
              <a:t>Mikhailo</a:t>
            </a:r>
            <a:r>
              <a:rPr lang="en-US" sz="4000" dirty="0">
                <a:solidFill>
                  <a:schemeClr val="accent5"/>
                </a:solidFill>
                <a:latin typeface="Arial" panose="020B0604020202020204" pitchFamily="34" charset="0"/>
                <a:cs typeface="Arial" panose="020B0604020202020204" pitchFamily="34" charset="0"/>
              </a:rPr>
              <a:t> </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578922" y="1050986"/>
            <a:ext cx="7436922" cy="5058888"/>
          </a:xfrm>
        </p:spPr>
        <p:txBody>
          <a:bodyPr>
            <a:normAutofit fontScale="25000" lnSpcReduction="20000"/>
          </a:bodyPr>
          <a:lstStyle/>
          <a:p>
            <a:r>
              <a:rPr lang="en-US" sz="5600" dirty="0">
                <a:solidFill>
                  <a:schemeClr val="tx1"/>
                </a:solidFill>
                <a:latin typeface="Arial" panose="020B0604020202020204" pitchFamily="34" charset="0"/>
                <a:cs typeface="Arial" panose="020B0604020202020204" pitchFamily="34" charset="0"/>
              </a:rPr>
              <a:t>Senior lecturer Performing Arts Education and Arts Research Institute SHEE "Carpathian National University named V. </a:t>
            </a:r>
            <a:r>
              <a:rPr lang="en-US" sz="5600" dirty="0" err="1">
                <a:solidFill>
                  <a:schemeClr val="tx1"/>
                </a:solidFill>
                <a:latin typeface="Arial" panose="020B0604020202020204" pitchFamily="34" charset="0"/>
                <a:cs typeface="Arial" panose="020B0604020202020204" pitchFamily="34" charset="0"/>
              </a:rPr>
              <a:t>Stefanik</a:t>
            </a:r>
            <a:r>
              <a:rPr lang="en-US" sz="5600" dirty="0">
                <a:solidFill>
                  <a:schemeClr val="tx1"/>
                </a:solidFill>
                <a:latin typeface="Arial" panose="020B0604020202020204" pitchFamily="34" charset="0"/>
                <a:cs typeface="Arial" panose="020B0604020202020204" pitchFamily="34" charset="0"/>
              </a:rPr>
              <a:t>."</a:t>
            </a:r>
          </a:p>
          <a:p>
            <a:r>
              <a:rPr lang="en-US" sz="5600" dirty="0">
                <a:solidFill>
                  <a:schemeClr val="tx1"/>
                </a:solidFill>
                <a:latin typeface="Arial" panose="020B0604020202020204" pitchFamily="34" charset="0"/>
                <a:cs typeface="Arial" panose="020B0604020202020204" pitchFamily="34" charset="0"/>
              </a:rPr>
              <a:t>Graduated Lysenko's </a:t>
            </a:r>
            <a:r>
              <a:rPr lang="en-US" sz="5600" dirty="0" err="1">
                <a:solidFill>
                  <a:schemeClr val="tx1"/>
                </a:solidFill>
                <a:latin typeface="Arial" panose="020B0604020202020204" pitchFamily="34" charset="0"/>
                <a:cs typeface="Arial" panose="020B0604020202020204" pitchFamily="34" charset="0"/>
              </a:rPr>
              <a:t>Lviv</a:t>
            </a:r>
            <a:r>
              <a:rPr lang="en-US" sz="5600" dirty="0">
                <a:solidFill>
                  <a:schemeClr val="tx1"/>
                </a:solidFill>
                <a:latin typeface="Arial" panose="020B0604020202020204" pitchFamily="34" charset="0"/>
                <a:cs typeface="Arial" panose="020B0604020202020204" pitchFamily="34" charset="0"/>
              </a:rPr>
              <a:t> State Conservatory in the class of solo singing, trained winners of international and national competitions (International Competition for Young Opera Singers in </a:t>
            </a:r>
            <a:r>
              <a:rPr lang="en-US" sz="5600" dirty="0" err="1">
                <a:solidFill>
                  <a:schemeClr val="tx1"/>
                </a:solidFill>
                <a:latin typeface="Arial" panose="020B0604020202020204" pitchFamily="34" charset="0"/>
                <a:cs typeface="Arial" panose="020B0604020202020204" pitchFamily="34" charset="0"/>
              </a:rPr>
              <a:t>c.Lempaala</a:t>
            </a:r>
            <a:r>
              <a:rPr lang="en-US" sz="5600" dirty="0">
                <a:solidFill>
                  <a:schemeClr val="tx1"/>
                </a:solidFill>
                <a:latin typeface="Arial" panose="020B0604020202020204" pitchFamily="34" charset="0"/>
                <a:cs typeface="Arial" panose="020B0604020202020204" pitchFamily="34" charset="0"/>
              </a:rPr>
              <a:t> (Finland), International Competition for singers in </a:t>
            </a:r>
            <a:r>
              <a:rPr lang="en-US" sz="5600" dirty="0" err="1">
                <a:solidFill>
                  <a:schemeClr val="tx1"/>
                </a:solidFill>
                <a:latin typeface="Arial" panose="020B0604020202020204" pitchFamily="34" charset="0"/>
                <a:cs typeface="Arial" panose="020B0604020202020204" pitchFamily="34" charset="0"/>
              </a:rPr>
              <a:t>c.Fodzha</a:t>
            </a:r>
            <a:r>
              <a:rPr lang="en-US" sz="5600" dirty="0">
                <a:solidFill>
                  <a:schemeClr val="tx1"/>
                </a:solidFill>
                <a:latin typeface="Arial" panose="020B0604020202020204" pitchFamily="34" charset="0"/>
                <a:cs typeface="Arial" panose="020B0604020202020204" pitchFamily="34" charset="0"/>
              </a:rPr>
              <a:t> (Italy), Ukrainian contest of young performers named .</a:t>
            </a:r>
            <a:r>
              <a:rPr lang="en-US" sz="5600" dirty="0" err="1">
                <a:solidFill>
                  <a:schemeClr val="tx1"/>
                </a:solidFill>
                <a:latin typeface="Arial" panose="020B0604020202020204" pitchFamily="34" charset="0"/>
                <a:cs typeface="Arial" panose="020B0604020202020204" pitchFamily="34" charset="0"/>
              </a:rPr>
              <a:t>Iryny</a:t>
            </a:r>
            <a:r>
              <a:rPr lang="en-US" sz="5600" dirty="0">
                <a:solidFill>
                  <a:schemeClr val="tx1"/>
                </a:solidFill>
                <a:latin typeface="Arial" panose="020B0604020202020204" pitchFamily="34" charset="0"/>
                <a:cs typeface="Arial" panose="020B0604020202020204" pitchFamily="34" charset="0"/>
              </a:rPr>
              <a:t> </a:t>
            </a:r>
            <a:r>
              <a:rPr lang="en-US" sz="5600" dirty="0" err="1">
                <a:solidFill>
                  <a:schemeClr val="tx1"/>
                </a:solidFill>
                <a:latin typeface="Arial" panose="020B0604020202020204" pitchFamily="34" charset="0"/>
                <a:cs typeface="Arial" panose="020B0604020202020204" pitchFamily="34" charset="0"/>
              </a:rPr>
              <a:t>Malanyuk</a:t>
            </a:r>
            <a:r>
              <a:rPr lang="en-US" sz="5600" dirty="0">
                <a:solidFill>
                  <a:schemeClr val="tx1"/>
                </a:solidFill>
                <a:latin typeface="Arial" panose="020B0604020202020204" pitchFamily="34" charset="0"/>
                <a:cs typeface="Arial" panose="020B0604020202020204" pitchFamily="34" charset="0"/>
              </a:rPr>
              <a:t> in Ivano-Frankivsk, International contest "Slavonic bazaar" Vitebsk (Belarus), "New wave" </a:t>
            </a:r>
            <a:r>
              <a:rPr lang="en-US" sz="5600" dirty="0" err="1">
                <a:solidFill>
                  <a:schemeClr val="tx1"/>
                </a:solidFill>
                <a:latin typeface="Arial" panose="020B0604020202020204" pitchFamily="34" charset="0"/>
                <a:cs typeface="Arial" panose="020B0604020202020204" pitchFamily="34" charset="0"/>
              </a:rPr>
              <a:t>c.Yurmala</a:t>
            </a:r>
            <a:r>
              <a:rPr lang="en-US" sz="5600" dirty="0">
                <a:solidFill>
                  <a:schemeClr val="tx1"/>
                </a:solidFill>
                <a:latin typeface="Arial" panose="020B0604020202020204" pitchFamily="34" charset="0"/>
                <a:cs typeface="Arial" panose="020B0604020202020204" pitchFamily="34" charset="0"/>
              </a:rPr>
              <a:t> (Latvia), International competition named </a:t>
            </a:r>
            <a:r>
              <a:rPr lang="en-US" sz="5600" dirty="0" err="1">
                <a:solidFill>
                  <a:schemeClr val="tx1"/>
                </a:solidFill>
                <a:latin typeface="Arial" panose="020B0604020202020204" pitchFamily="34" charset="0"/>
                <a:cs typeface="Arial" panose="020B0604020202020204" pitchFamily="34" charset="0"/>
              </a:rPr>
              <a:t>A.Dvorzhaka</a:t>
            </a:r>
            <a:r>
              <a:rPr lang="en-US" sz="5600" dirty="0">
                <a:solidFill>
                  <a:schemeClr val="tx1"/>
                </a:solidFill>
                <a:latin typeface="Arial" panose="020B0604020202020204" pitchFamily="34" charset="0"/>
                <a:cs typeface="Arial" panose="020B0604020202020204" pitchFamily="34" charset="0"/>
              </a:rPr>
              <a:t> International contest "Retro-fest" (Italy) and International competition .</a:t>
            </a:r>
            <a:r>
              <a:rPr lang="en-US" sz="5600" dirty="0" err="1">
                <a:solidFill>
                  <a:schemeClr val="tx1"/>
                </a:solidFill>
                <a:latin typeface="Arial" panose="020B0604020202020204" pitchFamily="34" charset="0"/>
                <a:cs typeface="Arial" panose="020B0604020202020204" pitchFamily="34" charset="0"/>
              </a:rPr>
              <a:t>Poludonnyh</a:t>
            </a:r>
            <a:r>
              <a:rPr lang="en-US" sz="5600" dirty="0">
                <a:solidFill>
                  <a:schemeClr val="tx1"/>
                </a:solidFill>
                <a:latin typeface="Arial" panose="020B0604020202020204" pitchFamily="34" charset="0"/>
                <a:cs typeface="Arial" panose="020B0604020202020204" pitchFamily="34" charset="0"/>
              </a:rPr>
              <a:t> (Yalta), International Competition </a:t>
            </a:r>
            <a:r>
              <a:rPr lang="en-US" sz="5600" dirty="0" err="1">
                <a:solidFill>
                  <a:schemeClr val="tx1"/>
                </a:solidFill>
                <a:latin typeface="Arial" panose="020B0604020202020204" pitchFamily="34" charset="0"/>
                <a:cs typeface="Arial" panose="020B0604020202020204" pitchFamily="34" charset="0"/>
              </a:rPr>
              <a:t>namaed</a:t>
            </a:r>
            <a:r>
              <a:rPr lang="en-US" sz="5600" dirty="0">
                <a:solidFill>
                  <a:schemeClr val="tx1"/>
                </a:solidFill>
                <a:latin typeface="Arial" panose="020B0604020202020204" pitchFamily="34" charset="0"/>
                <a:cs typeface="Arial" panose="020B0604020202020204" pitchFamily="34" charset="0"/>
              </a:rPr>
              <a:t> .</a:t>
            </a:r>
            <a:r>
              <a:rPr lang="en-US" sz="5600" dirty="0" err="1">
                <a:solidFill>
                  <a:schemeClr val="tx1"/>
                </a:solidFill>
                <a:latin typeface="Arial" panose="020B0604020202020204" pitchFamily="34" charset="0"/>
                <a:cs typeface="Arial" panose="020B0604020202020204" pitchFamily="34" charset="0"/>
              </a:rPr>
              <a:t>F.Shalyapina</a:t>
            </a:r>
            <a:r>
              <a:rPr lang="en-US" sz="5600" dirty="0">
                <a:solidFill>
                  <a:schemeClr val="tx1"/>
                </a:solidFill>
                <a:latin typeface="Arial" panose="020B0604020202020204" pitchFamily="34" charset="0"/>
                <a:cs typeface="Arial" panose="020B0604020202020204" pitchFamily="34" charset="0"/>
              </a:rPr>
              <a:t> (Yalta), among them - 10 Winner of the Grand Prix.</a:t>
            </a:r>
          </a:p>
          <a:p>
            <a:r>
              <a:rPr lang="en-US" sz="5600" dirty="0">
                <a:solidFill>
                  <a:schemeClr val="tx1"/>
                </a:solidFill>
                <a:latin typeface="Arial" panose="020B0604020202020204" pitchFamily="34" charset="0"/>
                <a:cs typeface="Arial" panose="020B0604020202020204" pitchFamily="34" charset="0"/>
              </a:rPr>
              <a:t>The teacher of solo singing</a:t>
            </a:r>
            <a:r>
              <a:rPr lang="en-US" sz="5600" dirty="0" smtClean="0">
                <a:solidFill>
                  <a:schemeClr val="tx1"/>
                </a:solidFill>
                <a:latin typeface="Arial" panose="020B0604020202020204" pitchFamily="34" charset="0"/>
                <a:cs typeface="Arial" panose="020B0604020202020204" pitchFamily="34" charset="0"/>
              </a:rPr>
              <a:t>.</a:t>
            </a:r>
          </a:p>
          <a:p>
            <a:r>
              <a:rPr lang="en-US" sz="5600" dirty="0">
                <a:solidFill>
                  <a:schemeClr val="tx1"/>
                </a:solidFill>
                <a:latin typeface="Arial" pitchFamily="34" charset="0"/>
                <a:cs typeface="Arial" pitchFamily="34" charset="0"/>
                <a:hlinkClick r:id="rId2"/>
              </a:rPr>
              <a:t>https://www.youtube.com/watch?v=w3PcuD_L8TQ</a:t>
            </a:r>
            <a:endParaRPr lang="en-US" sz="5600" dirty="0">
              <a:solidFill>
                <a:schemeClr val="tx1"/>
              </a:solidFill>
              <a:latin typeface="Arial" pitchFamily="34" charset="0"/>
              <a:cs typeface="Arial" pitchFamily="34" charset="0"/>
            </a:endParaRPr>
          </a:p>
          <a:p>
            <a:r>
              <a:rPr lang="en-US" sz="5600" dirty="0">
                <a:solidFill>
                  <a:schemeClr val="tx1"/>
                </a:solidFill>
                <a:latin typeface="Arial" pitchFamily="34" charset="0"/>
                <a:cs typeface="Arial" pitchFamily="34" charset="0"/>
                <a:hlinkClick r:id="rId3"/>
              </a:rPr>
              <a:t>https://www.youtube.com/watch?v=18ZYcaO4FHs&amp;list=PLy64XBFsvRFBFJEio7GJQKgx7ZWzk0Cn4&amp;index=2</a:t>
            </a:r>
            <a:r>
              <a:rPr lang="en-US" sz="5600" dirty="0">
                <a:solidFill>
                  <a:schemeClr val="tx1"/>
                </a:solidFill>
                <a:latin typeface="Arial" pitchFamily="34" charset="0"/>
                <a:cs typeface="Arial" pitchFamily="34" charset="0"/>
              </a:rPr>
              <a:t> </a:t>
            </a:r>
          </a:p>
          <a:p>
            <a:r>
              <a:rPr lang="en-US" sz="5600" dirty="0">
                <a:solidFill>
                  <a:schemeClr val="tx1"/>
                </a:solidFill>
                <a:latin typeface="Arial" pitchFamily="34" charset="0"/>
                <a:cs typeface="Arial" pitchFamily="34" charset="0"/>
                <a:hlinkClick r:id="rId4"/>
              </a:rPr>
              <a:t>https://www.youtube.com/watch?v=g2dJB7ut9tk&amp;list=PLy64XBFsvRFBFJEio7GJQKgx7ZWzk0Cn4&amp;index=3</a:t>
            </a:r>
            <a:r>
              <a:rPr lang="en-US" sz="5600" dirty="0">
                <a:solidFill>
                  <a:schemeClr val="tx1"/>
                </a:solidFill>
                <a:latin typeface="Arial" pitchFamily="34" charset="0"/>
                <a:cs typeface="Arial" pitchFamily="34" charset="0"/>
              </a:rPr>
              <a:t> </a:t>
            </a:r>
          </a:p>
          <a:p>
            <a:r>
              <a:rPr lang="en-US" sz="5600" dirty="0">
                <a:solidFill>
                  <a:schemeClr val="tx1"/>
                </a:solidFill>
                <a:latin typeface="Arial" pitchFamily="34" charset="0"/>
                <a:cs typeface="Arial" pitchFamily="34" charset="0"/>
                <a:hlinkClick r:id="rId5"/>
              </a:rPr>
              <a:t>https://www.youtube.com/watch?v=DGcXJYySfCo&amp;index=4&amp;list=PLy64XBFsvRFBFJEio7GJQKgx7ZWzk0Cn4</a:t>
            </a:r>
            <a:r>
              <a:rPr lang="en-US" sz="5600" dirty="0">
                <a:solidFill>
                  <a:schemeClr val="tx1"/>
                </a:solidFill>
                <a:latin typeface="Arial" pitchFamily="34" charset="0"/>
                <a:cs typeface="Arial" pitchFamily="34" charset="0"/>
              </a:rPr>
              <a:t> </a:t>
            </a:r>
          </a:p>
          <a:p>
            <a:r>
              <a:rPr lang="en-US" sz="5600" dirty="0">
                <a:latin typeface="Arial" pitchFamily="34" charset="0"/>
                <a:cs typeface="Arial" pitchFamily="34" charset="0"/>
                <a:hlinkClick r:id="rId6"/>
              </a:rPr>
              <a:t>https://www.youtube.com/watch?v=ieTtZskpLZY&amp;index=7&amp;list=PLy64XBFsvRFBFJEio7GJQKgx7ZWzk0Cn4</a:t>
            </a:r>
            <a:r>
              <a:rPr lang="en-US" sz="5600" dirty="0">
                <a:latin typeface="Arial" pitchFamily="34" charset="0"/>
                <a:cs typeface="Arial" pitchFamily="34" charset="0"/>
              </a:rPr>
              <a:t> </a:t>
            </a:r>
          </a:p>
          <a:p>
            <a:r>
              <a:rPr lang="en-US" sz="5600" dirty="0">
                <a:latin typeface="Arial" pitchFamily="34" charset="0"/>
                <a:cs typeface="Arial" pitchFamily="34" charset="0"/>
                <a:hlinkClick r:id="rId7"/>
              </a:rPr>
              <a:t>https://www.youtube.com/watch?v=NB3BF-cIY9o&amp;index=9&amp;list=PLy64XBFsvRFBFJEio7GJQKgx7ZWzk0Cn4</a:t>
            </a:r>
            <a:r>
              <a:rPr lang="en-US" sz="5600" dirty="0">
                <a:latin typeface="Arial" pitchFamily="34" charset="0"/>
                <a:cs typeface="Arial" pitchFamily="34" charset="0"/>
              </a:rPr>
              <a:t> </a:t>
            </a:r>
          </a:p>
          <a:p>
            <a:r>
              <a:rPr lang="en-US" sz="5600" dirty="0">
                <a:latin typeface="Arial" pitchFamily="34" charset="0"/>
                <a:cs typeface="Arial" pitchFamily="34" charset="0"/>
                <a:hlinkClick r:id="rId8"/>
              </a:rPr>
              <a:t>https://www.youtube.com/watch?v=iOXYNKd6E0M&amp;index=11&amp;list=PLy64XBFsvRFBFJEio7GJQKgx7ZWzk0Cn4</a:t>
            </a:r>
            <a:r>
              <a:rPr lang="en-US" sz="5600" dirty="0">
                <a:latin typeface="Arial" pitchFamily="34" charset="0"/>
                <a:cs typeface="Arial" pitchFamily="34" charset="0"/>
              </a:rPr>
              <a:t> </a:t>
            </a:r>
            <a:endParaRPr lang="ru-RU" sz="5600" dirty="0">
              <a:latin typeface="Arial" pitchFamily="34" charset="0"/>
              <a:cs typeface="Arial" pitchFamily="34" charset="0"/>
            </a:endParaRPr>
          </a:p>
          <a:p>
            <a:endParaRPr lang="en-US" sz="4800" dirty="0" smtClean="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9"/>
          <a:stretch>
            <a:fillRect/>
          </a:stretch>
        </p:blipFill>
        <p:spPr>
          <a:xfrm>
            <a:off x="7707086" y="660193"/>
            <a:ext cx="4048095" cy="2920237"/>
          </a:xfrm>
          <a:prstGeom prst="rect">
            <a:avLst/>
          </a:prstGeom>
        </p:spPr>
      </p:pic>
    </p:spTree>
    <p:extLst>
      <p:ext uri="{BB962C8B-B14F-4D97-AF65-F5344CB8AC3E}">
        <p14:creationId xmlns:p14="http://schemas.microsoft.com/office/powerpoint/2010/main" xmlns="" val="2253061082"/>
      </p:ext>
    </p:extLst>
  </p:cSld>
  <p:clrMapOvr>
    <a:masterClrMapping/>
  </p:clrMapOvr>
  <mc:AlternateContent xmlns:mc="http://schemas.openxmlformats.org/markup-compatibility/2006">
    <mc:Choice xmlns:p14="http://schemas.microsoft.com/office/powerpoint/2010/main" xmlns="" Requires="p14">
      <p:transition spd="slow" p14:dur="1200" advTm="15000">
        <p14:prism/>
      </p:transition>
    </mc:Choice>
    <mc:Fallback>
      <p:transition spd="slow"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39387" y="403761"/>
            <a:ext cx="9601200" cy="819398"/>
          </a:xfrm>
        </p:spPr>
        <p:txBody>
          <a:bodyPr>
            <a:normAutofit/>
          </a:bodyPr>
          <a:lstStyle/>
          <a:p>
            <a:r>
              <a:rPr lang="en-US" sz="4000" dirty="0" err="1">
                <a:solidFill>
                  <a:schemeClr val="accent5"/>
                </a:solidFill>
                <a:latin typeface="Arial" panose="020B0604020202020204" pitchFamily="34" charset="0"/>
                <a:cs typeface="Arial" panose="020B0604020202020204" pitchFamily="34" charset="0"/>
              </a:rPr>
              <a:t>Vakalyuk</a:t>
            </a:r>
            <a:r>
              <a:rPr lang="en-US" sz="4000" dirty="0">
                <a:solidFill>
                  <a:schemeClr val="accent5"/>
                </a:solidFill>
                <a:latin typeface="Arial" panose="020B0604020202020204" pitchFamily="34" charset="0"/>
                <a:cs typeface="Arial" panose="020B0604020202020204" pitchFamily="34" charset="0"/>
              </a:rPr>
              <a:t> </a:t>
            </a:r>
            <a:r>
              <a:rPr lang="en-US" sz="4000" dirty="0" smtClean="0">
                <a:solidFill>
                  <a:schemeClr val="accent5"/>
                </a:solidFill>
                <a:latin typeface="Arial" panose="020B0604020202020204" pitchFamily="34" charset="0"/>
                <a:cs typeface="Arial" panose="020B0604020202020204" pitchFamily="34" charset="0"/>
              </a:rPr>
              <a:t>Petro</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910905" y="1340163"/>
            <a:ext cx="8207375" cy="3317875"/>
          </a:xfrm>
        </p:spPr>
        <p:txBody>
          <a:bodyPr>
            <a:noAutofit/>
          </a:bodyPr>
          <a:lstStyle/>
          <a:p>
            <a:r>
              <a:rPr lang="en-US" sz="1400" dirty="0">
                <a:solidFill>
                  <a:schemeClr val="tx1"/>
                </a:solidFill>
                <a:latin typeface="Arial" panose="020B0604020202020204" pitchFamily="34" charset="0"/>
                <a:cs typeface="Arial" panose="020B0604020202020204" pitchFamily="34" charset="0"/>
              </a:rPr>
              <a:t>Candidate of </a:t>
            </a:r>
            <a:r>
              <a:rPr lang="en-US" sz="1400" dirty="0" smtClean="0">
                <a:solidFill>
                  <a:schemeClr val="tx1"/>
                </a:solidFill>
                <a:latin typeface="Arial" panose="020B0604020202020204" pitchFamily="34" charset="0"/>
                <a:cs typeface="Arial" panose="020B0604020202020204" pitchFamily="34" charset="0"/>
              </a:rPr>
              <a:t>Art, Associate </a:t>
            </a:r>
            <a:r>
              <a:rPr lang="en-US" sz="1400" dirty="0">
                <a:solidFill>
                  <a:schemeClr val="tx1"/>
                </a:solidFill>
                <a:latin typeface="Arial" panose="020B0604020202020204" pitchFamily="34" charset="0"/>
                <a:cs typeface="Arial" panose="020B0604020202020204" pitchFamily="34" charset="0"/>
              </a:rPr>
              <a:t>Professor of Performing Arts Education and Arts Research Institute SHEE "Carpathian National University named after V. </a:t>
            </a:r>
            <a:r>
              <a:rPr lang="en-US" sz="1400" dirty="0" err="1">
                <a:solidFill>
                  <a:schemeClr val="tx1"/>
                </a:solidFill>
                <a:latin typeface="Arial" panose="020B0604020202020204" pitchFamily="34" charset="0"/>
                <a:cs typeface="Arial" panose="020B0604020202020204" pitchFamily="34" charset="0"/>
              </a:rPr>
              <a:t>Stefanik</a:t>
            </a:r>
            <a:r>
              <a:rPr lang="en-US" sz="1400" dirty="0">
                <a:solidFill>
                  <a:schemeClr val="tx1"/>
                </a:solidFill>
                <a:latin typeface="Arial" panose="020B0604020202020204" pitchFamily="34" charset="0"/>
                <a:cs typeface="Arial" panose="020B0604020202020204" pitchFamily="34" charset="0"/>
              </a:rPr>
              <a:t>."</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Graduated Lysenko </a:t>
            </a:r>
            <a:r>
              <a:rPr lang="en-US" sz="1400" dirty="0" err="1">
                <a:solidFill>
                  <a:schemeClr val="tx1"/>
                </a:solidFill>
                <a:latin typeface="Arial" panose="020B0604020202020204" pitchFamily="34" charset="0"/>
                <a:cs typeface="Arial" panose="020B0604020202020204" pitchFamily="34" charset="0"/>
              </a:rPr>
              <a:t>Lviv</a:t>
            </a:r>
            <a:r>
              <a:rPr lang="en-US" sz="1400" dirty="0">
                <a:solidFill>
                  <a:schemeClr val="tx1"/>
                </a:solidFill>
                <a:latin typeface="Arial" panose="020B0604020202020204" pitchFamily="34" charset="0"/>
                <a:cs typeface="Arial" panose="020B0604020202020204" pitchFamily="34" charset="0"/>
              </a:rPr>
              <a:t> State Conservatory in the class of pipe produced 15 winners of international and national competitions (International competition of brass instruments </a:t>
            </a:r>
            <a:r>
              <a:rPr lang="en-US" sz="1400" dirty="0" smtClean="0">
                <a:solidFill>
                  <a:schemeClr val="tx1"/>
                </a:solidFill>
                <a:latin typeface="Arial" panose="020B0604020202020204" pitchFamily="34" charset="0"/>
                <a:cs typeface="Arial" panose="020B0604020202020204" pitchFamily="34" charset="0"/>
              </a:rPr>
              <a:t>named after St. </a:t>
            </a:r>
            <a:r>
              <a:rPr lang="en-US" sz="1400" dirty="0" err="1" smtClean="0">
                <a:solidFill>
                  <a:schemeClr val="tx1"/>
                </a:solidFill>
                <a:latin typeface="Arial" panose="020B0604020202020204" pitchFamily="34" charset="0"/>
                <a:cs typeface="Arial" panose="020B0604020202020204" pitchFamily="34" charset="0"/>
              </a:rPr>
              <a:t>Hanycha</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International Competition for Young Trumpet named after .</a:t>
            </a:r>
            <a:r>
              <a:rPr lang="en-US" sz="1400" dirty="0" err="1">
                <a:solidFill>
                  <a:schemeClr val="tx1"/>
                </a:solidFill>
                <a:latin typeface="Arial" panose="020B0604020202020204" pitchFamily="34" charset="0"/>
                <a:cs typeface="Arial" panose="020B0604020202020204" pitchFamily="34" charset="0"/>
              </a:rPr>
              <a:t>M.Starovetskoho</a:t>
            </a:r>
            <a:r>
              <a:rPr lang="en-US" sz="1400" dirty="0">
                <a:solidFill>
                  <a:schemeClr val="tx1"/>
                </a:solidFill>
                <a:latin typeface="Arial" panose="020B0604020202020204" pitchFamily="34" charset="0"/>
                <a:cs typeface="Arial" panose="020B0604020202020204" pitchFamily="34" charset="0"/>
              </a:rPr>
              <a:t> International competition of brass named after .</a:t>
            </a:r>
            <a:r>
              <a:rPr lang="en-US" sz="1400" dirty="0" err="1">
                <a:solidFill>
                  <a:schemeClr val="tx1"/>
                </a:solidFill>
                <a:latin typeface="Arial" panose="020B0604020202020204" pitchFamily="34" charset="0"/>
                <a:cs typeface="Arial" panose="020B0604020202020204" pitchFamily="34" charset="0"/>
              </a:rPr>
              <a:t>V.Starchenka</a:t>
            </a:r>
            <a:r>
              <a:rPr lang="en-US" sz="1400" dirty="0">
                <a:solidFill>
                  <a:schemeClr val="tx1"/>
                </a:solidFill>
                <a:latin typeface="Arial" panose="020B0604020202020204" pitchFamily="34" charset="0"/>
                <a:cs typeface="Arial" panose="020B0604020202020204" pitchFamily="34" charset="0"/>
              </a:rPr>
              <a:t> instruments), of which - two winner of the Grand Prix.</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In 2010 he received the Scholarship Award in. Trossinhen (Germany</a:t>
            </a:r>
            <a:r>
              <a:rPr lang="en-US" sz="1400" dirty="0" smtClean="0">
                <a:solidFill>
                  <a:schemeClr val="tx1"/>
                </a:solidFill>
                <a:latin typeface="Arial" panose="020B0604020202020204" pitchFamily="34" charset="0"/>
                <a:cs typeface="Arial" panose="020B0604020202020204" pitchFamily="34" charset="0"/>
              </a:rPr>
              <a:t>).</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hlinkClick r:id="rId2"/>
              </a:rPr>
              <a:t>https://www.youtube.com/watch?v=E9tELOTaFZw</a:t>
            </a:r>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hlinkClick r:id="rId3"/>
              </a:rPr>
              <a:t>https://www.youtube.com/watch?v=HRjdK-kSW7A</a:t>
            </a:r>
            <a:r>
              <a:rPr lang="en-US" sz="1400" dirty="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9118280" y="0"/>
            <a:ext cx="2505673" cy="351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839396015"/>
      </p:ext>
    </p:extLst>
  </p:cSld>
  <p:clrMapOvr>
    <a:masterClrMapping/>
  </p:clrMapOvr>
  <mc:AlternateContent xmlns:mc="http://schemas.openxmlformats.org/markup-compatibility/2006">
    <mc:Choice xmlns:p14="http://schemas.microsoft.com/office/powerpoint/2010/main" xmlns="" Requires="p14">
      <p:transition spd="slow" p14:dur="1400" advTm="15000">
        <p14:doors dir="vert"/>
      </p:transition>
    </mc:Choice>
    <mc:Fallback>
      <p:transition spd="slow"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57601"/>
            <a:ext cx="8534400" cy="1122362"/>
          </a:xfrm>
        </p:spPr>
        <p:txBody>
          <a:bodyPr>
            <a:normAutofit/>
          </a:bodyPr>
          <a:lstStyle/>
          <a:p>
            <a:r>
              <a:rPr lang="en-US" sz="4000" dirty="0" err="1">
                <a:solidFill>
                  <a:schemeClr val="accent5"/>
                </a:solidFill>
                <a:latin typeface="Arial" panose="020B0604020202020204" pitchFamily="34" charset="0"/>
                <a:cs typeface="Arial" panose="020B0604020202020204" pitchFamily="34" charset="0"/>
              </a:rPr>
              <a:t>Kolomiec</a:t>
            </a:r>
            <a:r>
              <a:rPr lang="en-US" sz="4000" dirty="0">
                <a:solidFill>
                  <a:schemeClr val="accent5"/>
                </a:solidFill>
                <a:latin typeface="Arial" panose="020B0604020202020204" pitchFamily="34" charset="0"/>
                <a:cs typeface="Arial" panose="020B0604020202020204" pitchFamily="34" charset="0"/>
              </a:rPr>
              <a:t> </a:t>
            </a:r>
            <a:r>
              <a:rPr lang="en-US" sz="4000" dirty="0" err="1">
                <a:solidFill>
                  <a:schemeClr val="accent5"/>
                </a:solidFill>
                <a:latin typeface="Arial" panose="020B0604020202020204" pitchFamily="34" charset="0"/>
                <a:cs typeface="Arial" panose="020B0604020202020204" pitchFamily="34" charset="0"/>
              </a:rPr>
              <a:t>Taras</a:t>
            </a:r>
            <a:r>
              <a:rPr lang="en-US" sz="4000" dirty="0">
                <a:solidFill>
                  <a:schemeClr val="accent5"/>
                </a:solidFill>
                <a:latin typeface="Arial" panose="020B0604020202020204" pitchFamily="34" charset="0"/>
                <a:cs typeface="Arial" panose="020B0604020202020204" pitchFamily="34" charset="0"/>
              </a:rPr>
              <a:t> </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700644" y="1276165"/>
            <a:ext cx="8014627" cy="4270375"/>
          </a:xfrm>
        </p:spPr>
        <p:txBody>
          <a:bodyPr>
            <a:noAutofit/>
          </a:bodyPr>
          <a:lstStyle/>
          <a:p>
            <a:r>
              <a:rPr lang="en-US" sz="1400" dirty="0">
                <a:solidFill>
                  <a:schemeClr val="tx1"/>
                </a:solidFill>
                <a:latin typeface="Arial" panose="020B0604020202020204" pitchFamily="34" charset="0"/>
                <a:cs typeface="Arial" panose="020B0604020202020204" pitchFamily="34" charset="0"/>
              </a:rPr>
              <a:t>Senior lecturer Performing Arts Education and Arts Research Institute SHEE "Carpathian National University named after V. </a:t>
            </a:r>
            <a:r>
              <a:rPr lang="en-US" sz="1400" dirty="0" err="1">
                <a:solidFill>
                  <a:schemeClr val="tx1"/>
                </a:solidFill>
                <a:latin typeface="Arial" panose="020B0604020202020204" pitchFamily="34" charset="0"/>
                <a:cs typeface="Arial" panose="020B0604020202020204" pitchFamily="34" charset="0"/>
              </a:rPr>
              <a:t>Stefanik</a:t>
            </a:r>
            <a:r>
              <a:rPr lang="en-US" sz="1400" dirty="0">
                <a:solidFill>
                  <a:schemeClr val="tx1"/>
                </a:solidFill>
                <a:latin typeface="Arial" panose="020B0604020202020204" pitchFamily="34" charset="0"/>
                <a:cs typeface="Arial" panose="020B0604020202020204" pitchFamily="34" charset="0"/>
              </a:rPr>
              <a:t>."</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1994. - graduated from Kiev State Conservatory named after P. Tchaikovsky,</a:t>
            </a:r>
          </a:p>
          <a:p>
            <a:r>
              <a:rPr lang="en-US" sz="1400" dirty="0">
                <a:solidFill>
                  <a:schemeClr val="tx1"/>
                </a:solidFill>
                <a:latin typeface="Arial" panose="020B0604020202020204" pitchFamily="34" charset="0"/>
                <a:cs typeface="Arial" panose="020B0604020202020204" pitchFamily="34" charset="0"/>
              </a:rPr>
              <a:t>1997. - executive graduate studies at the high school </a:t>
            </a:r>
            <a:r>
              <a:rPr lang="en-US" sz="1400" dirty="0" err="1">
                <a:solidFill>
                  <a:schemeClr val="tx1"/>
                </a:solidFill>
                <a:latin typeface="Arial" panose="020B0604020202020204" pitchFamily="34" charset="0"/>
                <a:cs typeface="Arial" panose="020B0604020202020204" pitchFamily="34" charset="0"/>
              </a:rPr>
              <a:t>c.Aahen</a:t>
            </a:r>
            <a:r>
              <a:rPr lang="en-US" sz="1400" dirty="0">
                <a:solidFill>
                  <a:schemeClr val="tx1"/>
                </a:solidFill>
                <a:latin typeface="Arial" panose="020B0604020202020204" pitchFamily="34" charset="0"/>
                <a:cs typeface="Arial" panose="020B0604020202020204" pitchFamily="34" charset="0"/>
              </a:rPr>
              <a:t> (Germany)</a:t>
            </a:r>
          </a:p>
          <a:p>
            <a:r>
              <a:rPr lang="en-US" sz="1400" dirty="0">
                <a:solidFill>
                  <a:schemeClr val="tx1"/>
                </a:solidFill>
                <a:latin typeface="Arial" panose="020B0604020202020204" pitchFamily="34" charset="0"/>
                <a:cs typeface="Arial" panose="020B0604020202020204" pitchFamily="34" charset="0"/>
              </a:rPr>
              <a:t>He worked in the National Presidential Orchestra, the Kiev National Operetta Theater, the orchestra of the Defense Ministry of Ukraine, Philharmonic children (Kiev).</a:t>
            </a:r>
          </a:p>
          <a:p>
            <a:r>
              <a:rPr lang="en-US" sz="1400" dirty="0">
                <a:solidFill>
                  <a:schemeClr val="tx1"/>
                </a:solidFill>
                <a:latin typeface="Arial" panose="020B0604020202020204" pitchFamily="34" charset="0"/>
                <a:cs typeface="Arial" panose="020B0604020202020204" pitchFamily="34" charset="0"/>
              </a:rPr>
              <a:t>Since 2005 - the teacher SHEE "Carpathian National University </a:t>
            </a:r>
            <a:r>
              <a:rPr lang="en-US" sz="1400" dirty="0" err="1">
                <a:solidFill>
                  <a:schemeClr val="tx1"/>
                </a:solidFill>
                <a:latin typeface="Arial" panose="020B0604020202020204" pitchFamily="34" charset="0"/>
                <a:cs typeface="Arial" panose="020B0604020202020204" pitchFamily="34" charset="0"/>
              </a:rPr>
              <a:t>V.Stefanik</a:t>
            </a:r>
            <a:r>
              <a:rPr lang="en-US" sz="1400" dirty="0">
                <a:solidFill>
                  <a:schemeClr val="tx1"/>
                </a:solidFill>
                <a:latin typeface="Arial" panose="020B0604020202020204" pitchFamily="34" charset="0"/>
                <a:cs typeface="Arial" panose="020B0604020202020204" pitchFamily="34" charset="0"/>
              </a:rPr>
              <a:t>" since 2008 - combining teaching the game as part of a symphonic orchestra Philharmonic (Ivano-Frankivsk).</a:t>
            </a:r>
          </a:p>
          <a:p>
            <a:r>
              <a:rPr lang="en-US" sz="1400" dirty="0">
                <a:solidFill>
                  <a:schemeClr val="tx1"/>
                </a:solidFill>
                <a:latin typeface="Arial" panose="020B0604020202020204" pitchFamily="34" charset="0"/>
                <a:cs typeface="Arial" panose="020B0604020202020204" pitchFamily="34" charset="0"/>
              </a:rPr>
              <a:t>Among his students - the winner of the international competition Crimean Spring 2012, winner of the international competition named after </a:t>
            </a:r>
            <a:r>
              <a:rPr lang="en-US" sz="1400" dirty="0" err="1">
                <a:solidFill>
                  <a:schemeClr val="tx1"/>
                </a:solidFill>
                <a:latin typeface="Arial" panose="020B0604020202020204" pitchFamily="34" charset="0"/>
                <a:cs typeface="Arial" panose="020B0604020202020204" pitchFamily="34" charset="0"/>
              </a:rPr>
              <a:t>Starchenko</a:t>
            </a:r>
            <a:r>
              <a:rPr lang="en-US" sz="1400" dirty="0">
                <a:solidFill>
                  <a:schemeClr val="tx1"/>
                </a:solidFill>
                <a:latin typeface="Arial" panose="020B0604020202020204" pitchFamily="34" charset="0"/>
                <a:cs typeface="Arial" panose="020B0604020202020204" pitchFamily="34" charset="0"/>
              </a:rPr>
              <a:t> (Rivne), winner of the international competition Crimean Spring 2012, winner of the international competition named </a:t>
            </a:r>
            <a:r>
              <a:rPr lang="en-US" sz="1400" dirty="0" err="1">
                <a:solidFill>
                  <a:schemeClr val="tx1"/>
                </a:solidFill>
                <a:latin typeface="Arial" panose="020B0604020202020204" pitchFamily="34" charset="0"/>
                <a:cs typeface="Arial" panose="020B0604020202020204" pitchFamily="34" charset="0"/>
              </a:rPr>
              <a:t>Bidy</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Lviv</a:t>
            </a:r>
            <a:r>
              <a:rPr lang="en-US" sz="1400" dirty="0">
                <a:solidFill>
                  <a:schemeClr val="tx1"/>
                </a:solidFill>
                <a:latin typeface="Arial" panose="020B0604020202020204" pitchFamily="34" charset="0"/>
                <a:cs typeface="Arial" panose="020B0604020202020204" pitchFamily="34" charset="0"/>
              </a:rPr>
              <a:t>), winner of the international competition bassoonist (</a:t>
            </a:r>
            <a:r>
              <a:rPr lang="en-US" sz="1400" dirty="0" err="1">
                <a:solidFill>
                  <a:schemeClr val="tx1"/>
                </a:solidFill>
                <a:latin typeface="Arial" panose="020B0604020202020204" pitchFamily="34" charset="0"/>
                <a:cs typeface="Arial" panose="020B0604020202020204" pitchFamily="34" charset="0"/>
              </a:rPr>
              <a:t>c.Vrotslav</a:t>
            </a:r>
            <a:r>
              <a:rPr lang="en-US" sz="1400" dirty="0">
                <a:solidFill>
                  <a:schemeClr val="tx1"/>
                </a:solidFill>
                <a:latin typeface="Arial" panose="020B0604020202020204" pitchFamily="34" charset="0"/>
                <a:cs typeface="Arial" panose="020B0604020202020204" pitchFamily="34" charset="0"/>
              </a:rPr>
              <a:t> , Poland</a:t>
            </a:r>
            <a:r>
              <a:rPr lang="en-US" sz="1400" dirty="0" smtClean="0">
                <a:solidFill>
                  <a:schemeClr val="tx1"/>
                </a:solidFill>
                <a:latin typeface="Arial" panose="020B0604020202020204" pitchFamily="34" charset="0"/>
                <a:cs typeface="Arial" panose="020B0604020202020204" pitchFamily="34" charset="0"/>
              </a:rPr>
              <a:t>)</a:t>
            </a:r>
          </a:p>
          <a:p>
            <a:endParaRPr lang="en-US" sz="14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hlinkClick r:id="rId2"/>
              </a:rPr>
              <a:t>https://www.youtube.com/watch?v=2oHGOti6DPQ&amp;feature=youtu.be</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hlinkClick r:id="rId3"/>
              </a:rPr>
              <a:t>https://www.youtube.com/watch?v=90vW0b9xRCI</a:t>
            </a:r>
            <a:r>
              <a:rPr lang="en-US" sz="1400" dirty="0">
                <a:solidFill>
                  <a:schemeClr val="tx1"/>
                </a:solidFill>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4">
            <a:extLst>
              <a:ext uri="{BEBA8EAE-BF5A-486C-A8C5-ECC9F3942E4B}">
                <a14:imgProps xmlns:a14="http://schemas.microsoft.com/office/drawing/2010/main" xmlns="">
                  <a14:imgLayer r:embed="rId5">
                    <a14:imgEffect>
                      <a14:brightnessContrast contrast="20000"/>
                    </a14:imgEffect>
                  </a14:imgLayer>
                </a14:imgProps>
              </a:ext>
            </a:extLst>
          </a:blip>
          <a:stretch>
            <a:fillRect/>
          </a:stretch>
        </p:blipFill>
        <p:spPr>
          <a:xfrm>
            <a:off x="8715271" y="0"/>
            <a:ext cx="3084843" cy="32616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862986801"/>
      </p:ext>
    </p:extLst>
  </p:cSld>
  <p:clrMapOvr>
    <a:masterClrMapping/>
  </p:clrMapOvr>
  <mc:AlternateContent xmlns:mc="http://schemas.openxmlformats.org/markup-compatibility/2006">
    <mc:Choice xmlns:p14="http://schemas.microsoft.com/office/powerpoint/2010/main" xmlns="" Requires="p14">
      <p:transition spd="slow" p14:dur="1600" advTm="15000">
        <p14:prism isInverted="1"/>
      </p:transition>
    </mc:Choice>
    <mc:Fallback>
      <p:transition spd="slow"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44383" y="672128"/>
            <a:ext cx="8665843" cy="842172"/>
          </a:xfrm>
        </p:spPr>
        <p:txBody>
          <a:bodyPr>
            <a:normAutofit/>
          </a:bodyPr>
          <a:lstStyle/>
          <a:p>
            <a:r>
              <a:rPr lang="en-US" sz="4000" dirty="0" smtClean="0">
                <a:solidFill>
                  <a:schemeClr val="accent5"/>
                </a:solidFill>
                <a:latin typeface="Arial" panose="020B0604020202020204" pitchFamily="34" charset="0"/>
                <a:cs typeface="Arial" panose="020B0604020202020204" pitchFamily="34" charset="0"/>
              </a:rPr>
              <a:t>Yuri Voloshchuk</a:t>
            </a:r>
            <a:endParaRPr lang="ru-RU" sz="4000" dirty="0">
              <a:solidFill>
                <a:schemeClr val="accent5"/>
              </a:solidFill>
              <a:latin typeface="Arial" panose="020B0604020202020204" pitchFamily="34" charset="0"/>
              <a:cs typeface="Arial" panose="020B0604020202020204" pitchFamily="34" charset="0"/>
            </a:endParaRPr>
          </a:p>
        </p:txBody>
      </p:sp>
      <p:sp>
        <p:nvSpPr>
          <p:cNvPr id="3" name="Объект 2"/>
          <p:cNvSpPr>
            <a:spLocks noGrp="1"/>
          </p:cNvSpPr>
          <p:nvPr>
            <p:ph idx="4294967295"/>
          </p:nvPr>
        </p:nvSpPr>
        <p:spPr>
          <a:xfrm>
            <a:off x="914400" y="2746827"/>
            <a:ext cx="8704263" cy="3319463"/>
          </a:xfrm>
        </p:spPr>
        <p:txBody>
          <a:bodyPr>
            <a:normAutofit/>
          </a:bodyPr>
          <a:lstStyle/>
          <a:p>
            <a:r>
              <a:rPr lang="en-US" sz="1400" dirty="0">
                <a:solidFill>
                  <a:schemeClr val="tx1"/>
                </a:solidFill>
                <a:latin typeface="Arial" panose="020B0604020202020204" pitchFamily="34" charset="0"/>
                <a:cs typeface="Arial" panose="020B0604020202020204" pitchFamily="34" charset="0"/>
              </a:rPr>
              <a:t>Ph.D., associate professor.</a:t>
            </a:r>
          </a:p>
          <a:p>
            <a:r>
              <a:rPr lang="en-US" sz="1400" dirty="0">
                <a:solidFill>
                  <a:schemeClr val="tx1"/>
                </a:solidFill>
                <a:latin typeface="Arial" panose="020B0604020202020204" pitchFamily="34" charset="0"/>
                <a:cs typeface="Arial" panose="020B0604020202020204" pitchFamily="34" charset="0"/>
              </a:rPr>
              <a:t>Developed and reads the following courses: History, Theory and Methods of performing arts, cultural music, special musical instrument (violin).</a:t>
            </a:r>
          </a:p>
          <a:p>
            <a:r>
              <a:rPr lang="en-US" sz="1400" dirty="0">
                <a:solidFill>
                  <a:schemeClr val="tx1"/>
                </a:solidFill>
                <a:latin typeface="Arial" panose="020B0604020202020204" pitchFamily="34" charset="0"/>
                <a:cs typeface="Arial" panose="020B0604020202020204" pitchFamily="34" charset="0"/>
              </a:rPr>
              <a:t>Voloshchuk Y. - the author of a manual "Ukrainian violin art" (2008), the textbook "violin performing arts Eastern Galicia second half XIX - the first third of the twentieth century: national traditions and </a:t>
            </a:r>
            <a:r>
              <a:rPr lang="en-US" sz="1400" dirty="0" err="1">
                <a:solidFill>
                  <a:schemeClr val="tx1"/>
                </a:solidFill>
                <a:latin typeface="Arial" panose="020B0604020202020204" pitchFamily="34" charset="0"/>
                <a:cs typeface="Arial" panose="020B0604020202020204" pitchFamily="34" charset="0"/>
              </a:rPr>
              <a:t>polyethnic</a:t>
            </a:r>
            <a:r>
              <a:rPr lang="en-US" sz="1400" dirty="0">
                <a:solidFill>
                  <a:schemeClr val="tx1"/>
                </a:solidFill>
                <a:latin typeface="Arial" panose="020B0604020202020204" pitchFamily="34" charset="0"/>
                <a:cs typeface="Arial" panose="020B0604020202020204" pitchFamily="34" charset="0"/>
              </a:rPr>
              <a:t> cultural relations" (2012, approved by the Ministry of Education and Science, youth and sports of Ukraine).</a:t>
            </a:r>
          </a:p>
          <a:p>
            <a:r>
              <a:rPr lang="en-US" sz="1400" dirty="0">
                <a:solidFill>
                  <a:schemeClr val="tx1"/>
                </a:solidFill>
                <a:latin typeface="Arial" panose="020B0604020202020204" pitchFamily="34" charset="0"/>
                <a:cs typeface="Arial" panose="020B0604020202020204" pitchFamily="34" charset="0"/>
              </a:rPr>
              <a:t>During the university, led by Y. Voloshchuk successfully defended 18 master's theses and PhD thesis </a:t>
            </a:r>
            <a:r>
              <a:rPr lang="en-US" sz="1400" dirty="0" err="1">
                <a:solidFill>
                  <a:schemeClr val="tx1"/>
                </a:solidFill>
                <a:latin typeface="Arial" panose="020B0604020202020204" pitchFamily="34" charset="0"/>
                <a:cs typeface="Arial" panose="020B0604020202020204" pitchFamily="34" charset="0"/>
              </a:rPr>
              <a:t>A.Y.Kornyeva</a:t>
            </a:r>
            <a:r>
              <a:rPr lang="en-US" sz="1400" dirty="0">
                <a:solidFill>
                  <a:schemeClr val="tx1"/>
                </a:solidFill>
                <a:latin typeface="Arial" panose="020B0604020202020204" pitchFamily="34" charset="0"/>
                <a:cs typeface="Arial" panose="020B0604020202020204" pitchFamily="34" charset="0"/>
              </a:rPr>
              <a:t> "Heroism </a:t>
            </a:r>
            <a:r>
              <a:rPr lang="en-US" sz="1400" dirty="0" err="1">
                <a:solidFill>
                  <a:schemeClr val="tx1"/>
                </a:solidFill>
                <a:latin typeface="Arial" panose="020B0604020202020204" pitchFamily="34" charset="0"/>
                <a:cs typeface="Arial" panose="020B0604020202020204" pitchFamily="34" charset="0"/>
              </a:rPr>
              <a:t>Khmelnytsky</a:t>
            </a:r>
            <a:r>
              <a:rPr lang="en-US" sz="1400" dirty="0">
                <a:solidFill>
                  <a:schemeClr val="tx1"/>
                </a:solidFill>
                <a:latin typeface="Arial" panose="020B0604020202020204" pitchFamily="34" charset="0"/>
                <a:cs typeface="Arial" panose="020B0604020202020204" pitchFamily="34" charset="0"/>
              </a:rPr>
              <a:t> as cultural and artistic paradigm XVII - XIX centuries."</a:t>
            </a:r>
          </a:p>
          <a:p>
            <a:r>
              <a:rPr lang="en-US" sz="1400" dirty="0">
                <a:solidFill>
                  <a:schemeClr val="tx1"/>
                </a:solidFill>
                <a:latin typeface="Arial" panose="020B0604020202020204" pitchFamily="34" charset="0"/>
                <a:cs typeface="Arial" panose="020B0604020202020204" pitchFamily="34" charset="0"/>
              </a:rPr>
              <a:t>In the scientific achievements of </a:t>
            </a:r>
            <a:r>
              <a:rPr lang="en-US" sz="1400" dirty="0" err="1">
                <a:solidFill>
                  <a:schemeClr val="tx1"/>
                </a:solidFill>
                <a:latin typeface="Arial" panose="020B0604020202020204" pitchFamily="34" charset="0"/>
                <a:cs typeface="Arial" panose="020B0604020202020204" pitchFamily="34" charset="0"/>
              </a:rPr>
              <a:t>Y.I.Voloschuk</a:t>
            </a:r>
            <a:r>
              <a:rPr lang="en-US" sz="1400" dirty="0">
                <a:solidFill>
                  <a:schemeClr val="tx1"/>
                </a:solidFill>
                <a:latin typeface="Arial" panose="020B0604020202020204" pitchFamily="34" charset="0"/>
                <a:cs typeface="Arial" panose="020B0604020202020204" pitchFamily="34" charset="0"/>
              </a:rPr>
              <a:t> are also three scientific brochures and more than thirty scientific articles on the problems of theory and history of performing arts.</a:t>
            </a:r>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526977" y="672128"/>
            <a:ext cx="3645724" cy="2188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56817702"/>
      </p:ext>
    </p:extLst>
  </p:cSld>
  <p:clrMapOvr>
    <a:masterClrMapping/>
  </p:clrMapOvr>
  <p:transition spd="slow" advTm="15000">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334</TotalTime>
  <Words>1917</Words>
  <Application>Microsoft Office PowerPoint</Application>
  <PresentationFormat>Произвольный</PresentationFormat>
  <Paragraphs>121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VASYL STEFANYK  PRECARPATHIAN NATIONAL UNIVERSITY</vt:lpstr>
      <vt:lpstr>Petro Krul </vt:lpstr>
      <vt:lpstr>Dorozhivskyy Ruslan </vt:lpstr>
      <vt:lpstr>Szyptur Roman </vt:lpstr>
      <vt:lpstr>Alexander Melnik </vt:lpstr>
      <vt:lpstr>Stefanyuk Mikhailo </vt:lpstr>
      <vt:lpstr>Vakalyuk Petro</vt:lpstr>
      <vt:lpstr>Kolomiec Taras </vt:lpstr>
      <vt:lpstr>Yuri Voloshchuk</vt:lpstr>
      <vt:lpstr>Слайд 10</vt:lpstr>
      <vt:lpstr>Hook Sergey </vt:lpstr>
      <vt:lpstr>Stepan Yednak</vt:lpstr>
      <vt:lpstr>Bohdan Tkachuk</vt:lpstr>
      <vt:lpstr>Contacts</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SlowGF</dc:creator>
  <cp:lastModifiedBy>Home</cp:lastModifiedBy>
  <cp:revision>32</cp:revision>
  <dcterms:created xsi:type="dcterms:W3CDTF">2017-04-05T19:54:13Z</dcterms:created>
  <dcterms:modified xsi:type="dcterms:W3CDTF">2018-10-30T12:06:03Z</dcterms:modified>
</cp:coreProperties>
</file>