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95" r:id="rId5"/>
    <p:sldId id="283" r:id="rId6"/>
    <p:sldId id="260" r:id="rId7"/>
    <p:sldId id="261" r:id="rId8"/>
    <p:sldId id="262" r:id="rId9"/>
    <p:sldId id="263" r:id="rId10"/>
    <p:sldId id="265" r:id="rId11"/>
    <p:sldId id="288" r:id="rId12"/>
    <p:sldId id="264" r:id="rId13"/>
    <p:sldId id="269" r:id="rId14"/>
    <p:sldId id="270" r:id="rId15"/>
    <p:sldId id="286" r:id="rId16"/>
    <p:sldId id="287" r:id="rId17"/>
    <p:sldId id="271" r:id="rId18"/>
    <p:sldId id="272" r:id="rId19"/>
    <p:sldId id="273" r:id="rId20"/>
    <p:sldId id="274" r:id="rId21"/>
    <p:sldId id="275" r:id="rId22"/>
    <p:sldId id="302" r:id="rId23"/>
    <p:sldId id="303" r:id="rId24"/>
    <p:sldId id="304" r:id="rId25"/>
    <p:sldId id="305" r:id="rId26"/>
    <p:sldId id="276" r:id="rId27"/>
    <p:sldId id="277" r:id="rId28"/>
    <p:sldId id="278" r:id="rId29"/>
    <p:sldId id="306" r:id="rId30"/>
    <p:sldId id="279" r:id="rId31"/>
    <p:sldId id="280" r:id="rId32"/>
    <p:sldId id="281" r:id="rId33"/>
    <p:sldId id="28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EF8"/>
    <a:srgbClr val="E6CAEC"/>
    <a:srgbClr val="D7AAE0"/>
    <a:srgbClr val="C078CE"/>
    <a:srgbClr val="A844BC"/>
    <a:srgbClr val="E8CDED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Помір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3" autoAdjust="0"/>
    <p:restoredTop sz="95812" autoAdjust="0"/>
  </p:normalViewPr>
  <p:slideViewPr>
    <p:cSldViewPr snapToGrid="0">
      <p:cViewPr varScale="1">
        <p:scale>
          <a:sx n="82" d="100"/>
          <a:sy n="82" d="100"/>
        </p:scale>
        <p:origin x="25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D0CC1-B850-42BA-BC4C-EA193EEA4DA3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A0C6F-ABE4-4EE8-BD4D-E1E3DCDCC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3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D0CC1-B850-42BA-BC4C-EA193EEA4DA3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A0C6F-ABE4-4EE8-BD4D-E1E3DCDCC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56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D0CC1-B850-42BA-BC4C-EA193EEA4DA3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A0C6F-ABE4-4EE8-BD4D-E1E3DCDCC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2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D0CC1-B850-42BA-BC4C-EA193EEA4DA3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A0C6F-ABE4-4EE8-BD4D-E1E3DCDCC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10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D0CC1-B850-42BA-BC4C-EA193EEA4DA3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A0C6F-ABE4-4EE8-BD4D-E1E3DCDCC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260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D0CC1-B850-42BA-BC4C-EA193EEA4DA3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A0C6F-ABE4-4EE8-BD4D-E1E3DCDCC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41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D0CC1-B850-42BA-BC4C-EA193EEA4DA3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A0C6F-ABE4-4EE8-BD4D-E1E3DCDCC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67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D0CC1-B850-42BA-BC4C-EA193EEA4DA3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A0C6F-ABE4-4EE8-BD4D-E1E3DCDCC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93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D0CC1-B850-42BA-BC4C-EA193EEA4DA3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A0C6F-ABE4-4EE8-BD4D-E1E3DCDCC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20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D0CC1-B850-42BA-BC4C-EA193EEA4DA3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A0C6F-ABE4-4EE8-BD4D-E1E3DCDCC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531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D0CC1-B850-42BA-BC4C-EA193EEA4DA3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A0C6F-ABE4-4EE8-BD4D-E1E3DCDCC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09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D0CC1-B850-42BA-BC4C-EA193EEA4DA3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A0C6F-ABE4-4EE8-BD4D-E1E3DCDCC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854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ukrinform.ua/rubric-regions/3210564-kiberpolicia-vikrila-hakera-akij-zlamav-15-miljoniv-akauntiv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hp?hl=uk" TargetMode="External"/><Relationship Id="rId2" Type="http://schemas.openxmlformats.org/officeDocument/2006/relationships/hyperlink" Target="http://mediadriver.online/shukaj-i-znahod-yak-probigti-marafon-razom-iz-google/pochnimo-marafon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ediadriver.online/foto/trohi-photoshop-yak-pereviriti-foto-na-manipulyativnist/" TargetMode="External"/><Relationship Id="rId5" Type="http://schemas.openxmlformats.org/officeDocument/2006/relationships/hyperlink" Target="https://bit.ly/2wjf1Dt" TargetMode="External"/><Relationship Id="rId4" Type="http://schemas.openxmlformats.org/officeDocument/2006/relationships/hyperlink" Target="https://bit.ly/2waM4Jv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3477" y="2628900"/>
            <a:ext cx="9144000" cy="1626835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Інфомедійна грамотність: </a:t>
            </a:r>
            <a:b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DOs and DON’Ts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3382062" y="4355008"/>
            <a:ext cx="5413957" cy="605613"/>
          </a:xfrm>
        </p:spPr>
        <p:txBody>
          <a:bodyPr>
            <a:normAutofit fontScale="25000" lnSpcReduction="20000"/>
          </a:bodyPr>
          <a:lstStyle/>
          <a:p>
            <a:endParaRPr lang="uk-UA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uk-UA" sz="9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ТРЕНІНГ</a:t>
            </a:r>
            <a:endParaRPr lang="en-US" sz="9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677" y="5133545"/>
            <a:ext cx="9932670" cy="1312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576" y="87946"/>
            <a:ext cx="1655527" cy="22720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210" y="388651"/>
            <a:ext cx="2697315" cy="19274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019" y="787967"/>
            <a:ext cx="2727926" cy="112879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56" y="268255"/>
            <a:ext cx="2168221" cy="21682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26" y="5454092"/>
            <a:ext cx="2905725" cy="59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7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26" y="1225867"/>
            <a:ext cx="5549268" cy="4566285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5" name="Рисунок 4"/>
          <p:cNvPicPr/>
          <p:nvPr/>
        </p:nvPicPr>
        <p:blipFill rotWithShape="1">
          <a:blip r:embed="rId3"/>
          <a:srcRect l="46106" t="34072" r="17134" b="8301"/>
          <a:stretch/>
        </p:blipFill>
        <p:spPr bwMode="auto">
          <a:xfrm>
            <a:off x="6267450" y="1142999"/>
            <a:ext cx="5379720" cy="4649153"/>
          </a:xfrm>
          <a:prstGeom prst="rect">
            <a:avLst/>
          </a:prstGeom>
          <a:ln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61813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" y="104045"/>
            <a:ext cx="3740289" cy="3211936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968" y="190950"/>
            <a:ext cx="3629025" cy="3125031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6" name="Рисунок 5"/>
          <p:cNvPicPr/>
          <p:nvPr/>
        </p:nvPicPr>
        <p:blipFill rotWithShape="1">
          <a:blip r:embed="rId4"/>
          <a:srcRect l="46417" t="34349" r="17134" b="9133"/>
          <a:stretch/>
        </p:blipFill>
        <p:spPr bwMode="auto">
          <a:xfrm>
            <a:off x="6216967" y="3497580"/>
            <a:ext cx="3629025" cy="3163570"/>
          </a:xfrm>
          <a:prstGeom prst="rect">
            <a:avLst/>
          </a:prstGeom>
          <a:ln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7" name="Рисунок 6"/>
          <p:cNvPicPr/>
          <p:nvPr/>
        </p:nvPicPr>
        <p:blipFill rotWithShape="1">
          <a:blip r:embed="rId5"/>
          <a:srcRect l="3271" t="23257" r="58567" b="30752"/>
          <a:stretch/>
        </p:blipFill>
        <p:spPr bwMode="auto">
          <a:xfrm>
            <a:off x="1207390" y="3693636"/>
            <a:ext cx="4050410" cy="2967514"/>
          </a:xfrm>
          <a:prstGeom prst="rect">
            <a:avLst/>
          </a:prstGeom>
          <a:ln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83497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1635"/>
            <a:ext cx="12193057" cy="69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8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7430" y="365125"/>
            <a:ext cx="8275320" cy="1182205"/>
          </a:xfr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algn="ctr"/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Маніпулятивний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заголовок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838200" y="1547330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«Шок-контент</a:t>
            </a: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…», </a:t>
            </a:r>
            <a:endParaRPr lang="ru-RU" sz="3600" b="1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«</a:t>
            </a: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 не </a:t>
            </a:r>
            <a:r>
              <a:rPr lang="ru-RU" sz="36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повірите</a:t>
            </a: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...», </a:t>
            </a:r>
            <a:endParaRPr lang="ru-RU" sz="3600" b="1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«</a:t>
            </a:r>
            <a:r>
              <a:rPr lang="ru-RU" sz="36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Виявилось</a:t>
            </a: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…», </a:t>
            </a:r>
          </a:p>
          <a:p>
            <a:pPr marL="0" indent="0" algn="ctr">
              <a:buNone/>
            </a:pP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«</a:t>
            </a: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СЕНСАЦІЯ», </a:t>
            </a: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«</a:t>
            </a:r>
            <a:r>
              <a:rPr lang="ru-RU" sz="36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Читати</a:t>
            </a: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всім</a:t>
            </a: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!», </a:t>
            </a:r>
            <a:endParaRPr lang="ru-RU" sz="3600" b="1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«</a:t>
            </a: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Стало </a:t>
            </a:r>
            <a:r>
              <a:rPr lang="ru-RU" sz="36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відомо</a:t>
            </a: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</a:t>
            </a:r>
          </a:p>
          <a:p>
            <a:pPr marL="0" indent="0" algn="ctr">
              <a:buNone/>
            </a:pP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«</a:t>
            </a:r>
            <a:r>
              <a:rPr lang="ru-RU" sz="36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Шокуюча</a:t>
            </a: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правда» </a:t>
            </a:r>
            <a:endParaRPr lang="en-US" sz="36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AC9AD2A-4A2F-45D5-A9C9-860D5E03C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04" y="1851660"/>
            <a:ext cx="3886983" cy="378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0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/>
          <a:srcRect l="7477" t="45042" r="40343" b="5253"/>
          <a:stretch/>
        </p:blipFill>
        <p:spPr bwMode="auto">
          <a:xfrm>
            <a:off x="754380" y="3208019"/>
            <a:ext cx="4751665" cy="2506980"/>
          </a:xfrm>
          <a:prstGeom prst="rect">
            <a:avLst/>
          </a:prstGeom>
          <a:ln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0" name="Рисунок 9"/>
          <p:cNvPicPr/>
          <p:nvPr/>
        </p:nvPicPr>
        <p:blipFill rotWithShape="1">
          <a:blip r:embed="rId3"/>
          <a:srcRect l="5452" t="15498" r="1402" b="36572"/>
          <a:stretch/>
        </p:blipFill>
        <p:spPr bwMode="auto">
          <a:xfrm>
            <a:off x="481965" y="433387"/>
            <a:ext cx="5210176" cy="1944053"/>
          </a:xfrm>
          <a:prstGeom prst="rect">
            <a:avLst/>
          </a:prstGeom>
          <a:ln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6" name="Рисунок 5"/>
          <p:cNvPicPr/>
          <p:nvPr/>
        </p:nvPicPr>
        <p:blipFill rotWithShape="1">
          <a:blip r:embed="rId4"/>
          <a:srcRect l="14018" t="15236" r="39252" b="7190"/>
          <a:stretch/>
        </p:blipFill>
        <p:spPr bwMode="auto">
          <a:xfrm>
            <a:off x="6092190" y="1367312"/>
            <a:ext cx="5474970" cy="4606290"/>
          </a:xfrm>
          <a:prstGeom prst="rect">
            <a:avLst/>
          </a:prstGeom>
          <a:ln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53799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13707" t="15236" r="37071" b="9129"/>
          <a:stretch/>
        </p:blipFill>
        <p:spPr bwMode="auto">
          <a:xfrm>
            <a:off x="342900" y="605790"/>
            <a:ext cx="3246120" cy="2774632"/>
          </a:xfrm>
          <a:prstGeom prst="rect">
            <a:avLst/>
          </a:prstGeom>
          <a:ln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5" name="Рисунок 4"/>
          <p:cNvPicPr/>
          <p:nvPr/>
        </p:nvPicPr>
        <p:blipFill rotWithShape="1">
          <a:blip r:embed="rId3"/>
          <a:srcRect l="4050" t="27701" r="34268" b="9962"/>
          <a:stretch/>
        </p:blipFill>
        <p:spPr bwMode="auto">
          <a:xfrm>
            <a:off x="7875270" y="605791"/>
            <a:ext cx="3880485" cy="2774632"/>
          </a:xfrm>
          <a:prstGeom prst="rect">
            <a:avLst/>
          </a:prstGeom>
          <a:ln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6" name="Рисунок 5"/>
          <p:cNvPicPr/>
          <p:nvPr/>
        </p:nvPicPr>
        <p:blipFill rotWithShape="1">
          <a:blip r:embed="rId4"/>
          <a:srcRect l="12615" t="32134" r="38950" b="8309"/>
          <a:stretch/>
        </p:blipFill>
        <p:spPr bwMode="auto">
          <a:xfrm>
            <a:off x="857250" y="3592370"/>
            <a:ext cx="3691890" cy="2985351"/>
          </a:xfrm>
          <a:prstGeom prst="rect">
            <a:avLst/>
          </a:prstGeom>
          <a:ln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8" name="Рисунок 7"/>
          <p:cNvPicPr/>
          <p:nvPr/>
        </p:nvPicPr>
        <p:blipFill rotWithShape="1">
          <a:blip r:embed="rId5"/>
          <a:srcRect l="3537" t="31383" r="30996" b="8716"/>
          <a:stretch/>
        </p:blipFill>
        <p:spPr bwMode="auto">
          <a:xfrm>
            <a:off x="5163502" y="3592372"/>
            <a:ext cx="4652010" cy="2985351"/>
          </a:xfrm>
          <a:prstGeom prst="rect">
            <a:avLst/>
          </a:prstGeom>
          <a:ln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7" name="Рисунок 6"/>
          <p:cNvPicPr/>
          <p:nvPr/>
        </p:nvPicPr>
        <p:blipFill rotWithShape="1">
          <a:blip r:embed="rId6"/>
          <a:srcRect l="9035" t="15223" r="33489" b="9142"/>
          <a:stretch/>
        </p:blipFill>
        <p:spPr bwMode="auto">
          <a:xfrm>
            <a:off x="3927157" y="605791"/>
            <a:ext cx="3679508" cy="2774632"/>
          </a:xfrm>
          <a:prstGeom prst="rect">
            <a:avLst/>
          </a:prstGeom>
          <a:ln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52702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uslana\Downloads\139623448_703796080325319_9212362409889737291_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2" b="5376"/>
          <a:stretch/>
        </p:blipFill>
        <p:spPr bwMode="auto">
          <a:xfrm>
            <a:off x="918210" y="183127"/>
            <a:ext cx="3310890" cy="65100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0" t="31617" r="47290" b="12033"/>
          <a:stretch/>
        </p:blipFill>
        <p:spPr bwMode="auto">
          <a:xfrm>
            <a:off x="5111511" y="183127"/>
            <a:ext cx="4133058" cy="356591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7" name="Рисунок 6"/>
          <p:cNvPicPr/>
          <p:nvPr/>
        </p:nvPicPr>
        <p:blipFill rotWithShape="1">
          <a:blip r:embed="rId4"/>
          <a:srcRect l="13084" t="27439" r="32554" b="12177"/>
          <a:stretch/>
        </p:blipFill>
        <p:spPr bwMode="auto">
          <a:xfrm>
            <a:off x="4839653" y="3954780"/>
            <a:ext cx="4544378" cy="2720338"/>
          </a:xfrm>
          <a:prstGeom prst="rect">
            <a:avLst/>
          </a:prstGeom>
          <a:ln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67398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Ознаки </a:t>
            </a:r>
            <a:r>
              <a:rPr lang="uk-UA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маніпулятивних 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заголовків: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en-US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838200" y="1828800"/>
            <a:ext cx="9734550" cy="4348163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	Слова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можуть бути написані ВЕЛИКИМИ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літерами.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слів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словосполучень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«Ви не </a:t>
            </a:r>
            <a:r>
              <a:rPr lang="ru-RU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повірите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...», </a:t>
            </a:r>
            <a: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Виявилось</a:t>
            </a:r>
            <a: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«СЕНСАЦІЯ», «</a:t>
            </a:r>
            <a:r>
              <a:rPr lang="ru-RU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Читати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всім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!», </a:t>
            </a:r>
            <a: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«Стало </a:t>
            </a:r>
            <a:r>
              <a:rPr lang="ru-RU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відомо</a:t>
            </a:r>
            <a: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Шокуюча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правда»,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підірвало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мережу»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Повідомлення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лише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 одному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сайті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щось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жахливе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неймовірно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позитивне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35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3652" y="91440"/>
            <a:ext cx="10515600" cy="67437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Емоційно 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упереджена новина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280046" y="716965"/>
            <a:ext cx="6868131" cy="4946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FDA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виявили гени раку у вакцинах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131" t="5000" r="30846" b="15583"/>
          <a:stretch/>
        </p:blipFill>
        <p:spPr>
          <a:xfrm>
            <a:off x="1968610" y="1231342"/>
            <a:ext cx="7095381" cy="55009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76446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88670"/>
            <a:ext cx="10515600" cy="90201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Ознаки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упередженої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новини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en-US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303020" y="2160269"/>
            <a:ext cx="8606790" cy="3290961"/>
          </a:xfrm>
        </p:spPr>
        <p:txBody>
          <a:bodyPr>
            <a:normAutofit fontScale="92500"/>
          </a:bodyPr>
          <a:lstStyle/>
          <a:p>
            <a:pPr algn="just"/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 </a:t>
            </a:r>
            <a:r>
              <a:rPr lang="ru-RU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читаєте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Ваше </a:t>
            </a:r>
            <a:r>
              <a:rPr lang="ru-RU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серце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починає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битися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швидше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========================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тексті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багато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епітетів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тобто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слів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підкреслюють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характерні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риси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            =====================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Вам </a:t>
            </a:r>
            <a:r>
              <a:rPr lang="ru-RU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повідомляють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неймовірно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жахливі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радісні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речі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38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10515600" cy="1668780"/>
          </a:xfrm>
          <a:noFill/>
        </p:spPr>
        <p:txBody>
          <a:bodyPr>
            <a:normAutofit/>
          </a:bodyPr>
          <a:lstStyle/>
          <a:p>
            <a:pPr algn="ctr"/>
            <a:r>
              <a:rPr lang="uk-UA" sz="4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Програма тренінгу</a:t>
            </a:r>
            <a:endParaRPr lang="en-US" sz="4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606062" y="2239108"/>
            <a:ext cx="8772378" cy="4144987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ПОНЯТТЯ МЕДІАГРАМОТНОСТІ.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МОЄ МЕДІАПОЛЕ І ЧАС У МЕРЕЖІ.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ВИДИ МАНІПУЛЯЦІЙ У МЕДІА ТА   </a:t>
            </a:r>
          </a:p>
          <a:p>
            <a:pPr marL="0" indent="0">
              <a:buNone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СОЦІАЛЬНИХ МЕРЕЖАХ.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РЕКОМЕНДАЦІЇ ЩОДО ПОВЕДІНКИ В </a:t>
            </a:r>
          </a:p>
          <a:p>
            <a:pPr marL="0" indent="0">
              <a:buNone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СОЦІАЛЬНИХ МЕРЕЖАХ.</a:t>
            </a:r>
          </a:p>
          <a:p>
            <a:pPr marL="0" indent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ПІДВЕДЕННЯ ПІДСУМКІВ.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39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295" y="0"/>
            <a:ext cx="11241505" cy="92531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Повністю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вигадана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новина, </a:t>
            </a:r>
            <a:r>
              <a:rPr lang="ru-RU" sz="36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абсолютний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фейк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74" t="4368" r="33421" b="12895"/>
          <a:stretch/>
        </p:blipFill>
        <p:spPr>
          <a:xfrm>
            <a:off x="2273166" y="948529"/>
            <a:ext cx="7145154" cy="571903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31569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" y="1382038"/>
            <a:ext cx="11384280" cy="410428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08289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E7C82BD5-0570-4FA8-8666-18E4F8B79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9291" y="2494253"/>
            <a:ext cx="430911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Фактори               дезінформації !!!</a:t>
            </a:r>
            <a:endParaRPr lang="uk-UA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xmlns="" id="{C48CD4E8-3A57-407F-A081-80C6A91B79C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" t="2267" r="476" b="6514"/>
          <a:stretch/>
        </p:blipFill>
        <p:spPr>
          <a:xfrm>
            <a:off x="514350" y="219075"/>
            <a:ext cx="4888865" cy="636868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76285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20775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Онлайн-маніпуляції: боти і тролі. </a:t>
            </a:r>
            <a:br>
              <a:rPr lang="uk-UA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Як розпізнати?</a:t>
            </a:r>
            <a:endParaRPr lang="uk-UA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1554480"/>
            <a:ext cx="10656570" cy="453104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БОТИ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– це спеціальні програми,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створені для імітації поведінки людей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у соціальних мережах.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Ознаки ботів у соцмережах:</a:t>
            </a:r>
          </a:p>
          <a:p>
            <a:pPr>
              <a:lnSpc>
                <a:spcPct val="100000"/>
              </a:lnSpc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ідсутність аватару / розмита фотографія на аватарі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/ абстракція замість фото;</a:t>
            </a:r>
          </a:p>
          <a:p>
            <a:pPr>
              <a:lnSpc>
                <a:spcPct val="100000"/>
              </a:lnSpc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відсутність власного контенту / публікацій, замість цього – регулярні репости;</a:t>
            </a:r>
          </a:p>
          <a:p>
            <a:pPr>
              <a:lnSpc>
                <a:spcPct val="100000"/>
              </a:lnSpc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ідсутність або мала кількість лайків під власними публікаціями;</a:t>
            </a:r>
          </a:p>
          <a:p>
            <a:pPr>
              <a:lnSpc>
                <a:spcPct val="100000"/>
              </a:lnSpc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едостовірна або зовсім не заповнена інформація в профілі; </a:t>
            </a:r>
          </a:p>
          <a:p>
            <a:pPr>
              <a:lnSpc>
                <a:spcPct val="100000"/>
              </a:lnSpc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евідповідність між датою реєстрації і кількістю публікацій;</a:t>
            </a:r>
          </a:p>
          <a:p>
            <a:pPr>
              <a:lnSpc>
                <a:spcPct val="100000"/>
              </a:lnSpc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астота публікацій (пост чи коментар кожні кілька хвилин).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C:\Users\Ruslana\Desktop\0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" t="25671" r="3872" b="26828"/>
          <a:stretch/>
        </p:blipFill>
        <p:spPr bwMode="auto">
          <a:xfrm>
            <a:off x="5989320" y="1676692"/>
            <a:ext cx="4640580" cy="17848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83047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69975"/>
            <a:ext cx="4819650" cy="487394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uk-UA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ТРОЛІ</a:t>
            </a:r>
            <a:r>
              <a:rPr lang="uk-UA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</a:p>
          <a:p>
            <a:pPr marL="0" indent="0" algn="ctr">
              <a:buNone/>
            </a:pP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це реальні люди, </a:t>
            </a:r>
          </a:p>
          <a:p>
            <a:pPr marL="0" indent="0" algn="ctr">
              <a:buNone/>
            </a:pP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які розважаються </a:t>
            </a:r>
          </a:p>
          <a:p>
            <a:pPr marL="0" indent="0" algn="ctr">
              <a:buNone/>
            </a:pP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у соцмережах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36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uk-UA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uk-UA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ТРОЛІ -</a:t>
            </a:r>
          </a:p>
          <a:p>
            <a:pPr marL="0" indent="0" algn="ctr">
              <a:buNone/>
            </a:pP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використовують ботів, живляться емоціями людей,</a:t>
            </a:r>
          </a:p>
          <a:p>
            <a:pPr marL="0" indent="0" algn="ctr">
              <a:buNone/>
            </a:pP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керуються власними мотивами!!!</a:t>
            </a:r>
          </a:p>
          <a:p>
            <a:pPr marL="0" indent="0" algn="ctr">
              <a:buNone/>
            </a:pPr>
            <a:endParaRPr lang="uk-UA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Ruslana\Desktop\photo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1" t="3392" r="5829" b="2350"/>
          <a:stretch/>
        </p:blipFill>
        <p:spPr bwMode="auto">
          <a:xfrm>
            <a:off x="6435090" y="242083"/>
            <a:ext cx="3566161" cy="590774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82400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Ознаки </a:t>
            </a:r>
            <a:r>
              <a:rPr lang="uk-UA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фейка</a:t>
            </a:r>
            <a:r>
              <a:rPr lang="uk-UA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у який вірять і який стає вірусним!</a:t>
            </a:r>
            <a:endParaRPr lang="ru-RU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47447"/>
            <a:ext cx="10515600" cy="5474676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Емоційний вступ чи/та заголовок з проблемою, яка зараз хвилює людей. Поставлене питання, яке турбує багатьох.</a:t>
            </a:r>
          </a:p>
          <a:p>
            <a:pPr marL="342900" indent="-342900">
              <a:buAutoNum type="arabicPeriod" startAt="2"/>
            </a:pP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Відповідь на питання така, яка подобається, або хочеться більшості. Загальновідома правда.</a:t>
            </a:r>
          </a:p>
          <a:p>
            <a:pPr marL="0" indent="0">
              <a:buNone/>
            </a:pP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3.   Підкріплення «зовнішнім авторитетом» та/або «життєвою історією» звичайної людини.</a:t>
            </a:r>
          </a:p>
          <a:p>
            <a:pPr marL="342900" indent="-342900">
              <a:buAutoNum type="arabicPeriod" startAt="4"/>
            </a:pP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Посилання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на «статистику» </a:t>
            </a: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чи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підтримку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більшості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AutoNum type="arabicPeriod" startAt="5"/>
            </a:pP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Попередження про страшні наслідки, якщо у когось будуть інші думки.</a:t>
            </a:r>
          </a:p>
          <a:p>
            <a:pPr marL="0" indent="0">
              <a:buNone/>
            </a:pP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6.  Розміщення матеріалу на сайті-</a:t>
            </a:r>
            <a:r>
              <a:rPr lang="uk-UA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смітярці</a:t>
            </a: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8396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4390" y="480060"/>
            <a:ext cx="10527030" cy="1128657"/>
          </a:xfrm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4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 </a:t>
            </a:r>
            <a:r>
              <a:rPr lang="uk-UA" sz="4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захиститися від </a:t>
            </a:r>
            <a:r>
              <a:rPr lang="uk-UA" sz="4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фейків</a:t>
            </a:r>
            <a:r>
              <a:rPr lang="uk-UA" sz="4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дезінформації</a:t>
            </a:r>
            <a:r>
              <a:rPr lang="uk-UA" sz="4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838200" y="2160269"/>
            <a:ext cx="10515600" cy="4060037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Перевіряти:</a:t>
            </a: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 джерела інформації,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                            власника </a:t>
            </a:r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медіа, </a:t>
            </a:r>
            <a:endParaRPr lang="uk-UA" sz="4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                            докази</a:t>
            </a:r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фото</a:t>
            </a:r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F7C0AE-FA7D-4E38-8240-01C1006A8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4257" y="3299551"/>
            <a:ext cx="2722626" cy="24896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0D285A5-D7B8-4F2F-9DF2-7F979CD7B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980" y="3278706"/>
            <a:ext cx="2606537" cy="251045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593686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3910" y="697230"/>
            <a:ext cx="10515600" cy="100488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Під час перевірки </a:t>
            </a:r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доказів: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223010" y="2023109"/>
            <a:ext cx="10130790" cy="4153853"/>
          </a:xfrm>
        </p:spPr>
        <p:txBody>
          <a:bodyPr/>
          <a:lstStyle/>
          <a:p>
            <a:r>
              <a:rPr lang="uk-UA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налізуйте цифри!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укайте джерело!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орівнюйте інформацію!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еревіряйте надійність!</a:t>
            </a:r>
          </a:p>
          <a:p>
            <a:r>
              <a:rPr lang="uk-UA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найдіть інше джерело!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085199C-1CF4-427D-A82C-FE8C37144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842" y="1702118"/>
            <a:ext cx="3445566" cy="333209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5754281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17770" y="365125"/>
            <a:ext cx="6336030" cy="1325563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Важливі правила!!!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897880" y="1725930"/>
            <a:ext cx="5332828" cy="4880610"/>
          </a:xfrm>
        </p:spPr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Я є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тим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я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strike="sngStrike" dirty="0" err="1">
                <a:latin typeface="Times New Roman" pitchFamily="18" charset="0"/>
                <a:cs typeface="Times New Roman" pitchFamily="18" charset="0"/>
              </a:rPr>
              <a:t>їм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пишу!</a:t>
            </a:r>
          </a:p>
          <a:p>
            <a:pPr marL="0" indent="0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Сміттєвий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бак не </a:t>
            </a:r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працює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Спілкування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без конкретики!</a:t>
            </a:r>
          </a:p>
          <a:p>
            <a:pPr marL="0" indent="0">
              <a:buNone/>
            </a:pP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нтернеті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аш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найкращий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друг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 –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скептицизм!</a:t>
            </a:r>
            <a:endParaRPr lang="en-US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7383903-0758-4213-A3F2-C5F227D6B8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94"/>
          <a:stretch/>
        </p:blipFill>
        <p:spPr>
          <a:xfrm>
            <a:off x="502920" y="137161"/>
            <a:ext cx="5052060" cy="646937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8485484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Важливі платформи! </a:t>
            </a:r>
            <a:r>
              <a:rPr lang="uk-UA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01262"/>
            <a:ext cx="10515600" cy="4875701"/>
          </a:xfrm>
        </p:spPr>
        <p:txBody>
          <a:bodyPr/>
          <a:lstStyle/>
          <a:p>
            <a:pPr marL="0" indent="0">
              <a:buNone/>
            </a:pP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1. Платформа: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StopFake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(маркують пости недостовірної інформації, </a:t>
            </a:r>
            <a:r>
              <a:rPr lang="uk-UA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фейки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2. Інститут  масової інформації (</a:t>
            </a:r>
            <a:r>
              <a:rPr lang="uk-UA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моніторять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ЗМІ) - </a:t>
            </a:r>
            <a:r>
              <a:rPr lang="ru-RU" sz="1600" dirty="0" err="1" smtClean="0"/>
              <a:t>створює</a:t>
            </a:r>
            <a:r>
              <a:rPr lang="ru-RU" sz="1600" dirty="0" smtClean="0"/>
              <a:t> </a:t>
            </a:r>
            <a:r>
              <a:rPr lang="ru-RU" sz="1600" dirty="0"/>
              <a:t>так званий </a:t>
            </a:r>
            <a:r>
              <a:rPr lang="ru-RU" sz="1600" dirty="0" smtClean="0"/>
              <a:t>«</a:t>
            </a:r>
            <a:r>
              <a:rPr lang="ru-RU" sz="1600" dirty="0" err="1" smtClean="0"/>
              <a:t>чорний</a:t>
            </a:r>
            <a:r>
              <a:rPr lang="ru-RU" sz="1600" dirty="0" smtClean="0"/>
              <a:t> список» </a:t>
            </a:r>
            <a:r>
              <a:rPr lang="ru-RU" sz="1600" dirty="0"/>
              <a:t>ЗМІ, </a:t>
            </a:r>
            <a:r>
              <a:rPr lang="ru-RU" sz="1600" dirty="0" err="1"/>
              <a:t>блогерів</a:t>
            </a:r>
            <a:r>
              <a:rPr lang="ru-RU" sz="1600" dirty="0"/>
              <a:t> та </a:t>
            </a:r>
            <a:r>
              <a:rPr lang="ru-RU" sz="1600" dirty="0" err="1"/>
              <a:t>телеграм-каналів</a:t>
            </a:r>
            <a:r>
              <a:rPr lang="ru-RU" sz="1600" dirty="0"/>
              <a:t>,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поширюють</a:t>
            </a:r>
            <a:r>
              <a:rPr lang="ru-RU" sz="1600" dirty="0"/>
              <a:t> </a:t>
            </a:r>
            <a:r>
              <a:rPr lang="ru-RU" sz="1600" dirty="0" err="1"/>
              <a:t>фейки</a:t>
            </a:r>
            <a:r>
              <a:rPr lang="ru-RU" sz="1600" dirty="0"/>
              <a:t> про </a:t>
            </a:r>
            <a:r>
              <a:rPr lang="ru-RU" sz="1600" dirty="0" err="1"/>
              <a:t>громадянське</a:t>
            </a:r>
            <a:r>
              <a:rPr lang="ru-RU" sz="1600" dirty="0"/>
              <a:t> </a:t>
            </a:r>
            <a:r>
              <a:rPr lang="ru-RU" sz="1600" dirty="0" err="1"/>
              <a:t>суспільство</a:t>
            </a:r>
            <a:r>
              <a:rPr lang="ru-RU" sz="1600" dirty="0"/>
              <a:t>. </a:t>
            </a:r>
            <a:endParaRPr lang="uk-UA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uk-UA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Кіберполіція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України –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Кіберполіція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викрила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хакера,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який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зламав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15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мільйонів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акаунтів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4. Детектор медіа (</a:t>
            </a:r>
            <a:r>
              <a:rPr lang="uk-UA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моніторить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усі </a:t>
            </a:r>
            <a:r>
              <a:rPr lang="uk-UA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украінські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медіа).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«Правда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і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вимисел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про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коронавірус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»!</a:t>
            </a:r>
          </a:p>
          <a:p>
            <a:pPr marL="0" indent="0">
              <a:buNone/>
            </a:pP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ru-RU" sz="1600" dirty="0" err="1"/>
              <a:t>Мультимедійна</a:t>
            </a:r>
            <a:r>
              <a:rPr lang="ru-RU" sz="1600" dirty="0"/>
              <a:t> платформа </a:t>
            </a:r>
            <a:r>
              <a:rPr lang="ru-RU" sz="1600" dirty="0" err="1"/>
              <a:t>іномовлення</a:t>
            </a:r>
            <a:r>
              <a:rPr lang="ru-RU" sz="1600" dirty="0"/>
              <a:t> </a:t>
            </a:r>
            <a:r>
              <a:rPr lang="ru-RU" sz="1600" dirty="0" err="1" smtClean="0"/>
              <a:t>України</a:t>
            </a:r>
            <a:r>
              <a:rPr lang="ru-RU" sz="1600" dirty="0" smtClean="0"/>
              <a:t>- УКРІНФОРМ.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548885"/>
            <a:ext cx="6998676" cy="26280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691" y="2963312"/>
            <a:ext cx="4829909" cy="287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45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820" y="685800"/>
            <a:ext cx="13101551" cy="1348740"/>
          </a:xfrm>
        </p:spPr>
        <p:txBody>
          <a:bodyPr>
            <a:normAutofit/>
          </a:bodyPr>
          <a:lstStyle/>
          <a:p>
            <a:r>
              <a:rPr lang="uk-UA" sz="5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Медіаграмотність</a:t>
            </a:r>
            <a:r>
              <a:rPr lang="uk-UA" sz="5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endParaRPr lang="en-US" sz="5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838200" y="2034539"/>
            <a:ext cx="7094220" cy="4142423"/>
          </a:xfrm>
        </p:spPr>
        <p:txBody>
          <a:bodyPr/>
          <a:lstStyle/>
          <a:p>
            <a:pPr marL="0" indent="0" algn="just">
              <a:buNone/>
            </a:pPr>
            <a:r>
              <a:rPr lang="uk-UA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сукупність знань, навичок та умінь, 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       які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надають людям можливість аналізувати, критично оцінювати і створювати повідомлення різних жанрів та в різних формах для різних типів медіа.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3987" t="24654" r="47041" b="12455"/>
          <a:stretch/>
        </p:blipFill>
        <p:spPr bwMode="auto">
          <a:xfrm>
            <a:off x="8174736" y="1085850"/>
            <a:ext cx="3509010" cy="4620006"/>
          </a:xfrm>
          <a:prstGeom prst="rect">
            <a:avLst/>
          </a:prstGeom>
          <a:ln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51704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607990" y="984738"/>
            <a:ext cx="5719140" cy="5181600"/>
          </a:xfrm>
        </p:spPr>
        <p:txBody>
          <a:bodyPr/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Уникайте ненадійних джерел!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Відрізняйте факти від суджень – довіряйте і перевіряйте!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Спілкуйтеся з людьми та формуйте власну думку!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Більше подорожуйте, змінюйте звички!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uk-UA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Влаштовуйте дні цифрового </a:t>
            </a:r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ДЕТОКСУ! </a:t>
            </a:r>
          </a:p>
          <a:p>
            <a:pPr marL="0" indent="0" algn="ctr">
              <a:buNone/>
            </a:pPr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Вимикайте </a:t>
            </a:r>
            <a:r>
              <a:rPr lang="uk-UA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все!!!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96B3D5D-1EC2-4C8D-B175-D52C1EAEF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50" b="8113"/>
          <a:stretch/>
        </p:blipFill>
        <p:spPr>
          <a:xfrm>
            <a:off x="532265" y="234463"/>
            <a:ext cx="4825922" cy="635390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0592614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Корисні посилання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uk-UA" dirty="0" err="1">
                <a:latin typeface="Times New Roman" pitchFamily="18" charset="0"/>
                <a:cs typeface="Times New Roman" pitchFamily="18" charset="0"/>
              </a:rPr>
              <a:t>МедіаДрайвер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: Інструкція з пошуку інформації: </a:t>
            </a:r>
            <a:r>
              <a:rPr lang="uk-UA" u="sng" dirty="0">
                <a:latin typeface="Times New Roman" pitchFamily="18" charset="0"/>
                <a:cs typeface="Times New Roman" pitchFamily="18" charset="0"/>
                <a:hlinkClick r:id="rId2"/>
              </a:rPr>
              <a:t>http://mediadriver.online/shukaj-i-znahod-yak-probigti-marafon-razom-iz-google/pochnimo-marafon/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Перевірка зображення в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Google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uk-UA" u="sng" dirty="0">
                <a:latin typeface="Times New Roman" pitchFamily="18" charset="0"/>
                <a:cs typeface="Times New Roman" pitchFamily="18" charset="0"/>
                <a:hlinkClick r:id="rId3"/>
              </a:rPr>
              <a:t>https://www.google.com/imghp?hl=uk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Як перевірити зображення на достовірність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із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Verify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uk-UA" u="sng" dirty="0">
                <a:latin typeface="Times New Roman" pitchFamily="18" charset="0"/>
                <a:cs typeface="Times New Roman" pitchFamily="18" charset="0"/>
                <a:hlinkClick r:id="rId4"/>
              </a:rPr>
              <a:t>https://bit.ly/2waM4Jv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Трохи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PhotoShop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: як перевірити фото на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маніпулятивність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u="sng" dirty="0">
                <a:latin typeface="Times New Roman" pitchFamily="18" charset="0"/>
                <a:cs typeface="Times New Roman" pitchFamily="18" charset="0"/>
                <a:hlinkClick r:id="rId5"/>
              </a:rPr>
              <a:t>https://bit.ly/2wjf1Dt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 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u="sng" dirty="0">
                <a:latin typeface="Times New Roman" pitchFamily="18" charset="0"/>
                <a:cs typeface="Times New Roman" pitchFamily="18" charset="0"/>
                <a:hlinkClick r:id="rId6"/>
              </a:rPr>
              <a:t>http://mediadriver.online/foto/trohi-photoshop-yak-pereviriti-foto-na-manipulyativnist/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5587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0110" y="617220"/>
            <a:ext cx="8286750" cy="938848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https://verified.ed-era.com/ua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920" t="9000" r="3026" b="8474"/>
          <a:stretch/>
        </p:blipFill>
        <p:spPr>
          <a:xfrm>
            <a:off x="1343928" y="1783080"/>
            <a:ext cx="7998838" cy="429526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2785831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09345"/>
          </a:xfrm>
        </p:spPr>
        <p:txBody>
          <a:bodyPr>
            <a:normAutofit/>
          </a:bodyPr>
          <a:lstStyle/>
          <a:p>
            <a:pPr algn="ctr"/>
            <a:r>
              <a:rPr lang="uk-UA" sz="4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Дякую </a:t>
            </a:r>
            <a:r>
              <a:rPr lang="uk-UA" sz="4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увагу!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838200" y="1634491"/>
            <a:ext cx="10515600" cy="4542472"/>
          </a:xfrm>
        </p:spPr>
        <p:txBody>
          <a:bodyPr/>
          <a:lstStyle/>
          <a:p>
            <a:r>
              <a:rPr lang="en-GB" dirty="0">
                <a:latin typeface="Times New Roman" pitchFamily="18" charset="0"/>
                <a:cs typeface="Times New Roman" pitchFamily="18" charset="0"/>
              </a:rPr>
              <a:t>Facebook: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Кафедра журналістики ПНУ ім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. Василя Стефаника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dirty="0">
                <a:latin typeface="Times New Roman" pitchFamily="18" charset="0"/>
                <a:cs typeface="Times New Roman" pitchFamily="18" charset="0"/>
              </a:rPr>
              <a:t>Instagram: </a:t>
            </a:r>
            <a:r>
              <a:rPr lang="en-GB" b="1" dirty="0">
                <a:latin typeface="Times New Roman" pitchFamily="18" charset="0"/>
                <a:cs typeface="Times New Roman" pitchFamily="18" charset="0"/>
              </a:rPr>
              <a:t>@</a:t>
            </a:r>
            <a:r>
              <a:rPr lang="en-GB" b="1" dirty="0" err="1">
                <a:latin typeface="Times New Roman" pitchFamily="18" charset="0"/>
                <a:cs typeface="Times New Roman" pitchFamily="18" charset="0"/>
              </a:rPr>
              <a:t>journ_pnu</a:t>
            </a:r>
            <a:r>
              <a:rPr lang="en-GB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Ruslana\Downloads\139640146_1067703367043204_9052772619018946993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461" y="3066771"/>
            <a:ext cx="4834890" cy="308448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027" name="Picture 3" descr="C:\Users\Ruslana\Downloads\139584415_166710461509914_2377586514264114392_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73"/>
          <a:stretch/>
        </p:blipFill>
        <p:spPr bwMode="auto">
          <a:xfrm>
            <a:off x="641781" y="3082241"/>
            <a:ext cx="4798899" cy="306901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553924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xmlns="" id="{90A76FFA-35BD-4BBF-A691-B566C1E244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854"/>
          <a:stretch/>
        </p:blipFill>
        <p:spPr>
          <a:xfrm>
            <a:off x="3417570" y="0"/>
            <a:ext cx="4880610" cy="677407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40284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Місце для вмісту 6">
            <a:extLst>
              <a:ext uri="{FF2B5EF4-FFF2-40B4-BE49-F238E27FC236}">
                <a16:creationId xmlns:a16="http://schemas.microsoft.com/office/drawing/2014/main" xmlns="" id="{1EADDB7E-B5F2-4CF6-B784-82D26A84B0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7" y="150772"/>
            <a:ext cx="10005390" cy="6707228"/>
          </a:xfrm>
        </p:spPr>
      </p:pic>
    </p:spTree>
    <p:extLst>
      <p:ext uri="{BB962C8B-B14F-4D97-AF65-F5344CB8AC3E}">
        <p14:creationId xmlns:p14="http://schemas.microsoft.com/office/powerpoint/2010/main" val="191787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0160" y="2096251"/>
            <a:ext cx="9291897" cy="1104149"/>
          </a:xfrm>
          <a:ln>
            <a:noFill/>
          </a:ln>
        </p:spPr>
        <p:style>
          <a:lnRef idx="1">
            <a:schemeClr val="accent3"/>
          </a:lnRef>
          <a:fillRef idx="1001">
            <a:schemeClr val="lt1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Скільки часу </a:t>
            </a:r>
            <a:r>
              <a:rPr lang="uk-UA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 </a:t>
            </a:r>
            <a:r>
              <a:rPr lang="uk-UA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щодня проводите в соцмережах?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я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161803"/>
              </p:ext>
            </p:extLst>
          </p:nvPr>
        </p:nvGraphicFramePr>
        <p:xfrm>
          <a:off x="1028699" y="3463290"/>
          <a:ext cx="10104120" cy="281385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26030">
                  <a:extLst>
                    <a:ext uri="{9D8B030D-6E8A-4147-A177-3AD203B41FA5}">
                      <a16:colId xmlns:a16="http://schemas.microsoft.com/office/drawing/2014/main" xmlns="" val="1102741251"/>
                    </a:ext>
                  </a:extLst>
                </a:gridCol>
                <a:gridCol w="2526030">
                  <a:extLst>
                    <a:ext uri="{9D8B030D-6E8A-4147-A177-3AD203B41FA5}">
                      <a16:colId xmlns:a16="http://schemas.microsoft.com/office/drawing/2014/main" xmlns="" val="930561034"/>
                    </a:ext>
                  </a:extLst>
                </a:gridCol>
                <a:gridCol w="2526030">
                  <a:extLst>
                    <a:ext uri="{9D8B030D-6E8A-4147-A177-3AD203B41FA5}">
                      <a16:colId xmlns:a16="http://schemas.microsoft.com/office/drawing/2014/main" xmlns="" val="93228240"/>
                    </a:ext>
                  </a:extLst>
                </a:gridCol>
                <a:gridCol w="2526030">
                  <a:extLst>
                    <a:ext uri="{9D8B030D-6E8A-4147-A177-3AD203B41FA5}">
                      <a16:colId xmlns:a16="http://schemas.microsoft.com/office/drawing/2014/main" xmlns="" val="480463811"/>
                    </a:ext>
                  </a:extLst>
                </a:gridCol>
              </a:tblGrid>
              <a:tr h="1406929"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Менше </a:t>
                      </a:r>
                    </a:p>
                    <a:p>
                      <a:pPr algn="ctr"/>
                      <a:r>
                        <a:rPr lang="uk-UA" sz="2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uk-UA" sz="28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години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800" b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uk-UA" sz="2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1-2 </a:t>
                      </a:r>
                      <a:r>
                        <a:rPr lang="uk-UA" sz="28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години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800" b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uk-UA" sz="2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3-4 </a:t>
                      </a:r>
                      <a:r>
                        <a:rPr lang="uk-UA" sz="28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години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800" b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uk-UA" sz="2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5-6</a:t>
                      </a:r>
                      <a:r>
                        <a:rPr lang="uk-UA" sz="28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2800" b="1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годин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95255422"/>
                  </a:ext>
                </a:extLst>
              </a:tr>
              <a:tr h="1406929">
                <a:tc>
                  <a:txBody>
                    <a:bodyPr/>
                    <a:lstStyle/>
                    <a:p>
                      <a:pPr algn="ctr"/>
                      <a:endParaRPr lang="uk-UA" sz="2800" b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uk-UA" sz="2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7-8 </a:t>
                      </a:r>
                      <a:r>
                        <a:rPr lang="uk-UA" sz="28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годин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800" b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uk-UA" sz="2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9-10</a:t>
                      </a:r>
                      <a:r>
                        <a:rPr lang="uk-UA" sz="28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2800" b="1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годин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 можу визначити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 проводжу час </a:t>
                      </a:r>
                      <a:r>
                        <a:rPr lang="uk-UA" sz="2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</a:t>
                      </a:r>
                      <a:r>
                        <a:rPr lang="uk-UA" sz="28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2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соцмережах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77035964"/>
                  </a:ext>
                </a:extLst>
              </a:tr>
            </a:tbl>
          </a:graphicData>
        </a:graphic>
      </p:graphicFrame>
      <p:pic>
        <p:nvPicPr>
          <p:cNvPr id="5" name="Місце для вмісту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420" y="204019"/>
            <a:ext cx="5989320" cy="152330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40448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939209" y="1588770"/>
            <a:ext cx="7262191" cy="3630861"/>
          </a:xfrm>
        </p:spPr>
        <p:txBody>
          <a:bodyPr/>
          <a:lstStyle/>
          <a:p>
            <a:pPr marL="0" indent="0" algn="just">
              <a:buNone/>
            </a:pPr>
            <a:r>
              <a:rPr lang="uk-UA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Якщо б у </a:t>
            </a:r>
            <a:r>
              <a:rPr lang="uk-UA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Вас </a:t>
            </a:r>
            <a:r>
              <a:rPr lang="uk-UA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було завдання </a:t>
            </a:r>
            <a:r>
              <a:rPr lang="uk-UA" sz="4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створити допис чи кілька дописів, які набрали би багато </a:t>
            </a:r>
            <a:r>
              <a:rPr lang="uk-UA" sz="4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вподобань/переглядів,</a:t>
            </a:r>
          </a:p>
          <a:p>
            <a:pPr marL="0" indent="0" algn="just">
              <a:buNone/>
            </a:pPr>
            <a:r>
              <a:rPr lang="uk-UA" sz="4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uk-UA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що </a:t>
            </a:r>
            <a:r>
              <a:rPr lang="uk-UA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саме </a:t>
            </a:r>
            <a:r>
              <a:rPr lang="uk-UA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 </a:t>
            </a:r>
            <a:r>
              <a:rPr lang="uk-UA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 робили</a:t>
            </a:r>
            <a:r>
              <a:rPr lang="uk-UA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???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2050" name="Picture 2" descr="C:\Users\Ruslana\Desktop\2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06" y="171450"/>
            <a:ext cx="3647014" cy="648864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07937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880110" y="597877"/>
            <a:ext cx="10174752" cy="385982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uk-UA" sz="3600" b="1" dirty="0" smtClean="0">
                <a:solidFill>
                  <a:srgbClr val="FF0000"/>
                </a:solidFill>
              </a:rPr>
              <a:t>РОЗУМІЙМО!!!</a:t>
            </a:r>
            <a:endParaRPr lang="uk-UA" sz="3600" b="1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3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60585" y="1324707"/>
            <a:ext cx="1017563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uk-UA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Якщо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заголовку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 тексті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є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емоційно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насичені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слова</a:t>
            </a:r>
            <a:r>
              <a:rPr lang="uk-U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певні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заклики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то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більш</a:t>
            </a:r>
            <a:r>
              <a:rPr lang="uk-UA" sz="2400" dirty="0" err="1">
                <a:latin typeface="Arial" panose="020B0604020202020204" pitchFamily="34" charset="0"/>
                <a:cs typeface="Arial" panose="020B0604020202020204" pitchFamily="34" charset="0"/>
              </a:rPr>
              <a:t>ість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людей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буде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цікавитися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цією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статтею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блогом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постом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 чи дописом.</a:t>
            </a:r>
          </a:p>
          <a:p>
            <a:pPr algn="just"/>
            <a:endParaRPr lang="ru-RU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uk-UA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--------------------------------------------------------</a:t>
            </a:r>
            <a:endParaRPr lang="ru-RU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Кожна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заголовок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сьогодні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продає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текст, а у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соцмережах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тим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більше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uk-UA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----------------------------------------------</a:t>
            </a:r>
            <a:endParaRPr lang="ru-RU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Багато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інформаційних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сайтів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сьогодні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працюють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за принципом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клікбейту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 Головне –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кількість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переглядів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новини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тому треба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використовувати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різні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засоби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щоб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людина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відкрила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новину.  </a:t>
            </a:r>
          </a:p>
        </p:txBody>
      </p:sp>
    </p:spTree>
    <p:extLst>
      <p:ext uri="{BB962C8B-B14F-4D97-AF65-F5344CB8AC3E}">
        <p14:creationId xmlns:p14="http://schemas.microsoft.com/office/powerpoint/2010/main" val="915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3635" t="13727" r="14774" b="6200"/>
          <a:stretch/>
        </p:blipFill>
        <p:spPr>
          <a:xfrm>
            <a:off x="0" y="0"/>
            <a:ext cx="12192000" cy="690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1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4A7D2C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1612</TotalTime>
  <Words>550</Words>
  <Application>Microsoft Office PowerPoint</Application>
  <PresentationFormat>Широкоэкранный</PresentationFormat>
  <Paragraphs>128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Тема Office</vt:lpstr>
      <vt:lpstr>Інфомедійна грамотність:  DOs and DON’Ts</vt:lpstr>
      <vt:lpstr>Програма тренінгу</vt:lpstr>
      <vt:lpstr>Медіаграмотність - </vt:lpstr>
      <vt:lpstr>Презентация PowerPoint</vt:lpstr>
      <vt:lpstr>Презентация PowerPoint</vt:lpstr>
      <vt:lpstr>Скільки часу Ви щодня проводите в соцмережах?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Маніпулятивний заголовок </vt:lpstr>
      <vt:lpstr>Презентация PowerPoint</vt:lpstr>
      <vt:lpstr>Презентация PowerPoint</vt:lpstr>
      <vt:lpstr>Презентация PowerPoint</vt:lpstr>
      <vt:lpstr> Ознаки маніпулятивних заголовків: </vt:lpstr>
      <vt:lpstr>  Емоційно упереджена новина </vt:lpstr>
      <vt:lpstr> Ознаки упередженої новини: </vt:lpstr>
      <vt:lpstr>Повністю вигадана новина, абсолютний фейк </vt:lpstr>
      <vt:lpstr>Презентация PowerPoint</vt:lpstr>
      <vt:lpstr> Фактори               дезінформації !!!</vt:lpstr>
      <vt:lpstr>Онлайн-маніпуляції: боти і тролі.  Як розпізнати?</vt:lpstr>
      <vt:lpstr>Презентация PowerPoint</vt:lpstr>
      <vt:lpstr>Ознаки фейка, у який вірять і який стає вірусним!</vt:lpstr>
      <vt:lpstr>Як захиститися від фейків та дезінформації?</vt:lpstr>
      <vt:lpstr>Під час перевірки доказів: </vt:lpstr>
      <vt:lpstr>      Важливі правила!!!</vt:lpstr>
      <vt:lpstr>Важливі платформи!  </vt:lpstr>
      <vt:lpstr>Презентация PowerPoint</vt:lpstr>
      <vt:lpstr>Корисні посилання</vt:lpstr>
      <vt:lpstr>https://verified.ed-era.com/ua</vt:lpstr>
      <vt:lpstr>Дякую за увагу!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Інфомедійна грамотність: Dos and DON’Ts</dc:title>
  <dc:creator>RePack by Diakov</dc:creator>
  <cp:lastModifiedBy>galuna1803@gmail.com</cp:lastModifiedBy>
  <cp:revision>147</cp:revision>
  <dcterms:created xsi:type="dcterms:W3CDTF">2020-12-28T07:59:07Z</dcterms:created>
  <dcterms:modified xsi:type="dcterms:W3CDTF">2021-04-12T20:02:59Z</dcterms:modified>
</cp:coreProperties>
</file>