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70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66"/>
    <a:srgbClr val="E28E3A"/>
    <a:srgbClr val="DFEC30"/>
    <a:srgbClr val="D4F1B1"/>
    <a:srgbClr val="E7A54D"/>
    <a:srgbClr val="DFC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Наповнення журналу (ІІ етап)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Наповнення журналу (ІІ етап)</c:v>
                </c:pt>
              </c:strCache>
            </c:strRef>
          </c:tx>
          <c:cat>
            <c:strRef>
              <c:f>Аркуш1!$A$2:$A$3</c:f>
              <c:strCache>
                <c:ptCount val="2"/>
                <c:pt idx="0">
                  <c:v>Літературні твори та наукові статті</c:v>
                </c:pt>
                <c:pt idx="1">
                  <c:v>Періодика та інші статті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Наповнення журналу (І етап)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Наповнення журналу (І етап)</c:v>
                </c:pt>
              </c:strCache>
            </c:strRef>
          </c:tx>
          <c:cat>
            <c:strRef>
              <c:f>Аркуш1!$A$2:$A$3</c:f>
              <c:strCache>
                <c:ptCount val="2"/>
                <c:pt idx="0">
                  <c:v>Літературні твори та наукові статті</c:v>
                </c:pt>
                <c:pt idx="1">
                  <c:v>Періодика та інші статті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Наповнення журналу (ІІІ етап)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Наповнення журналу (ІІІ етап)</c:v>
                </c:pt>
              </c:strCache>
            </c:strRef>
          </c:tx>
          <c:cat>
            <c:strRef>
              <c:f>Аркуш1!$A$2:$A$3</c:f>
              <c:strCache>
                <c:ptCount val="2"/>
                <c:pt idx="0">
                  <c:v>Літературні твори та наукові статті</c:v>
                </c:pt>
                <c:pt idx="1">
                  <c:v>Періодика та інші статті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К-сть читачів у першому півріччі</c:v>
                </c:pt>
              </c:strCache>
            </c:strRef>
          </c:tx>
          <c:invertIfNegative val="0"/>
          <c:cat>
            <c:strRef>
              <c:f>Аркуш1!$A$2:$A$3</c:f>
              <c:strCache>
                <c:ptCount val="2"/>
                <c:pt idx="0">
                  <c:v>Стара редакція</c:v>
                </c:pt>
                <c:pt idx="1">
                  <c:v>Нова редакція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4093</c:v>
                </c:pt>
                <c:pt idx="1">
                  <c:v>4300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К-сть читачів у другому півріччі</c:v>
                </c:pt>
              </c:strCache>
            </c:strRef>
          </c:tx>
          <c:invertIfNegative val="0"/>
          <c:cat>
            <c:strRef>
              <c:f>Аркуш1!$A$2:$A$3</c:f>
              <c:strCache>
                <c:ptCount val="2"/>
                <c:pt idx="0">
                  <c:v>Стара редакція</c:v>
                </c:pt>
                <c:pt idx="1">
                  <c:v>Нова редакція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1509</c:v>
                </c:pt>
                <c:pt idx="1">
                  <c:v>5000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Стовпець1</c:v>
                </c:pt>
              </c:strCache>
            </c:strRef>
          </c:tx>
          <c:invertIfNegative val="0"/>
          <c:cat>
            <c:strRef>
              <c:f>Аркуш1!$A$2:$A$3</c:f>
              <c:strCache>
                <c:ptCount val="2"/>
                <c:pt idx="0">
                  <c:v>Стара редакція</c:v>
                </c:pt>
                <c:pt idx="1">
                  <c:v>Нова редакція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74944"/>
        <c:axId val="50606592"/>
      </c:barChart>
      <c:catAx>
        <c:axId val="12827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0606592"/>
        <c:crosses val="autoZero"/>
        <c:auto val="1"/>
        <c:lblAlgn val="ctr"/>
        <c:lblOffset val="100"/>
        <c:noMultiLvlLbl val="0"/>
      </c:catAx>
      <c:valAx>
        <c:axId val="5060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27494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932ED9B-9238-448C-A30B-FDFD3378676F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7F480D-6A74-4FED-A755-17C980F5094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Якби я був редактором «Нової громади»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2857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9552" y="76470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3. Змінив би дизайн видання. Потрібно зробити журнал візуально привабливим для передплатників, а тому слід більше коштів витратити на його оформлення. Для початку я б скоротив кількість сторінок, що дозволило б зекономити кошти для оформлення журналу. Пізніше, коли редакція отримуватиме достатньо коштів за рахунок передплатників, знову збільшив кількість сторінок у номері та його ціну.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70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Дизайн «Нової громади» та деяких інших українських видань кінця ХІХ – 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поч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. ХХ ст. </a:t>
            </a: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46231"/>
            <a:ext cx="2880320" cy="45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50" y="188640"/>
            <a:ext cx="430654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32" y="188640"/>
            <a:ext cx="3962512" cy="6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536657" cy="64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561" y="48631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Річна кількість передплатників «Нової громади» за старої редакційної політики та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ередбачувана кількість передплатників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після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проведення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вищеописаної редакційної політики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83447482"/>
              </p:ext>
            </p:extLst>
          </p:nvPr>
        </p:nvGraphicFramePr>
        <p:xfrm>
          <a:off x="1455985" y="15283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6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692696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Літературно-науковий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щомісячний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журнал "Нова громада"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виходив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у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Києві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від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січня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до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грудня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1906 р. (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всього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12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номерів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).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Містив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твори красного письменства (поезії, оповідання, повісті, драматичні твори), наукові й публіцистичні статті, огляд політичного і громадського життя на Україні й поза її межами 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та ін.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  <a:p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Редактори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часопису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: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2324"/>
            <a:ext cx="2053590" cy="240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52404"/>
            <a:ext cx="2475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Леонтович Володимир Миколайович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28996"/>
            <a:ext cx="2004753" cy="2423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0" y="3694256"/>
            <a:ext cx="200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Грінч</a:t>
            </a:r>
            <a:r>
              <a:rPr lang="en-US" dirty="0"/>
              <a:t>é</a:t>
            </a:r>
            <a:r>
              <a:rPr lang="uk-UA" dirty="0" err="1"/>
              <a:t>нко</a:t>
            </a:r>
            <a:r>
              <a:rPr lang="uk-UA" dirty="0"/>
              <a:t> Борис Дмитрович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34" y="1228996"/>
            <a:ext cx="1600906" cy="2409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4447" y="3694256"/>
            <a:ext cx="196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Єфремов Сергій Олександрович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8" y="1235660"/>
            <a:ext cx="1737489" cy="240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9926" y="3727644"/>
            <a:ext cx="229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Чикале́нко</a:t>
            </a:r>
            <a:endParaRPr lang="uk-UA" dirty="0" smtClean="0"/>
          </a:p>
          <a:p>
            <a:pPr algn="ctr"/>
            <a:r>
              <a:rPr lang="vi-VN" dirty="0" smtClean="0"/>
              <a:t>Євге́н Харла́мпійович</a:t>
            </a:r>
            <a:endParaRPr lang="uk-UA" dirty="0">
              <a:latin typeface="a_FuturicaBook" panose="020B03020202040203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71927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Видавцями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значилися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В. М. Леонтович (№ 1–8) та Є. Х. Чикаленко (№ 9–12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66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Редакційна політика</a:t>
            </a: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 Вже з перших чисел "Нова Громада" виявила себе речником національно-культурних змагань. На її сторінках почали з'являтися найновіші твори В. Винниченка, М. Коцюбинського, А. Кримського, М. Вороного, В. Самійленка (В. Сивенького), С. </a:t>
            </a:r>
            <a:r>
              <a:rPr lang="uk-U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Черкасенка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X.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Алчевської. Леся Українка дає тут свої драматичні </a:t>
            </a:r>
            <a:r>
              <a:rPr lang="uk-U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шкіци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("Три хвилини", "В дому роботи, в країні неволі") та цікаву розвідку "Утопії в белетристиці".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Т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ут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же — статті та огляди на теми поточного життя (Б. Грінченка, С. Єфремова), рецензії, бібліографія. З журналістів західноукраїнських земель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тут друкувалися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М. Лозинський і В. Кушнір.</a:t>
            </a:r>
          </a:p>
        </p:txBody>
      </p:sp>
    </p:spTree>
    <p:extLst>
      <p:ext uri="{BB962C8B-B14F-4D97-AF65-F5344CB8AC3E}">
        <p14:creationId xmlns:p14="http://schemas.microsoft.com/office/powerpoint/2010/main" val="2680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Причини невдач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та занепаду видання</a:t>
            </a:r>
            <a:endParaRPr lang="uk-UA" sz="36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редакція не дотримувалась формату видання;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1948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внутрішні непорозуміння та зміна редакторів;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4387" y="38610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дизайн журналу;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36409" y="4500831"/>
            <a:ext cx="7536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неспроможність журналу конкурувати з виданнями такого ж типу.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81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Наприкінці року Є. </a:t>
            </a:r>
            <a:r>
              <a:rPr lang="uk-UA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Чикаленко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порушив справу необхідності з нового 1907 р. сполучення "Нової Громади" з "</a:t>
            </a: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Літературно-Науковим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Вісником", який з цього року мав розпочати своє видання вже в Києві. Думку цю було реалізовано. З нового 1907 р. "Нова Громада" перестала виходити, її місце зайняв "Літературно-Науковий Вісник"</a:t>
            </a:r>
          </a:p>
        </p:txBody>
      </p:sp>
    </p:spTree>
    <p:extLst>
      <p:ext uri="{BB962C8B-B14F-4D97-AF65-F5344CB8AC3E}">
        <p14:creationId xmlns:p14="http://schemas.microsoft.com/office/powerpoint/2010/main" val="2759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618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Які б зміни я </a:t>
            </a:r>
            <a:r>
              <a:rPr lang="uk-U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вніс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у журнал, якби був його редактором 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1. Зменшив би кількість літературних творів у номері на першому етапі (до того моменту, коли у журналу буде достатня кількість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підписників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). Публікував би десь 40% літературних творів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,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наукових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статтей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популярною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мовою, 60% - публіцистичні статті, огляд політичного і громадського життя України та світу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(це б збільшило кількість передплатників не тільки серед інтелігенції, але й серед простого народу). На другому етапі «зрівняв» би кількість періодики і літератури (науки), а на третьому – повернувся б до початкового (літературно-наукового) типу видання.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9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/>
          <p:cNvGraphicFramePr/>
          <p:nvPr>
            <p:extLst>
              <p:ext uri="{D42A27DB-BD31-4B8C-83A1-F6EECF244321}">
                <p14:modId xmlns:p14="http://schemas.microsoft.com/office/powerpoint/2010/main" val="158904931"/>
              </p:ext>
            </p:extLst>
          </p:nvPr>
        </p:nvGraphicFramePr>
        <p:xfrm>
          <a:off x="4716016" y="476672"/>
          <a:ext cx="4445623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150720698"/>
              </p:ext>
            </p:extLst>
          </p:nvPr>
        </p:nvGraphicFramePr>
        <p:xfrm>
          <a:off x="179512" y="548680"/>
          <a:ext cx="4752528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іаграма 9"/>
          <p:cNvGraphicFramePr/>
          <p:nvPr>
            <p:extLst>
              <p:ext uri="{D42A27DB-BD31-4B8C-83A1-F6EECF244321}">
                <p14:modId xmlns:p14="http://schemas.microsoft.com/office/powerpoint/2010/main" val="1887855579"/>
              </p:ext>
            </p:extLst>
          </p:nvPr>
        </p:nvGraphicFramePr>
        <p:xfrm>
          <a:off x="1835696" y="3140968"/>
          <a:ext cx="52082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31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62068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2. Враховував би думку кожного, хто працює в редакції, щодо вдосконалення видання. Це дозволило б уникнути подальших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внутрішньоредакційних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ook" panose="020B0302020204020303" pitchFamily="34" charset="-52"/>
              </a:rPr>
              <a:t> конфліктів.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a_FuturicaBook" panose="020B03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46" y="1967297"/>
            <a:ext cx="4127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444</Words>
  <Application>Microsoft Office PowerPoint</Application>
  <PresentationFormat>Екран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NewsPrint</vt:lpstr>
      <vt:lpstr>Якби я був редактором «Нової громади»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Solomka Andrey</dc:creator>
  <cp:lastModifiedBy>Solomka Andrey</cp:lastModifiedBy>
  <cp:revision>22</cp:revision>
  <dcterms:created xsi:type="dcterms:W3CDTF">2016-11-05T08:08:47Z</dcterms:created>
  <dcterms:modified xsi:type="dcterms:W3CDTF">2016-11-07T00:03:46Z</dcterms:modified>
</cp:coreProperties>
</file>