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6"/>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58C380-8364-44A5-BAF1-D16F57E17690}" type="datetimeFigureOut">
              <a:rPr lang="ru-RU" smtClean="0"/>
              <a:t>07.11.2016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E1E0B6-9279-4619-8138-812089334CF6}" type="slidenum">
              <a:rPr lang="ru-RU" smtClean="0"/>
              <a:t>‹#›</a:t>
            </a:fld>
            <a:endParaRPr lang="ru-RU"/>
          </a:p>
        </p:txBody>
      </p:sp>
    </p:spTree>
    <p:extLst>
      <p:ext uri="{BB962C8B-B14F-4D97-AF65-F5344CB8AC3E}">
        <p14:creationId xmlns:p14="http://schemas.microsoft.com/office/powerpoint/2010/main" val="154802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AE1E0B6-9279-4619-8138-812089334CF6}" type="slidenum">
              <a:rPr lang="ru-RU" smtClean="0"/>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1E0EE212-992B-41A7-BBBB-3FD952B808D1}" type="datetimeFigureOut">
              <a:rPr lang="ru-RU" smtClean="0"/>
              <a:t>07.11.2016</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0EB271C5-8F4A-4D77-A867-90754A181A6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E0EE212-992B-41A7-BBBB-3FD952B808D1}" type="datetimeFigureOut">
              <a:rPr lang="ru-RU" smtClean="0"/>
              <a:t>07.11.2016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B271C5-8F4A-4D77-A867-90754A181A6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E0EE212-992B-41A7-BBBB-3FD952B808D1}" type="datetimeFigureOut">
              <a:rPr lang="ru-RU" smtClean="0"/>
              <a:t>07.11.2016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B271C5-8F4A-4D77-A867-90754A181A6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1E0EE212-992B-41A7-BBBB-3FD952B808D1}" type="datetimeFigureOut">
              <a:rPr lang="ru-RU" smtClean="0"/>
              <a:t>07.11.2016</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0EB271C5-8F4A-4D77-A867-90754A181A6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1E0EE212-992B-41A7-BBBB-3FD952B808D1}" type="datetimeFigureOut">
              <a:rPr lang="ru-RU" smtClean="0"/>
              <a:t>07.11.2016</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0EB271C5-8F4A-4D77-A867-90754A181A60}" type="slidenum">
              <a:rPr lang="ru-RU" smtClean="0"/>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1E0EE212-992B-41A7-BBBB-3FD952B808D1}" type="datetimeFigureOut">
              <a:rPr lang="ru-RU" smtClean="0"/>
              <a:t>07.11.2016</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0EB271C5-8F4A-4D77-A867-90754A181A6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1E0EE212-992B-41A7-BBBB-3FD952B808D1}" type="datetimeFigureOut">
              <a:rPr lang="ru-RU" smtClean="0"/>
              <a:t>07.11.2016</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0EB271C5-8F4A-4D77-A867-90754A181A6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E0EE212-992B-41A7-BBBB-3FD952B808D1}" type="datetimeFigureOut">
              <a:rPr lang="ru-RU" smtClean="0"/>
              <a:t>07.11.2016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EB271C5-8F4A-4D77-A867-90754A181A6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1E0EE212-992B-41A7-BBBB-3FD952B808D1}" type="datetimeFigureOut">
              <a:rPr lang="ru-RU" smtClean="0"/>
              <a:t>07.11.2016</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0EB271C5-8F4A-4D77-A867-90754A181A6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1E0EE212-992B-41A7-BBBB-3FD952B808D1}" type="datetimeFigureOut">
              <a:rPr lang="ru-RU" smtClean="0"/>
              <a:t>07.11.2016</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0EB271C5-8F4A-4D77-A867-90754A181A6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1E0EE212-992B-41A7-BBBB-3FD952B808D1}" type="datetimeFigureOut">
              <a:rPr lang="ru-RU" smtClean="0"/>
              <a:t>07.11.2016</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0EB271C5-8F4A-4D77-A867-90754A181A6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E0EE212-992B-41A7-BBBB-3FD952B808D1}" type="datetimeFigureOut">
              <a:rPr lang="ru-RU" smtClean="0"/>
              <a:t>07.11.2016</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0EB271C5-8F4A-4D77-A867-90754A181A6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uk.wikipedia.org/wiki/%D0%9E%D0%B1%D0%B5%D1%80%D1%82%D0%B0%D0%BD%D0%BD%D1%8F" TargetMode="External"/><Relationship Id="rId2" Type="http://schemas.openxmlformats.org/officeDocument/2006/relationships/hyperlink" Target="https://uk.wikipedia.org/wiki/%D0%9C%D0%B5%D1%82%D0%B0%D0%BB%D0%BE%D1%80%D1%96%D0%B7%D0%B0%D0%BB%D1%8C%D0%BD%D0%B8%D0%B9_%D0%B2%D0%B5%D1%80%D1%81%D1%82%D0%B0%D1%82" TargetMode="Externa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https://uk.wikipedia.org/wiki/%D0%86%D0%BD%D1%81%D1%82%D1%80%D1%83%D0%BC%D0%B5%D0%BD%D1%82"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uk.wikipedia.org/wiki/%D0%93%D0%BB%D0%BE%D1%80%D1%96%D1%8F_(%D0%B6%D0%B0%D0%BD%D1%80)"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a:scene3d>
              <a:camera prst="perspectiveLeft"/>
              <a:lightRig rig="threePt" dir="t"/>
            </a:scene3d>
            <a:sp3d extrusionH="57150">
              <a:bevelT w="38100" h="38100" prst="slope"/>
            </a:sp3d>
          </a:bodyPr>
          <a:lstStyle/>
          <a:p>
            <a:r>
              <a:rPr lang="ru-RU" dirty="0" smtClean="0">
                <a:effectLst>
                  <a:glow rad="63500">
                    <a:schemeClr val="accent5">
                      <a:satMod val="175000"/>
                      <a:alpha val="40000"/>
                    </a:schemeClr>
                  </a:glow>
                  <a:outerShdw blurRad="26000" dist="26000" dir="14500000" algn="tl" rotWithShape="0">
                    <a:srgbClr val="000000">
                      <a:alpha val="40000"/>
                    </a:srgbClr>
                  </a:outerShdw>
                </a:effectLst>
              </a:rPr>
              <a:t>            </a:t>
            </a:r>
            <a:r>
              <a:rPr lang="ru-RU"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5">
                      <a:satMod val="175000"/>
                      <a:alpha val="40000"/>
                    </a:schemeClr>
                  </a:glow>
                  <a:innerShdw blurRad="69850" dist="43180" dir="5400000">
                    <a:srgbClr val="000000">
                      <a:alpha val="65000"/>
                    </a:srgbClr>
                  </a:innerShdw>
                </a:effectLst>
              </a:rPr>
              <a:t>ШПИНДЕЛЬ</a:t>
            </a:r>
            <a:endParaRPr lang="ru-RU" sz="5400" dirty="0">
              <a:effectLst>
                <a:glow rad="63500">
                  <a:schemeClr val="accent5">
                    <a:satMod val="175000"/>
                    <a:alpha val="40000"/>
                  </a:schemeClr>
                </a:glow>
                <a:innerShdw blurRad="69850" dist="43180" dir="5400000">
                  <a:srgbClr val="000000">
                    <a:alpha val="65000"/>
                  </a:srgbClr>
                </a:innerShdw>
              </a:effectLst>
            </a:endParaRPr>
          </a:p>
        </p:txBody>
      </p:sp>
      <p:sp>
        <p:nvSpPr>
          <p:cNvPr id="8" name="Текст 7"/>
          <p:cNvSpPr>
            <a:spLocks noGrp="1"/>
          </p:cNvSpPr>
          <p:nvPr>
            <p:ph type="body" idx="1"/>
          </p:nvPr>
        </p:nvSpPr>
        <p:spPr/>
        <p:txBody>
          <a:bodyPr>
            <a:normAutofit fontScale="85000" lnSpcReduction="10000"/>
          </a:bodyPr>
          <a:lstStyle/>
          <a:p>
            <a:r>
              <a:rPr lang="ru-RU" dirty="0" smtClean="0"/>
              <a:t/>
            </a:r>
            <a:br>
              <a:rPr lang="ru-RU" dirty="0" smtClean="0"/>
            </a:br>
            <a:r>
              <a:rPr lang="ru-RU" dirty="0" err="1" smtClean="0"/>
              <a:t>Найбільша</a:t>
            </a:r>
            <a:r>
              <a:rPr lang="ru-RU" dirty="0" smtClean="0"/>
              <a:t> в </a:t>
            </a:r>
            <a:r>
              <a:rPr lang="ru-RU" dirty="0" err="1" smtClean="0"/>
              <a:t>області</a:t>
            </a:r>
            <a:r>
              <a:rPr lang="ru-RU" dirty="0" smtClean="0"/>
              <a:t> </a:t>
            </a:r>
            <a:r>
              <a:rPr lang="ru-RU" dirty="0" err="1" smtClean="0"/>
              <a:t>колекція</a:t>
            </a:r>
            <a:r>
              <a:rPr lang="ru-RU" dirty="0" smtClean="0"/>
              <a:t> </a:t>
            </a:r>
            <a:r>
              <a:rPr lang="ru-RU" dirty="0" err="1" smtClean="0"/>
              <a:t>алкогольних</a:t>
            </a:r>
            <a:r>
              <a:rPr lang="ru-RU" dirty="0" smtClean="0"/>
              <a:t> </a:t>
            </a:r>
            <a:r>
              <a:rPr lang="ru-RU" dirty="0" err="1" smtClean="0"/>
              <a:t>напоїв</a:t>
            </a:r>
            <a:r>
              <a:rPr lang="ru-RU" dirty="0" smtClean="0"/>
              <a:t> та цигарок </a:t>
            </a:r>
            <a:r>
              <a:rPr lang="ru-RU" dirty="0" err="1" smtClean="0"/>
              <a:t>поверне</a:t>
            </a:r>
            <a:r>
              <a:rPr lang="ru-RU" dirty="0" smtClean="0"/>
              <a:t> </a:t>
            </a:r>
            <a:r>
              <a:rPr lang="ru-RU" dirty="0" smtClean="0"/>
              <a:t>вас </a:t>
            </a:r>
            <a:r>
              <a:rPr lang="ru-RU" dirty="0" smtClean="0"/>
              <a:t>у </a:t>
            </a:r>
            <a:r>
              <a:rPr lang="ru-RU" dirty="0" err="1" smtClean="0"/>
              <a:t>недалеке</a:t>
            </a:r>
            <a:r>
              <a:rPr lang="ru-RU" dirty="0" smtClean="0"/>
              <a:t> </a:t>
            </a:r>
            <a:r>
              <a:rPr lang="ru-RU" dirty="0" err="1" smtClean="0"/>
              <a:t>ностальгічне</a:t>
            </a:r>
            <a:r>
              <a:rPr lang="ru-RU" dirty="0" smtClean="0"/>
              <a:t> </a:t>
            </a:r>
            <a:r>
              <a:rPr lang="ru-RU" dirty="0" err="1" smtClean="0"/>
              <a:t>минуле</a:t>
            </a:r>
            <a:r>
              <a:rPr lang="ru-RU" dirty="0" smtClean="0"/>
              <a:t>. А </a:t>
            </a:r>
            <a:r>
              <a:rPr lang="ru-RU" dirty="0" err="1" smtClean="0"/>
              <a:t>смачні</a:t>
            </a:r>
            <a:r>
              <a:rPr lang="ru-RU" dirty="0" smtClean="0"/>
              <a:t> страви, </a:t>
            </a:r>
            <a:r>
              <a:rPr lang="ru-RU" dirty="0" err="1" smtClean="0"/>
              <a:t>приготовлені</a:t>
            </a:r>
            <a:r>
              <a:rPr lang="ru-RU" dirty="0" smtClean="0"/>
              <a:t> за </a:t>
            </a:r>
            <a:r>
              <a:rPr lang="ru-RU" dirty="0" err="1" smtClean="0"/>
              <a:t>стародавніми</a:t>
            </a:r>
            <a:r>
              <a:rPr lang="ru-RU" dirty="0" smtClean="0"/>
              <a:t> рецептами, </a:t>
            </a:r>
            <a:r>
              <a:rPr lang="ru-RU" dirty="0" err="1" smtClean="0"/>
              <a:t>ви</a:t>
            </a:r>
            <a:r>
              <a:rPr lang="ru-RU" dirty="0" smtClean="0"/>
              <a:t> можете </a:t>
            </a:r>
            <a:r>
              <a:rPr lang="ru-RU" dirty="0" err="1" smtClean="0"/>
              <a:t>скуштувати</a:t>
            </a:r>
            <a:r>
              <a:rPr lang="ru-RU" dirty="0" smtClean="0"/>
              <a:t> </a:t>
            </a:r>
            <a:r>
              <a:rPr lang="ru-RU" dirty="0" err="1" smtClean="0"/>
              <a:t>зі</a:t>
            </a:r>
            <a:r>
              <a:rPr lang="ru-RU" dirty="0" smtClean="0"/>
              <a:t> </a:t>
            </a:r>
            <a:r>
              <a:rPr lang="ru-RU" dirty="0" err="1" smtClean="0"/>
              <a:t>столових</a:t>
            </a:r>
            <a:r>
              <a:rPr lang="ru-RU" dirty="0" smtClean="0"/>
              <a:t> </a:t>
            </a:r>
            <a:r>
              <a:rPr lang="ru-RU" dirty="0" err="1" smtClean="0"/>
              <a:t>приборів</a:t>
            </a:r>
            <a:r>
              <a:rPr lang="ru-RU" dirty="0" smtClean="0"/>
              <a:t> </a:t>
            </a:r>
            <a:r>
              <a:rPr lang="ru-RU" dirty="0" err="1" smtClean="0"/>
              <a:t>часів</a:t>
            </a:r>
            <a:r>
              <a:rPr lang="ru-RU" dirty="0" smtClean="0"/>
              <a:t> наших </a:t>
            </a:r>
            <a:r>
              <a:rPr lang="ru-RU" dirty="0" err="1" smtClean="0"/>
              <a:t>прадідів</a:t>
            </a:r>
            <a:r>
              <a:rPr lang="ru-RU" dirty="0"/>
              <a:t>.</a:t>
            </a:r>
            <a:endParaRPr lang="ru-RU" dirty="0"/>
          </a:p>
        </p:txBody>
      </p:sp>
      <p:pic>
        <p:nvPicPr>
          <p:cNvPr id="9" name="Рисунок 8" descr="shpindel-71305.jpg"/>
          <p:cNvPicPr>
            <a:picLocks noChangeAspect="1"/>
          </p:cNvPicPr>
          <p:nvPr/>
        </p:nvPicPr>
        <p:blipFill>
          <a:blip r:embed="rId2" cstate="print"/>
          <a:stretch>
            <a:fillRect/>
          </a:stretch>
        </p:blipFill>
        <p:spPr>
          <a:xfrm>
            <a:off x="4572000" y="1714488"/>
            <a:ext cx="3557382" cy="4929198"/>
          </a:xfrm>
          <a:prstGeom prst="rect">
            <a:avLst/>
          </a:prstGeom>
        </p:spPr>
      </p:pic>
    </p:spTree>
  </p:cSld>
  <p:clrMapOvr>
    <a:masterClrMapping/>
  </p:clrMapOvr>
  <p:transition>
    <p:comb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115328" cy="2232812"/>
          </a:xfrm>
        </p:spPr>
        <p:txBody>
          <a:bodyPr>
            <a:noAutofit/>
          </a:bodyPr>
          <a:lstStyle/>
          <a:p>
            <a:r>
              <a:rPr lang="uk-U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Астарта - </a:t>
            </a:r>
            <a:r>
              <a:rPr lang="ru-RU"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головна</a:t>
            </a: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богиня </a:t>
            </a:r>
            <a:r>
              <a:rPr lang="ru-RU"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семітів</a:t>
            </a: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божественне</a:t>
            </a: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уособлення</a:t>
            </a: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планети</a:t>
            </a: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Венери</a:t>
            </a: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b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 </a:t>
            </a:r>
            <a:r>
              <a:rPr lang="ru-RU"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її</a:t>
            </a: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культ входила священна </a:t>
            </a:r>
            <a:r>
              <a:rPr lang="ru-RU"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проституція</a:t>
            </a:r>
            <a:endPar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Рисунок 2" descr="Astarte_Syriaca.jpg"/>
          <p:cNvPicPr>
            <a:picLocks noChangeAspect="1"/>
          </p:cNvPicPr>
          <p:nvPr/>
        </p:nvPicPr>
        <p:blipFill>
          <a:blip r:embed="rId3"/>
          <a:stretch>
            <a:fillRect/>
          </a:stretch>
        </p:blipFill>
        <p:spPr>
          <a:xfrm>
            <a:off x="6500826" y="2500306"/>
            <a:ext cx="2115420" cy="3575060"/>
          </a:xfrm>
          <a:prstGeom prst="rect">
            <a:avLst/>
          </a:prstGeom>
        </p:spPr>
      </p:pic>
      <p:pic>
        <p:nvPicPr>
          <p:cNvPr id="4" name="Рисунок 3" descr="lbibikova.jpg"/>
          <p:cNvPicPr>
            <a:picLocks noChangeAspect="1"/>
          </p:cNvPicPr>
          <p:nvPr/>
        </p:nvPicPr>
        <p:blipFill>
          <a:blip r:embed="rId4"/>
          <a:stretch>
            <a:fillRect/>
          </a:stretch>
        </p:blipFill>
        <p:spPr>
          <a:xfrm>
            <a:off x="3714744" y="2571744"/>
            <a:ext cx="2282408" cy="3024191"/>
          </a:xfrm>
          <a:prstGeom prst="rect">
            <a:avLst/>
          </a:prstGeom>
        </p:spPr>
      </p:pic>
      <p:pic>
        <p:nvPicPr>
          <p:cNvPr id="5" name="Рисунок 4" descr="zakvial.jpg"/>
          <p:cNvPicPr>
            <a:picLocks noChangeAspect="1"/>
          </p:cNvPicPr>
          <p:nvPr/>
        </p:nvPicPr>
        <p:blipFill>
          <a:blip r:embed="rId5"/>
          <a:stretch>
            <a:fillRect/>
          </a:stretch>
        </p:blipFill>
        <p:spPr>
          <a:xfrm>
            <a:off x="285720" y="3214686"/>
            <a:ext cx="3041784" cy="2138366"/>
          </a:xfrm>
          <a:prstGeom prst="rect">
            <a:avLst/>
          </a:prstGeom>
        </p:spPr>
      </p:pic>
    </p:spTree>
  </p:cSld>
  <p:clrMapOvr>
    <a:masterClrMapping/>
  </p:clrMapOvr>
  <p:transition>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r>
              <a:rPr lang="uk-UA" dirty="0" err="1" smtClean="0"/>
              <a:t>Войцех</a:t>
            </a:r>
            <a:r>
              <a:rPr lang="uk-UA" dirty="0" smtClean="0"/>
              <a:t>,</a:t>
            </a:r>
            <a:r>
              <a:rPr lang="uk-UA" dirty="0" err="1" smtClean="0"/>
              <a:t>кнайпа</a:t>
            </a:r>
            <a:endParaRPr lang="ru-RU" dirty="0"/>
          </a:p>
        </p:txBody>
      </p:sp>
      <p:pic>
        <p:nvPicPr>
          <p:cNvPr id="3" name="Рисунок 2" descr="DSC_6271.JPG"/>
          <p:cNvPicPr>
            <a:picLocks noChangeAspect="1"/>
          </p:cNvPicPr>
          <p:nvPr/>
        </p:nvPicPr>
        <p:blipFill>
          <a:blip r:embed="rId2"/>
          <a:stretch>
            <a:fillRect/>
          </a:stretch>
        </p:blipFill>
        <p:spPr>
          <a:xfrm>
            <a:off x="5000628" y="1857364"/>
            <a:ext cx="2928958" cy="4367845"/>
          </a:xfrm>
          <a:prstGeom prst="rect">
            <a:avLst/>
          </a:prstGeom>
        </p:spPr>
      </p:pic>
    </p:spTree>
  </p:cSld>
  <p:clrMapOvr>
    <a:masterClrMapping/>
  </p:clrMapOvr>
  <p:transition>
    <p:checke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descr="N201205101044Voi06b(1).jpg"/>
          <p:cNvPicPr>
            <a:picLocks noChangeAspect="1"/>
          </p:cNvPicPr>
          <p:nvPr/>
        </p:nvPicPr>
        <p:blipFill>
          <a:blip r:embed="rId2"/>
          <a:stretch>
            <a:fillRect/>
          </a:stretch>
        </p:blipFill>
        <p:spPr>
          <a:xfrm>
            <a:off x="428596" y="214290"/>
            <a:ext cx="8271925" cy="5574205"/>
          </a:xfrm>
          <a:prstGeom prst="rect">
            <a:avLst/>
          </a:prstGeom>
        </p:spPr>
      </p:pic>
    </p:spTree>
  </p:cSld>
  <p:clrMapOvr>
    <a:masterClrMapping/>
  </p:clrMapOvr>
  <p:transition>
    <p:wheel spokes="8"/>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wojcech_new_19.jpg"/>
          <p:cNvPicPr>
            <a:picLocks noChangeAspect="1"/>
          </p:cNvPicPr>
          <p:nvPr/>
        </p:nvPicPr>
        <p:blipFill>
          <a:blip r:embed="rId2"/>
          <a:stretch>
            <a:fillRect/>
          </a:stretch>
        </p:blipFill>
        <p:spPr>
          <a:xfrm>
            <a:off x="285750" y="571500"/>
            <a:ext cx="8572500" cy="5715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80728"/>
            <a:ext cx="8291264" cy="5033714"/>
          </a:xfrm>
        </p:spPr>
        <p:style>
          <a:lnRef idx="2">
            <a:schemeClr val="accent1"/>
          </a:lnRef>
          <a:fillRef idx="1">
            <a:schemeClr val="lt1"/>
          </a:fillRef>
          <a:effectRef idx="0">
            <a:schemeClr val="accent1"/>
          </a:effectRef>
          <a:fontRef idx="minor">
            <a:schemeClr val="dk1"/>
          </a:fontRef>
        </p:style>
        <p:txBody>
          <a:bodyPr>
            <a:normAutofit/>
          </a:bodyPr>
          <a:lstStyle/>
          <a:p>
            <a:r>
              <a:rPr lang="uk-UA" sz="2000" dirty="0" err="1" smtClean="0">
                <a:effectLst/>
              </a:rPr>
              <a:t>Кнайпа</a:t>
            </a:r>
            <a:r>
              <a:rPr lang="uk-UA" sz="2000" dirty="0" smtClean="0">
                <a:effectLst/>
              </a:rPr>
              <a:t> «</a:t>
            </a:r>
            <a:r>
              <a:rPr lang="uk-UA" sz="2000" dirty="0" err="1" smtClean="0">
                <a:effectLst/>
              </a:rPr>
              <a:t>Войцех</a:t>
            </a:r>
            <a:r>
              <a:rPr lang="uk-UA" sz="2000" dirty="0" smtClean="0">
                <a:effectLst/>
              </a:rPr>
              <a:t>» створена, </a:t>
            </a:r>
            <a:r>
              <a:rPr lang="uk-UA" sz="2000" dirty="0">
                <a:effectLst/>
              </a:rPr>
              <a:t>щоб нагадати про старі події…</a:t>
            </a:r>
            <a:r>
              <a:rPr lang="uk-UA" sz="2000" dirty="0"/>
              <a:t/>
            </a:r>
            <a:br>
              <a:rPr lang="uk-UA" sz="2000" dirty="0"/>
            </a:br>
            <a:r>
              <a:rPr lang="uk-UA" sz="2000" dirty="0" smtClean="0"/>
              <a:t/>
            </a:r>
            <a:br>
              <a:rPr lang="uk-UA" sz="2000" dirty="0" smtClean="0"/>
            </a:br>
            <a:r>
              <a:rPr lang="uk-UA" sz="2000" dirty="0" smtClean="0">
                <a:effectLst/>
              </a:rPr>
              <a:t>Це своєрідне відображення давніх часів, </a:t>
            </a:r>
            <a:r>
              <a:rPr lang="uk-UA" sz="2000" dirty="0">
                <a:effectLst/>
              </a:rPr>
              <a:t>коли місто не мало ще вуличного освітлення, а в оселях по вечорах запалювали свічки. Щоб вберегти </a:t>
            </a:r>
            <a:r>
              <a:rPr lang="uk-UA" sz="2000" dirty="0" smtClean="0">
                <a:effectLst/>
              </a:rPr>
              <a:t>місто </a:t>
            </a:r>
            <a:r>
              <a:rPr lang="uk-UA" sz="2000" dirty="0">
                <a:effectLst/>
              </a:rPr>
              <a:t>від нічних небезпек, магістрат Станіслава найняв нічного сторожа, який </a:t>
            </a:r>
            <a:r>
              <a:rPr lang="uk-UA" sz="2000" dirty="0" smtClean="0">
                <a:effectLst/>
              </a:rPr>
              <a:t>із </a:t>
            </a:r>
            <a:r>
              <a:rPr lang="uk-UA" sz="2000" dirty="0">
                <a:effectLst/>
              </a:rPr>
              <a:t>ліхтарем обходив кожну вулицю. Охоронця звали </a:t>
            </a:r>
            <a:r>
              <a:rPr lang="uk-UA" sz="2000" dirty="0" err="1">
                <a:effectLst/>
              </a:rPr>
              <a:t>Войцех</a:t>
            </a:r>
            <a:r>
              <a:rPr lang="uk-UA" sz="2000" dirty="0">
                <a:effectLst/>
              </a:rPr>
              <a:t>. </a:t>
            </a:r>
            <a:br>
              <a:rPr lang="uk-UA" sz="2000" dirty="0">
                <a:effectLst/>
              </a:rPr>
            </a:br>
            <a:r>
              <a:rPr lang="uk-UA" sz="2000" dirty="0" smtClean="0">
                <a:effectLst/>
              </a:rPr>
              <a:t/>
            </a:r>
            <a:br>
              <a:rPr lang="uk-UA" sz="2000" dirty="0" smtClean="0">
                <a:effectLst/>
              </a:rPr>
            </a:br>
            <a:r>
              <a:rPr lang="uk-UA" sz="2000" dirty="0">
                <a:effectLst/>
              </a:rPr>
              <a:t>З</a:t>
            </a:r>
            <a:r>
              <a:rPr lang="uk-UA" sz="2000" dirty="0" smtClean="0">
                <a:effectLst/>
              </a:rPr>
              <a:t>аклад </a:t>
            </a:r>
            <a:r>
              <a:rPr lang="uk-UA" sz="2000" dirty="0">
                <a:effectLst/>
              </a:rPr>
              <a:t>має на меті передати добродушність, життєлюбність та світло, яке нічний сторож </a:t>
            </a:r>
            <a:r>
              <a:rPr lang="uk-UA" sz="2000" dirty="0" smtClean="0">
                <a:effectLst/>
              </a:rPr>
              <a:t>приносив </a:t>
            </a:r>
            <a:r>
              <a:rPr lang="uk-UA" sz="2000" dirty="0">
                <a:effectLst/>
              </a:rPr>
              <a:t>людям. </a:t>
            </a:r>
            <a:r>
              <a:rPr lang="uk-UA" sz="2000" dirty="0" smtClean="0">
                <a:effectLst/>
              </a:rPr>
              <a:t>У </a:t>
            </a:r>
            <a:r>
              <a:rPr lang="uk-UA" sz="2000" dirty="0">
                <a:effectLst/>
              </a:rPr>
              <a:t>його честь </a:t>
            </a:r>
            <a:r>
              <a:rPr lang="uk-UA" sz="2000" dirty="0" err="1">
                <a:effectLst/>
              </a:rPr>
              <a:t>кнайпу</a:t>
            </a:r>
            <a:r>
              <a:rPr lang="uk-UA" sz="2000" dirty="0">
                <a:effectLst/>
              </a:rPr>
              <a:t> і названо – «</a:t>
            </a:r>
            <a:r>
              <a:rPr lang="uk-UA" sz="2000" dirty="0" err="1">
                <a:effectLst/>
              </a:rPr>
              <a:t>Войцех</a:t>
            </a:r>
            <a:r>
              <a:rPr lang="uk-UA" sz="2000" dirty="0">
                <a:effectLst/>
              </a:rPr>
              <a:t>».</a:t>
            </a:r>
            <a:br>
              <a:rPr lang="uk-UA" sz="2000" dirty="0">
                <a:effectLst/>
              </a:rPr>
            </a:br>
            <a:r>
              <a:rPr lang="uk-UA" sz="1800" dirty="0">
                <a:effectLst/>
              </a:rPr>
              <a:t/>
            </a:r>
            <a:br>
              <a:rPr lang="uk-UA" sz="1800" dirty="0">
                <a:effectLst/>
              </a:rPr>
            </a:br>
            <a:endParaRPr lang="ru-RU" sz="1800" dirty="0"/>
          </a:p>
        </p:txBody>
      </p:sp>
    </p:spTree>
  </p:cSld>
  <p:clrMapOvr>
    <a:masterClrMapping/>
  </p:clrMapOvr>
  <p:transition>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dk1"/>
          </a:lnRef>
          <a:fillRef idx="3">
            <a:schemeClr val="dk1"/>
          </a:fillRef>
          <a:effectRef idx="2">
            <a:schemeClr val="dk1"/>
          </a:effectRef>
          <a:fontRef idx="minor">
            <a:schemeClr val="lt1"/>
          </a:fontRef>
        </p:style>
        <p:txBody>
          <a:bodyPr/>
          <a:lstStyle/>
          <a:p>
            <a:r>
              <a:rPr lang="uk-UA" dirty="0" smtClean="0"/>
              <a:t>ФОНТУШ</a:t>
            </a:r>
            <a:endParaRPr lang="ru-RU" dirty="0"/>
          </a:p>
        </p:txBody>
      </p:sp>
      <p:pic>
        <p:nvPicPr>
          <p:cNvPr id="3" name="Рисунок 2" descr="d210f8401686c603bada0cfe13a0c679.jpg"/>
          <p:cNvPicPr>
            <a:picLocks noChangeAspect="1"/>
          </p:cNvPicPr>
          <p:nvPr/>
        </p:nvPicPr>
        <p:blipFill>
          <a:blip r:embed="rId2"/>
          <a:stretch>
            <a:fillRect/>
          </a:stretch>
        </p:blipFill>
        <p:spPr>
          <a:xfrm>
            <a:off x="2262187" y="1695449"/>
            <a:ext cx="6096027" cy="4575163"/>
          </a:xfrm>
          <a:prstGeom prst="rect">
            <a:avLst/>
          </a:prstGeom>
        </p:spPr>
      </p:pic>
    </p:spTree>
  </p:cSld>
  <p:clrMapOvr>
    <a:masterClrMapping/>
  </p:clrMapOvr>
  <p:transition>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astorgrill_gallery1.jpg"/>
          <p:cNvPicPr>
            <a:picLocks noChangeAspect="1"/>
          </p:cNvPicPr>
          <p:nvPr/>
        </p:nvPicPr>
        <p:blipFill>
          <a:blip r:embed="rId2"/>
          <a:stretch>
            <a:fillRect/>
          </a:stretch>
        </p:blipFill>
        <p:spPr>
          <a:xfrm>
            <a:off x="0" y="285728"/>
            <a:ext cx="7010432" cy="3943368"/>
          </a:xfrm>
          <a:prstGeom prst="rect">
            <a:avLst/>
          </a:prstGeom>
        </p:spPr>
      </p:pic>
      <p:pic>
        <p:nvPicPr>
          <p:cNvPr id="4" name="Рисунок 3" descr="1288109737_doseng.org_vampire-cafe-01.jpg"/>
          <p:cNvPicPr>
            <a:picLocks noChangeAspect="1"/>
          </p:cNvPicPr>
          <p:nvPr/>
        </p:nvPicPr>
        <p:blipFill>
          <a:blip r:embed="rId3"/>
          <a:stretch>
            <a:fillRect/>
          </a:stretch>
        </p:blipFill>
        <p:spPr>
          <a:xfrm>
            <a:off x="4857752" y="3857628"/>
            <a:ext cx="3595686" cy="269676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8e2117d72102e5745dc646cefbdec05.jpg"/>
          <p:cNvPicPr>
            <a:picLocks noChangeAspect="1"/>
          </p:cNvPicPr>
          <p:nvPr/>
        </p:nvPicPr>
        <p:blipFill>
          <a:blip r:embed="rId2"/>
          <a:stretch>
            <a:fillRect/>
          </a:stretch>
        </p:blipFill>
        <p:spPr>
          <a:xfrm>
            <a:off x="1857356" y="1393016"/>
            <a:ext cx="6524644" cy="4893483"/>
          </a:xfrm>
          <a:prstGeom prst="rect">
            <a:avLst/>
          </a:prstGeom>
        </p:spPr>
      </p:pic>
      <p:sp>
        <p:nvSpPr>
          <p:cNvPr id="3" name="Заголовок 2"/>
          <p:cNvSpPr>
            <a:spLocks noGrp="1"/>
          </p:cNvSpPr>
          <p:nvPr>
            <p:ph type="title"/>
          </p:nvPr>
        </p:nvSpPr>
        <p:spPr>
          <a:solidFill>
            <a:schemeClr val="bg2">
              <a:lumMod val="40000"/>
              <a:lumOff val="60000"/>
            </a:schemeClr>
          </a:solidFill>
        </p:spPr>
        <p:txBody>
          <a:bodyPr/>
          <a:lstStyle/>
          <a:p>
            <a:r>
              <a:rPr lang="uk-UA" dirty="0" err="1" smtClean="0"/>
              <a:t>Фонтуш-шрифт</a:t>
            </a:r>
            <a:endParaRPr lang="ru-RU" dirty="0"/>
          </a:p>
        </p:txBody>
      </p:sp>
    </p:spTree>
  </p:cSld>
  <p:clrMapOvr>
    <a:masterClrMapping/>
  </p:clrMapOvr>
  <p:transition>
    <p:comb/>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uk-UA" dirty="0" smtClean="0"/>
              <a:t>МАНУФАКТУРА</a:t>
            </a:r>
            <a:endParaRPr lang="ru-RU" dirty="0"/>
          </a:p>
        </p:txBody>
      </p:sp>
      <p:pic>
        <p:nvPicPr>
          <p:cNvPr id="3" name="Рисунок 2" descr="1424689085_мануфактура 4.jpg"/>
          <p:cNvPicPr>
            <a:picLocks noChangeAspect="1"/>
          </p:cNvPicPr>
          <p:nvPr/>
        </p:nvPicPr>
        <p:blipFill>
          <a:blip r:embed="rId2"/>
          <a:stretch>
            <a:fillRect/>
          </a:stretch>
        </p:blipFill>
        <p:spPr>
          <a:xfrm>
            <a:off x="1000100" y="1482162"/>
            <a:ext cx="6786610" cy="5075491"/>
          </a:xfrm>
          <a:prstGeom prst="rect">
            <a:avLst/>
          </a:prstGeom>
        </p:spPr>
      </p:pic>
    </p:spTree>
  </p:cSld>
  <p:clrMapOvr>
    <a:masterClrMapping/>
  </p:clrMapOvr>
  <p:transition>
    <p:randomBa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manyfaktura1.png"/>
          <p:cNvPicPr>
            <a:picLocks noChangeAspect="1"/>
          </p:cNvPicPr>
          <p:nvPr/>
        </p:nvPicPr>
        <p:blipFill>
          <a:blip r:embed="rId2"/>
          <a:stretch>
            <a:fillRect/>
          </a:stretch>
        </p:blipFill>
        <p:spPr>
          <a:xfrm>
            <a:off x="285720" y="285728"/>
            <a:ext cx="4849208" cy="3232805"/>
          </a:xfrm>
          <a:prstGeom prst="rect">
            <a:avLst/>
          </a:prstGeom>
        </p:spPr>
      </p:pic>
      <p:pic>
        <p:nvPicPr>
          <p:cNvPr id="4" name="Рисунок 3" descr="мануфактура.jpg"/>
          <p:cNvPicPr>
            <a:picLocks noChangeAspect="1"/>
          </p:cNvPicPr>
          <p:nvPr/>
        </p:nvPicPr>
        <p:blipFill>
          <a:blip r:embed="rId3"/>
          <a:stretch>
            <a:fillRect/>
          </a:stretch>
        </p:blipFill>
        <p:spPr>
          <a:xfrm>
            <a:off x="3786182" y="3562347"/>
            <a:ext cx="4943480" cy="329565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img-24169.jpg"/>
          <p:cNvPicPr>
            <a:picLocks noChangeAspect="1"/>
          </p:cNvPicPr>
          <p:nvPr/>
        </p:nvPicPr>
        <p:blipFill>
          <a:blip r:embed="rId2"/>
          <a:stretch>
            <a:fillRect/>
          </a:stretch>
        </p:blipFill>
        <p:spPr>
          <a:xfrm>
            <a:off x="0" y="962977"/>
            <a:ext cx="9144000" cy="49320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4733142"/>
          </a:xfrm>
        </p:spPr>
        <p:txBody>
          <a:bodyPr>
            <a:normAutofit/>
          </a:bodyPr>
          <a:lstStyle/>
          <a:p>
            <a:r>
              <a:rPr lang="vi-VN" sz="3600" b="1" dirty="0" smtClean="0"/>
              <a:t>Мануфакту́ра</a:t>
            </a:r>
            <a:r>
              <a:rPr lang="vi-VN" sz="3600" dirty="0" smtClean="0"/>
              <a:t>  — форма промислового виробництва, що характеризується поділо</a:t>
            </a:r>
            <a:r>
              <a:rPr lang="uk-UA" sz="3600" dirty="0" smtClean="0"/>
              <a:t>м </a:t>
            </a:r>
            <a:r>
              <a:rPr lang="vi-VN" sz="3600" dirty="0" smtClean="0"/>
              <a:t>праці</a:t>
            </a:r>
            <a:r>
              <a:rPr lang="uk-UA" sz="3600" dirty="0" smtClean="0"/>
              <a:t> </a:t>
            </a:r>
            <a:r>
              <a:rPr lang="vi-VN" sz="3600" dirty="0" smtClean="0"/>
              <a:t>між найманими працівниками</a:t>
            </a:r>
            <a:r>
              <a:rPr lang="uk-UA" sz="3600" dirty="0" smtClean="0"/>
              <a:t> </a:t>
            </a:r>
            <a:r>
              <a:rPr lang="vi-VN" sz="3600" dirty="0" smtClean="0"/>
              <a:t>та використанням ручної праці. Мануфактура передувала заводам і</a:t>
            </a:r>
            <a:r>
              <a:rPr lang="uk-UA" sz="3600" dirty="0" smtClean="0"/>
              <a:t> </a:t>
            </a:r>
            <a:r>
              <a:rPr lang="vi-VN" sz="3600" dirty="0" smtClean="0"/>
              <a:t>фабрикам</a:t>
            </a:r>
            <a:r>
              <a:rPr lang="vi-VN" dirty="0" smtClean="0"/>
              <a:t>.</a:t>
            </a:r>
            <a:endParaRPr lang="ru-RU" dirty="0"/>
          </a:p>
        </p:txBody>
      </p:sp>
    </p:spTree>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r>
              <a:rPr lang="uk-UA" dirty="0" smtClean="0"/>
              <a:t>Пінта-паб</a:t>
            </a:r>
            <a:endParaRPr lang="ru-RU" dirty="0"/>
          </a:p>
        </p:txBody>
      </p:sp>
      <p:pic>
        <p:nvPicPr>
          <p:cNvPr id="3" name="Рисунок 2" descr="ContentImageHandler.jpg"/>
          <p:cNvPicPr>
            <a:picLocks noChangeAspect="1"/>
          </p:cNvPicPr>
          <p:nvPr/>
        </p:nvPicPr>
        <p:blipFill>
          <a:blip r:embed="rId2"/>
          <a:stretch>
            <a:fillRect/>
          </a:stretch>
        </p:blipFill>
        <p:spPr>
          <a:xfrm>
            <a:off x="2143108" y="1857364"/>
            <a:ext cx="6072230" cy="455417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ab-pinta-zal.jpg"/>
          <p:cNvPicPr>
            <a:picLocks noChangeAspect="1"/>
          </p:cNvPicPr>
          <p:nvPr/>
        </p:nvPicPr>
        <p:blipFill>
          <a:blip r:embed="rId2"/>
          <a:stretch>
            <a:fillRect/>
          </a:stretch>
        </p:blipFill>
        <p:spPr>
          <a:xfrm>
            <a:off x="281429" y="571480"/>
            <a:ext cx="8259349" cy="550072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000240"/>
            <a:ext cx="7858148" cy="2786082"/>
          </a:xfrm>
        </p:spPr>
        <p:txBody>
          <a:bodyPr>
            <a:normAutofit fontScale="90000"/>
          </a:bodyPr>
          <a:lstStyle/>
          <a:p>
            <a:r>
              <a:rPr lang="ru-RU" dirty="0" err="1" smtClean="0"/>
              <a:t>Пінта</a:t>
            </a:r>
            <a:r>
              <a:rPr lang="ru-RU" dirty="0" smtClean="0"/>
              <a:t> - </a:t>
            </a:r>
            <a:r>
              <a:rPr lang="ru-RU" dirty="0" err="1" smtClean="0"/>
              <a:t>традиційна</a:t>
            </a:r>
            <a:r>
              <a:rPr lang="ru-RU" dirty="0" smtClean="0"/>
              <a:t> </a:t>
            </a:r>
            <a:r>
              <a:rPr lang="ru-RU" dirty="0" err="1" smtClean="0"/>
              <a:t>міра</a:t>
            </a:r>
            <a:r>
              <a:rPr lang="ru-RU" dirty="0" smtClean="0"/>
              <a:t> </a:t>
            </a:r>
            <a:r>
              <a:rPr lang="ru-RU" dirty="0" err="1" smtClean="0"/>
              <a:t>англійська</a:t>
            </a:r>
            <a:r>
              <a:rPr lang="ru-RU" dirty="0" smtClean="0"/>
              <a:t> </a:t>
            </a:r>
            <a:r>
              <a:rPr lang="ru-RU" dirty="0" err="1" smtClean="0"/>
              <a:t>обсягу</a:t>
            </a:r>
            <a:r>
              <a:rPr lang="ru-RU" dirty="0" smtClean="0"/>
              <a:t> (</a:t>
            </a:r>
            <a:r>
              <a:rPr lang="ru-RU" dirty="0" smtClean="0"/>
              <a:t>1 </a:t>
            </a:r>
            <a:r>
              <a:rPr lang="ru-RU" dirty="0" err="1" smtClean="0"/>
              <a:t>імперська</a:t>
            </a:r>
            <a:r>
              <a:rPr lang="ru-RU" dirty="0" smtClean="0"/>
              <a:t> </a:t>
            </a:r>
            <a:r>
              <a:rPr lang="ru-RU" dirty="0" err="1" smtClean="0"/>
              <a:t>пінта</a:t>
            </a:r>
            <a:r>
              <a:rPr lang="ru-RU" dirty="0" smtClean="0"/>
              <a:t> = 568,261485 </a:t>
            </a:r>
            <a:r>
              <a:rPr lang="ru-RU" dirty="0" err="1" smtClean="0"/>
              <a:t>мілілітра</a:t>
            </a:r>
            <a:r>
              <a:rPr lang="ru-RU" dirty="0" smtClean="0"/>
              <a:t>, 1 </a:t>
            </a:r>
            <a:r>
              <a:rPr lang="ru-RU" dirty="0" err="1" smtClean="0"/>
              <a:t>американська</a:t>
            </a:r>
            <a:r>
              <a:rPr lang="ru-RU" dirty="0" smtClean="0"/>
              <a:t> </a:t>
            </a:r>
            <a:r>
              <a:rPr lang="ru-RU" dirty="0" err="1" smtClean="0"/>
              <a:t>пінта</a:t>
            </a:r>
            <a:r>
              <a:rPr lang="ru-RU" dirty="0" smtClean="0"/>
              <a:t> = 473,176473 </a:t>
            </a:r>
            <a:r>
              <a:rPr lang="ru-RU" dirty="0" err="1" smtClean="0"/>
              <a:t>мілілітра</a:t>
            </a:r>
            <a:r>
              <a:rPr lang="ru-RU" dirty="0" smtClean="0"/>
              <a:t>)</a:t>
            </a:r>
            <a:br>
              <a:rPr lang="ru-RU" dirty="0" smtClean="0"/>
            </a:br>
            <a:r>
              <a:rPr lang="ru-RU" dirty="0" smtClean="0"/>
              <a:t/>
            </a:r>
            <a:br>
              <a:rPr lang="ru-RU" dirty="0" smtClean="0"/>
            </a:br>
            <a:r>
              <a:rPr lang="ru-RU" dirty="0" smtClean="0"/>
              <a:t/>
            </a:r>
            <a:br>
              <a:rPr lang="ru-RU" dirty="0" smtClean="0"/>
            </a:br>
            <a:r>
              <a:rPr lang="ru-RU" dirty="0" err="1" smtClean="0"/>
              <a:t>Пінта</a:t>
            </a:r>
            <a:r>
              <a:rPr lang="ru-RU" dirty="0" smtClean="0"/>
              <a:t> - </a:t>
            </a:r>
            <a:r>
              <a:rPr lang="ru-RU" dirty="0" err="1" smtClean="0"/>
              <a:t>інфекційне</a:t>
            </a:r>
            <a:r>
              <a:rPr lang="ru-RU" dirty="0" smtClean="0"/>
              <a:t> </a:t>
            </a:r>
            <a:r>
              <a:rPr lang="ru-RU" dirty="0" err="1" smtClean="0"/>
              <a:t>захворювання</a:t>
            </a: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928670"/>
            <a:ext cx="8229600" cy="4786346"/>
          </a:xfrm>
        </p:spPr>
        <p:style>
          <a:lnRef idx="1">
            <a:schemeClr val="dk1"/>
          </a:lnRef>
          <a:fillRef idx="3">
            <a:schemeClr val="dk1"/>
          </a:fillRef>
          <a:effectRef idx="2">
            <a:schemeClr val="dk1"/>
          </a:effectRef>
          <a:fontRef idx="minor">
            <a:schemeClr val="lt1"/>
          </a:fontRef>
        </p:style>
        <p:txBody>
          <a:bodyPr>
            <a:normAutofit/>
          </a:bodyPr>
          <a:lstStyle/>
          <a:p>
            <a:r>
              <a:rPr lang="uk-UA" dirty="0" smtClean="0"/>
              <a:t>Дякую за увагу!</a:t>
            </a:r>
            <a:br>
              <a:rPr lang="uk-UA" dirty="0" smtClean="0"/>
            </a:br>
            <a:r>
              <a:rPr lang="uk-UA" dirty="0" smtClean="0"/>
              <a:t>Бажаю вам гарно проводити свій вільний час.</a:t>
            </a:r>
            <a:endParaRPr lang="ru-RU" dirty="0"/>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hpindel-23316.jpg"/>
          <p:cNvPicPr>
            <a:picLocks noChangeAspect="1"/>
          </p:cNvPicPr>
          <p:nvPr/>
        </p:nvPicPr>
        <p:blipFill>
          <a:blip r:embed="rId2"/>
          <a:stretch>
            <a:fillRect/>
          </a:stretch>
        </p:blipFill>
        <p:spPr>
          <a:xfrm>
            <a:off x="500034" y="714356"/>
            <a:ext cx="3762385" cy="5643578"/>
          </a:xfrm>
          <a:prstGeom prst="rect">
            <a:avLst/>
          </a:prstGeom>
        </p:spPr>
      </p:pic>
      <p:pic>
        <p:nvPicPr>
          <p:cNvPr id="3" name="Рисунок 2" descr="img-72776.jpg"/>
          <p:cNvPicPr>
            <a:picLocks noChangeAspect="1"/>
          </p:cNvPicPr>
          <p:nvPr/>
        </p:nvPicPr>
        <p:blipFill>
          <a:blip r:embed="rId3"/>
          <a:stretch>
            <a:fillRect/>
          </a:stretch>
        </p:blipFill>
        <p:spPr>
          <a:xfrm>
            <a:off x="4214810" y="1214422"/>
            <a:ext cx="4762500" cy="3571875"/>
          </a:xfrm>
          <a:prstGeom prst="rect">
            <a:avLst/>
          </a:prstGeom>
        </p:spPr>
      </p:pic>
    </p:spTree>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idx="4294967295"/>
          </p:nvPr>
        </p:nvSpPr>
        <p:spPr>
          <a:xfrm>
            <a:off x="742950" y="268288"/>
            <a:ext cx="8401050" cy="1398587"/>
          </a:xfrm>
        </p:spPr>
        <p:txBody>
          <a:bodyPr>
            <a:normAutofit fontScale="90000"/>
          </a:bodyPr>
          <a:lstStyle/>
          <a:p>
            <a:r>
              <a:rPr lang="ru-RU" sz="3200" b="1" dirty="0" smtClean="0">
                <a:ln w="18000">
                  <a:solidFill>
                    <a:schemeClr val="tx1"/>
                  </a:solidFill>
                  <a:prstDash val="solid"/>
                  <a:miter lim="800000"/>
                </a:ln>
                <a:solidFill>
                  <a:schemeClr val="accent5">
                    <a:lumMod val="75000"/>
                  </a:schemeClr>
                </a:solidFill>
                <a:effectLst>
                  <a:outerShdw blurRad="25500" dist="23000" dir="7020000" algn="tl">
                    <a:srgbClr val="000000">
                      <a:alpha val="50000"/>
                    </a:srgbClr>
                  </a:outerShdw>
                </a:effectLst>
              </a:rPr>
              <a:t>Шпиндель - деталь </a:t>
            </a:r>
            <a:r>
              <a:rPr lang="ru-RU" sz="3200" b="1" dirty="0" smtClean="0">
                <a:ln w="18000">
                  <a:solidFill>
                    <a:schemeClr val="tx1"/>
                  </a:solidFill>
                  <a:prstDash val="solid"/>
                  <a:miter lim="800000"/>
                </a:ln>
                <a:solidFill>
                  <a:schemeClr val="accent5">
                    <a:lumMod val="75000"/>
                  </a:schemeClr>
                </a:solidFill>
                <a:effectLst>
                  <a:outerShdw blurRad="25500" dist="23000" dir="7020000" algn="tl">
                    <a:srgbClr val="000000">
                      <a:alpha val="50000"/>
                    </a:srgbClr>
                  </a:outerShdw>
                </a:effectLst>
              </a:rPr>
              <a:t>машин</a:t>
            </a:r>
            <a:r>
              <a:rPr lang="ru-RU" sz="3200" b="1" dirty="0" smtClean="0">
                <a:ln w="18000">
                  <a:solidFill>
                    <a:schemeClr val="tx1"/>
                  </a:solidFill>
                  <a:prstDash val="solid"/>
                  <a:miter lim="800000"/>
                </a:ln>
                <a:solidFill>
                  <a:schemeClr val="accent5">
                    <a:lumMod val="75000"/>
                  </a:schemeClr>
                </a:solidFill>
                <a:effectLst>
                  <a:outerShdw blurRad="25500" dist="23000" dir="7020000" algn="tl">
                    <a:srgbClr val="000000">
                      <a:alpha val="50000"/>
                    </a:srgbClr>
                  </a:outerShdw>
                </a:effectLst>
              </a:rPr>
              <a:t>, </a:t>
            </a:r>
            <a:r>
              <a:rPr lang="ru-RU" sz="3200" b="1" dirty="0" err="1" smtClean="0">
                <a:ln w="18000">
                  <a:solidFill>
                    <a:schemeClr val="tx1"/>
                  </a:solidFill>
                  <a:prstDash val="solid"/>
                  <a:miter lim="800000"/>
                </a:ln>
                <a:solidFill>
                  <a:schemeClr val="accent5">
                    <a:lumMod val="75000"/>
                  </a:schemeClr>
                </a:solidFill>
                <a:effectLst>
                  <a:outerShdw blurRad="25500" dist="23000" dir="7020000" algn="tl">
                    <a:srgbClr val="000000">
                      <a:alpha val="50000"/>
                    </a:srgbClr>
                  </a:outerShdw>
                </a:effectLst>
              </a:rPr>
              <a:t>що</a:t>
            </a:r>
            <a:r>
              <a:rPr lang="ru-RU" sz="3200" b="1" dirty="0" smtClean="0">
                <a:ln w="18000">
                  <a:solidFill>
                    <a:schemeClr val="tx1"/>
                  </a:solidFill>
                  <a:prstDash val="solid"/>
                  <a:miter lim="800000"/>
                </a:ln>
                <a:solidFill>
                  <a:schemeClr val="accent5">
                    <a:lumMod val="75000"/>
                  </a:schemeClr>
                </a:solidFill>
                <a:effectLst>
                  <a:outerShdw blurRad="25500" dist="23000" dir="7020000" algn="tl">
                    <a:srgbClr val="000000">
                      <a:alpha val="50000"/>
                    </a:srgbClr>
                  </a:outerShdw>
                </a:effectLst>
              </a:rPr>
              <a:t> </a:t>
            </a:r>
            <a:r>
              <a:rPr lang="ru-RU" sz="3200" b="1" dirty="0" err="1" smtClean="0">
                <a:ln w="18000">
                  <a:solidFill>
                    <a:schemeClr val="tx1"/>
                  </a:solidFill>
                  <a:prstDash val="solid"/>
                  <a:miter lim="800000"/>
                </a:ln>
                <a:solidFill>
                  <a:schemeClr val="accent5">
                    <a:lumMod val="75000"/>
                  </a:schemeClr>
                </a:solidFill>
                <a:effectLst>
                  <a:outerShdw blurRad="25500" dist="23000" dir="7020000" algn="tl">
                    <a:srgbClr val="000000">
                      <a:alpha val="50000"/>
                    </a:srgbClr>
                  </a:outerShdw>
                </a:effectLst>
              </a:rPr>
              <a:t>обертаються</a:t>
            </a:r>
            <a:r>
              <a:rPr lang="ru-RU" sz="3200" b="1" dirty="0" smtClean="0">
                <a:ln w="18000">
                  <a:solidFill>
                    <a:schemeClr val="tx1"/>
                  </a:solidFill>
                  <a:prstDash val="solid"/>
                  <a:miter lim="800000"/>
                </a:ln>
                <a:solidFill>
                  <a:schemeClr val="accent5">
                    <a:lumMod val="75000"/>
                  </a:schemeClr>
                </a:solidFill>
                <a:effectLst>
                  <a:outerShdw blurRad="25500" dist="23000" dir="7020000" algn="tl">
                    <a:srgbClr val="000000">
                      <a:alpha val="50000"/>
                    </a:srgbClr>
                  </a:outerShdw>
                </a:effectLst>
              </a:rPr>
              <a:t>.</a:t>
            </a:r>
            <a:r>
              <a:rPr lang="ru-RU" sz="3200" dirty="0" smtClean="0"/>
              <a:t> </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Вал </a:t>
            </a:r>
            <a:r>
              <a:rPr lang="ru-RU"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2" tooltip="Металорізальний верстат"/>
              </a:rPr>
              <a:t>металорізального</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2" tooltip="Металорізальний верстат"/>
              </a:rPr>
              <a:t> </a:t>
            </a:r>
            <a:r>
              <a:rPr lang="ru-RU"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2" tooltip="Металорізальний верстат"/>
              </a:rPr>
              <a:t>верстата</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який</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передає</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3" tooltip="Обертання"/>
              </a:rPr>
              <a:t>обертання</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4" tooltip="Інструмент"/>
              </a:rPr>
              <a:t>інструменту</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або</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оброблювальній</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заготовці</a:t>
            </a:r>
            <a:r>
              <a:rPr lang="ru-RU" sz="3200" dirty="0" smtClean="0"/>
              <a:t>.</a:t>
            </a:r>
            <a:endParaRPr lang="ru-RU" sz="3200" b="1" dirty="0">
              <a:ln w="18000">
                <a:solidFill>
                  <a:schemeClr val="tx1"/>
                </a:solidFill>
                <a:prstDash val="solid"/>
                <a:miter lim="800000"/>
              </a:ln>
              <a:solidFill>
                <a:schemeClr val="accent5">
                  <a:lumMod val="75000"/>
                </a:schemeClr>
              </a:solidFill>
              <a:effectLst>
                <a:outerShdw blurRad="25500" dist="23000" dir="7020000" algn="tl">
                  <a:srgbClr val="000000">
                    <a:alpha val="50000"/>
                  </a:srgbClr>
                </a:outerShdw>
              </a:effectLst>
            </a:endParaRPr>
          </a:p>
        </p:txBody>
      </p:sp>
      <p:pic>
        <p:nvPicPr>
          <p:cNvPr id="5" name="Рисунок 4" descr="Шпіндель_розточувального_верстату_Škoda_з_розточувальною_оправкою.jpg"/>
          <p:cNvPicPr>
            <a:picLocks noChangeAspect="1"/>
          </p:cNvPicPr>
          <p:nvPr/>
        </p:nvPicPr>
        <p:blipFill>
          <a:blip r:embed="rId5" cstate="print"/>
          <a:stretch>
            <a:fillRect/>
          </a:stretch>
        </p:blipFill>
        <p:spPr>
          <a:xfrm>
            <a:off x="642910" y="2500306"/>
            <a:ext cx="2894275" cy="2926080"/>
          </a:xfrm>
          <a:prstGeom prst="rect">
            <a:avLst/>
          </a:prstGeom>
        </p:spPr>
      </p:pic>
      <p:pic>
        <p:nvPicPr>
          <p:cNvPr id="6" name="Рисунок 5" descr="800px-Drehmasch1_ArM.jpg"/>
          <p:cNvPicPr>
            <a:picLocks noChangeAspect="1"/>
          </p:cNvPicPr>
          <p:nvPr/>
        </p:nvPicPr>
        <p:blipFill>
          <a:blip r:embed="rId6"/>
          <a:stretch>
            <a:fillRect/>
          </a:stretch>
        </p:blipFill>
        <p:spPr>
          <a:xfrm>
            <a:off x="4071934" y="3071810"/>
            <a:ext cx="4286248" cy="3214686"/>
          </a:xfrm>
          <a:prstGeom prst="rect">
            <a:avLst/>
          </a:prstGeom>
        </p:spPr>
      </p:pic>
    </p:spTree>
  </p:cSld>
  <p:clrMapOvr>
    <a:masterClrMapping/>
  </p:clrMapOvr>
  <p:transition>
    <p:wheel spokes="8"/>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ru-RU" dirty="0" smtClean="0">
                <a:effectLst>
                  <a:innerShdw blurRad="63500" dist="50800" dir="13500000">
                    <a:prstClr val="black">
                      <a:alpha val="50000"/>
                    </a:prstClr>
                  </a:innerShdw>
                </a:effectLst>
              </a:rPr>
              <a:t>ГЛО</a:t>
            </a:r>
            <a:r>
              <a:rPr lang="uk-UA" dirty="0" err="1" smtClean="0">
                <a:effectLst>
                  <a:innerShdw blurRad="63500" dist="50800" dir="13500000">
                    <a:prstClr val="black">
                      <a:alpha val="50000"/>
                    </a:prstClr>
                  </a:innerShdw>
                </a:effectLst>
              </a:rPr>
              <a:t>РІЯ</a:t>
            </a:r>
            <a:endParaRPr lang="ru-RU" dirty="0">
              <a:effectLst>
                <a:innerShdw blurRad="63500" dist="50800" dir="13500000">
                  <a:prstClr val="black">
                    <a:alpha val="50000"/>
                  </a:prstClr>
                </a:innerShdw>
              </a:effectLst>
            </a:endParaRPr>
          </a:p>
        </p:txBody>
      </p:sp>
      <p:pic>
        <p:nvPicPr>
          <p:cNvPr id="3" name="Рисунок 2" descr="conv01.jpg"/>
          <p:cNvPicPr>
            <a:picLocks noChangeAspect="1"/>
          </p:cNvPicPr>
          <p:nvPr/>
        </p:nvPicPr>
        <p:blipFill>
          <a:blip r:embed="rId2"/>
          <a:stretch>
            <a:fillRect/>
          </a:stretch>
        </p:blipFill>
        <p:spPr>
          <a:xfrm>
            <a:off x="500034" y="1428736"/>
            <a:ext cx="8039124" cy="514229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2" tooltip="Глорія (жанр)"/>
              </a:rPr>
              <a:t>Gloria</a:t>
            </a:r>
            <a:r>
              <a:rPr lang="en-US" dirty="0" smtClean="0"/>
              <a:t> — </a:t>
            </a:r>
            <a:r>
              <a:rPr lang="ru-RU" dirty="0" err="1" smtClean="0"/>
              <a:t>хвалебний</a:t>
            </a:r>
            <a:r>
              <a:rPr lang="ru-RU" dirty="0" smtClean="0"/>
              <a:t> </a:t>
            </a:r>
            <a:r>
              <a:rPr lang="ru-RU" dirty="0" err="1" smtClean="0"/>
              <a:t>католицький</a:t>
            </a:r>
            <a:r>
              <a:rPr lang="ru-RU" dirty="0" smtClean="0"/>
              <a:t> </a:t>
            </a:r>
            <a:r>
              <a:rPr lang="ru-RU" dirty="0" err="1" smtClean="0"/>
              <a:t>спів</a:t>
            </a:r>
            <a:r>
              <a:rPr lang="ru-RU" dirty="0" smtClean="0"/>
              <a:t/>
            </a:r>
            <a:br>
              <a:rPr lang="ru-RU" dirty="0" smtClean="0"/>
            </a:br>
            <a:endParaRPr lang="ru-RU" dirty="0"/>
          </a:p>
        </p:txBody>
      </p:sp>
      <p:pic>
        <p:nvPicPr>
          <p:cNvPr id="3" name="Рисунок 2" descr="DSC_7406.jpg"/>
          <p:cNvPicPr>
            <a:picLocks noChangeAspect="1"/>
          </p:cNvPicPr>
          <p:nvPr/>
        </p:nvPicPr>
        <p:blipFill>
          <a:blip r:embed="rId3"/>
          <a:stretch>
            <a:fillRect/>
          </a:stretch>
        </p:blipFill>
        <p:spPr>
          <a:xfrm>
            <a:off x="0" y="1247775"/>
            <a:ext cx="9144000" cy="4362450"/>
          </a:xfrm>
          <a:prstGeom prst="rect">
            <a:avLst/>
          </a:prstGeom>
        </p:spPr>
      </p:pic>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1999.jpg"/>
          <p:cNvPicPr>
            <a:picLocks noChangeAspect="1"/>
          </p:cNvPicPr>
          <p:nvPr/>
        </p:nvPicPr>
        <p:blipFill>
          <a:blip r:embed="rId2"/>
          <a:stretch>
            <a:fillRect/>
          </a:stretch>
        </p:blipFill>
        <p:spPr>
          <a:xfrm>
            <a:off x="0" y="1452562"/>
            <a:ext cx="9144000" cy="3952875"/>
          </a:xfrm>
          <a:prstGeom prst="rect">
            <a:avLst/>
          </a:prstGeom>
        </p:spPr>
      </p:pic>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uk-UA" dirty="0" smtClean="0"/>
              <a:t>АСТАРТА</a:t>
            </a:r>
            <a:endParaRPr lang="ru-RU" dirty="0"/>
          </a:p>
        </p:txBody>
      </p:sp>
      <p:pic>
        <p:nvPicPr>
          <p:cNvPr id="3" name="Рисунок 2" descr="logo_b.jpg"/>
          <p:cNvPicPr>
            <a:picLocks noChangeAspect="1"/>
          </p:cNvPicPr>
          <p:nvPr/>
        </p:nvPicPr>
        <p:blipFill>
          <a:blip r:embed="rId2"/>
          <a:stretch>
            <a:fillRect/>
          </a:stretch>
        </p:blipFill>
        <p:spPr>
          <a:xfrm>
            <a:off x="857224" y="1734133"/>
            <a:ext cx="7072362" cy="3226765"/>
          </a:xfrm>
          <a:prstGeom prst="rect">
            <a:avLst/>
          </a:prstGeom>
        </p:spPr>
      </p:pic>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descr="Convert02.jpg"/>
          <p:cNvPicPr>
            <a:picLocks noChangeAspect="1"/>
          </p:cNvPicPr>
          <p:nvPr/>
        </p:nvPicPr>
        <p:blipFill>
          <a:blip r:embed="rId2"/>
          <a:stretch>
            <a:fillRect/>
          </a:stretch>
        </p:blipFill>
        <p:spPr>
          <a:xfrm>
            <a:off x="285720" y="214290"/>
            <a:ext cx="8394827" cy="5624534"/>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Другая 1">
      <a:dk1>
        <a:sysClr val="windowText" lastClr="000000"/>
      </a:dk1>
      <a:lt1>
        <a:sysClr val="window" lastClr="FFFFFF"/>
      </a:lt1>
      <a:dk2>
        <a:srgbClr val="444D26"/>
      </a:dk2>
      <a:lt2>
        <a:srgbClr val="FEFAC9"/>
      </a:lt2>
      <a:accent1>
        <a:srgbClr val="4B376B"/>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200</TotalTime>
  <Words>64</Words>
  <Application>Microsoft Office PowerPoint</Application>
  <PresentationFormat>Экран (4:3)</PresentationFormat>
  <Paragraphs>17</Paragraphs>
  <Slides>24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Яркая</vt:lpstr>
      <vt:lpstr>            ШПИНДЕЛЬ</vt:lpstr>
      <vt:lpstr>Презентация PowerPoint</vt:lpstr>
      <vt:lpstr>Презентация PowerPoint</vt:lpstr>
      <vt:lpstr>Шпиндель - деталь машин, що обертаються. Вал металорізального верстата, який передає обертання інструменту або оброблювальній заготовці.</vt:lpstr>
      <vt:lpstr>               ГЛОРІЯ</vt:lpstr>
      <vt:lpstr>Gloria — хвалебний католицький спів </vt:lpstr>
      <vt:lpstr>Презентация PowerPoint</vt:lpstr>
      <vt:lpstr>АСТАРТА</vt:lpstr>
      <vt:lpstr>Презентация PowerPoint</vt:lpstr>
      <vt:lpstr>Астарта - головна богиня семітів, божественне уособлення планети Венери. В її культ входила священна проституція</vt:lpstr>
      <vt:lpstr>Войцех,кнайпа</vt:lpstr>
      <vt:lpstr>Презентация PowerPoint</vt:lpstr>
      <vt:lpstr>Презентация PowerPoint</vt:lpstr>
      <vt:lpstr>Кнайпа «Войцех» створена, щоб нагадати про старі події…  Це своєрідне відображення давніх часів, коли місто не мало ще вуличного освітлення, а в оселях по вечорах запалювали свічки. Щоб вберегти місто від нічних небезпек, магістрат Станіслава найняв нічного сторожа, який із ліхтарем обходив кожну вулицю. Охоронця звали Войцех.   Заклад має на меті передати добродушність, життєлюбність та світло, яке нічний сторож приносив людям. У його честь кнайпу і названо – «Войцех».  </vt:lpstr>
      <vt:lpstr>ФОНТУШ</vt:lpstr>
      <vt:lpstr>Презентация PowerPoint</vt:lpstr>
      <vt:lpstr>Фонтуш-шрифт</vt:lpstr>
      <vt:lpstr>МАНУФАКТУРА</vt:lpstr>
      <vt:lpstr>Презентация PowerPoint</vt:lpstr>
      <vt:lpstr>Мануфакту́ра  — форма промислового виробництва, що характеризується поділом праці між найманими працівниками та використанням ручної праці. Мануфактура передувала заводам і фабрикам.</vt:lpstr>
      <vt:lpstr>Пінта-паб</vt:lpstr>
      <vt:lpstr>Презентация PowerPoint</vt:lpstr>
      <vt:lpstr>Пінта - традиційна міра англійська обсягу (1 імперська пінта = 568,261485 мілілітра, 1 американська пінта = 473,176473 мілілітра)   Пінта - інфекційне захворювання</vt:lpstr>
      <vt:lpstr>Дякую за увагу! Бажаю вам гарно проводити свій вільний час.</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Karina</dc:creator>
  <cp:lastModifiedBy>Ruslana</cp:lastModifiedBy>
  <cp:revision>16</cp:revision>
  <dcterms:created xsi:type="dcterms:W3CDTF">2016-05-18T11:48:48Z</dcterms:created>
  <dcterms:modified xsi:type="dcterms:W3CDTF">2016-11-07T17:32:35Z</dcterms:modified>
</cp:coreProperties>
</file>