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304" r:id="rId3"/>
    <p:sldId id="297" r:id="rId4"/>
    <p:sldId id="299" r:id="rId5"/>
    <p:sldId id="291" r:id="rId6"/>
    <p:sldId id="305" r:id="rId7"/>
    <p:sldId id="298" r:id="rId8"/>
    <p:sldId id="30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D517F-C0F5-8C77-2359-CBB4D30D6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56D1DE3-3359-48F6-CBDD-1073617E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127368-DAE9-F331-8A59-86A38A78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39BDA9-AE1A-6D24-FA73-326B7428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6FE26B-E6AC-252E-14B5-C392B1FC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2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BB6D0-C9E5-F0A9-CD72-A1D32D0E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C56C88-E1C9-F6C6-1313-847262EE1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599A3-BF56-7A27-09A6-9C1AD6E1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63B1FB-B375-2044-5669-D925D969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B4AE84-3599-4FD6-C55C-9DF14019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7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A3C03DB-E1C3-1C3F-650A-132DE6FF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3ABA73-8BFE-6053-6547-4CBE32C42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8C7DFD-0E23-219A-3CC9-325D41A3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2BB17C-3417-ECE4-8DC5-28B11874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59480C-44C6-CC2A-9C53-901F18F9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65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44750-6422-F017-22C5-1CD645C3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82EC8A-2B3A-0F7B-ED8C-B8AB2C2B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4D63FA-CB2B-3F4F-C2DF-44CA63F6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FE33401-3916-7E97-E63A-ECF9D69D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770AFE-6D06-3F26-7129-1551F399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0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D9A4B-302D-EDB3-C5F4-2979E78C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6475DD-883F-7CEF-AE01-5F0E972C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555E8E-16F2-32CC-A186-5BCC9076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35453C-14B6-52A6-2A74-02D353AB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A4B408-120B-9556-94B1-19571123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7D1E-90A0-2F0A-5E3B-8F2077E3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0516FE-FE63-9678-99CC-5D3787063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2E941B5-C1AC-6B46-44CE-0D01143F2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242CD3-39EF-5FFD-E1A6-1CF5C0F9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ECAEE-DF55-8A49-E967-08EAD269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581235-3D35-0BA6-3239-AB552F0A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4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88AD-99E1-377F-89C1-C0B833C2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41F8DC-D4C4-9D94-89A7-F4AAB84AC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CCDBB2-B475-B5D9-C953-15B79061C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675178C-6AF2-928C-CBC5-8F03166F9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D319A5D-8352-698A-4A75-A23C92919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BA8850A-EB2F-E615-26F8-C19BFA49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AD5D392-3007-78F0-4CDA-B2016F0A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62720F7-F1F3-75CC-37B0-25D97F74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2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CD097-BD53-015B-96AB-71C20EFC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B191C86-22C2-BC5D-A32E-70B2F2F9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49AC5A-CB0B-D908-8901-30869974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C4D2269-41AA-592C-2124-765EF88B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8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623352-EA1F-B078-51AD-C2606B95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C136774-2969-F22C-CC2D-DA3E0E1E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D14F54-DF73-7EAD-DBA9-03DAF91E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5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59AD0-46C7-D150-A72C-F5D9E674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D917AA-C33C-E65F-399E-97E9BEC1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BBF3FF-A5F6-9FA9-D994-972199F43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D457DC-7267-EB73-D106-2195D169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7AFD2A-804C-4788-C09B-A503582C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A712CC-CB10-4D53-105B-BCB07FA7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07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BBBB-A4CB-3CB4-45BD-A4EBC8F1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2023FC9-9AF4-09FB-DCD8-FA5A5C621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BFC2B6-1CA6-F362-D8EA-57A0523DD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B96668-72DD-6B9D-9238-AA08BC9E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B25EFE-A5D7-49CC-7A5B-6ABD366C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F307E0E-80E3-344A-EA50-D6895766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93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164D15-E020-86B0-4FC3-E70216C9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366932-187C-4694-11AA-01B339C47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D7CE4E-6DA2-78E6-FAC5-30B4A69CD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3360-5109-45A1-8FD1-F46F003C5599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ACA4EA-0776-02B1-C01E-DE879844F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9C4F1-4977-C194-56E9-83A3FDD86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CC0F-1EC4-4EEA-81D9-328C90F3AD3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9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я 6">
            <a:extLst>
              <a:ext uri="{FF2B5EF4-FFF2-40B4-BE49-F238E27FC236}">
                <a16:creationId xmlns:a16="http://schemas.microsoft.com/office/drawing/2014/main" id="{9D3AF473-2A5B-7D6A-D062-8ABB0C12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09152"/>
              </p:ext>
            </p:extLst>
          </p:nvPr>
        </p:nvGraphicFramePr>
        <p:xfrm>
          <a:off x="189709" y="2806332"/>
          <a:ext cx="8128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804">
                  <a:extLst>
                    <a:ext uri="{9D8B030D-6E8A-4147-A177-3AD203B41FA5}">
                      <a16:colId xmlns:a16="http://schemas.microsoft.com/office/drawing/2014/main" val="1535014292"/>
                    </a:ext>
                  </a:extLst>
                </a:gridCol>
                <a:gridCol w="4787196">
                  <a:extLst>
                    <a:ext uri="{9D8B030D-6E8A-4147-A177-3AD203B41FA5}">
                      <a16:colId xmlns:a16="http://schemas.microsoft.com/office/drawing/2014/main" val="349835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Спеціальність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Освітні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ПРИКЛАДНА ФІЗИКА ТА НАНОМАТЕРІАЛИ</a:t>
                      </a:r>
                    </a:p>
                    <a:p>
                      <a:endParaRPr lang="uk-U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Медична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Матеріали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відновлюваної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енергетики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8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ФІЗИКА ТА АСТРОНОМІЯ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«Комп’ютерна фізика»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7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СЕРЕДНЯ ОСВІТА (ФІЗИКА)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математика»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ЕЛЕКТРОНІКА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«Електроніка»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8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КОМП’ЮТЕРНА ІНЖЕНЕРІЯ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«Комп’ютерна інженерія»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45462"/>
                  </a:ext>
                </a:extLst>
              </a:tr>
            </a:tbl>
          </a:graphicData>
        </a:graphic>
      </p:graphicFrame>
      <p:pic>
        <p:nvPicPr>
          <p:cNvPr id="7" name="Picture 4" descr="G:\Презентація ФТТ\photo_\IMG_9630.JPG">
            <a:extLst>
              <a:ext uri="{FF2B5EF4-FFF2-40B4-BE49-F238E27FC236}">
                <a16:creationId xmlns:a16="http://schemas.microsoft.com/office/drawing/2014/main" id="{505940F2-3207-9848-70A4-C83FA8DF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43" y="1004001"/>
            <a:ext cx="2849623" cy="1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https://kfhtt.pnu.edu.ua/wp-content/uploads/sites/48/2019/08/20190724_143632.jpg">
            <a:extLst>
              <a:ext uri="{FF2B5EF4-FFF2-40B4-BE49-F238E27FC236}">
                <a16:creationId xmlns:a16="http://schemas.microsoft.com/office/drawing/2014/main" id="{4E5B15B3-E8C3-5144-87A4-BD4BB60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43" y="2985111"/>
            <a:ext cx="2849624" cy="18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Результат пошуку зображень за запитом кабінет фізики">
            <a:extLst>
              <a:ext uri="{FF2B5EF4-FFF2-40B4-BE49-F238E27FC236}">
                <a16:creationId xmlns:a16="http://schemas.microsoft.com/office/drawing/2014/main" id="{F7494AC0-1659-0EA5-A358-98D89E11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24" y="4904706"/>
            <a:ext cx="2861042" cy="1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A0F580C-CA94-9FE2-3A86-04F29A9BF2AE}"/>
              </a:ext>
            </a:extLst>
          </p:cNvPr>
          <p:cNvSpPr txBox="1">
            <a:spLocks/>
          </p:cNvSpPr>
          <p:nvPr/>
        </p:nvSpPr>
        <p:spPr>
          <a:xfrm>
            <a:off x="1347593" y="1398802"/>
            <a:ext cx="8062770" cy="64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 - 2022</a:t>
            </a:r>
          </a:p>
        </p:txBody>
      </p:sp>
    </p:spTree>
    <p:extLst>
      <p:ext uri="{BB962C8B-B14F-4D97-AF65-F5344CB8AC3E}">
        <p14:creationId xmlns:p14="http://schemas.microsoft.com/office/powerpoint/2010/main" val="86734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я 6">
            <a:extLst>
              <a:ext uri="{FF2B5EF4-FFF2-40B4-BE49-F238E27FC236}">
                <a16:creationId xmlns:a16="http://schemas.microsoft.com/office/drawing/2014/main" id="{9D3AF473-2A5B-7D6A-D062-8ABB0C12E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20417"/>
              </p:ext>
            </p:extLst>
          </p:nvPr>
        </p:nvGraphicFramePr>
        <p:xfrm>
          <a:off x="189709" y="2806332"/>
          <a:ext cx="8128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804">
                  <a:extLst>
                    <a:ext uri="{9D8B030D-6E8A-4147-A177-3AD203B41FA5}">
                      <a16:colId xmlns:a16="http://schemas.microsoft.com/office/drawing/2014/main" val="1535014292"/>
                    </a:ext>
                  </a:extLst>
                </a:gridCol>
                <a:gridCol w="4787196">
                  <a:extLst>
                    <a:ext uri="{9D8B030D-6E8A-4147-A177-3AD203B41FA5}">
                      <a16:colId xmlns:a16="http://schemas.microsoft.com/office/drawing/2014/main" val="349835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Спеціальність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Освітні програми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ПРИКЛАДНА ФІЗИКА ТА НАНОМАТЕРІАЛИ</a:t>
                      </a:r>
                    </a:p>
                    <a:p>
                      <a:endParaRPr lang="uk-UA" sz="1800" b="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Медична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Матеріали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системи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відновлюваної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енергетики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endParaRPr lang="uk-UA" sz="18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8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ФІЗИКА ТА АСТРОНОМІЯ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«Комп’ютерна фізика»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879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СЕРЕДНЯ ОСВІТА (ФІЗИКА)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Фізика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математика»</a:t>
                      </a:r>
                    </a:p>
                    <a:p>
                      <a:endParaRPr lang="uk-U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ЕЛЕКТРОНІКА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«Електроніка»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8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КОМП’ЮТЕРНА ІНЖЕНЕРІЯ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«Комп’ютерна інженерія»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445462"/>
                  </a:ext>
                </a:extLst>
              </a:tr>
            </a:tbl>
          </a:graphicData>
        </a:graphic>
      </p:graphicFrame>
      <p:pic>
        <p:nvPicPr>
          <p:cNvPr id="7" name="Picture 4" descr="G:\Презентація ФТТ\photo_\IMG_9630.JPG">
            <a:extLst>
              <a:ext uri="{FF2B5EF4-FFF2-40B4-BE49-F238E27FC236}">
                <a16:creationId xmlns:a16="http://schemas.microsoft.com/office/drawing/2014/main" id="{505940F2-3207-9848-70A4-C83FA8DF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43" y="1004001"/>
            <a:ext cx="2849623" cy="1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3" descr="https://kfhtt.pnu.edu.ua/wp-content/uploads/sites/48/2019/08/20190724_143632.jpg">
            <a:extLst>
              <a:ext uri="{FF2B5EF4-FFF2-40B4-BE49-F238E27FC236}">
                <a16:creationId xmlns:a16="http://schemas.microsoft.com/office/drawing/2014/main" id="{4E5B15B3-E8C3-5144-87A4-BD4BB60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43" y="2985111"/>
            <a:ext cx="2849624" cy="18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Результат пошуку зображень за запитом кабінет фізики">
            <a:extLst>
              <a:ext uri="{FF2B5EF4-FFF2-40B4-BE49-F238E27FC236}">
                <a16:creationId xmlns:a16="http://schemas.microsoft.com/office/drawing/2014/main" id="{F7494AC0-1659-0EA5-A358-98D89E11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24" y="4904706"/>
            <a:ext cx="2861042" cy="18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3C6D04B9-CA6F-4322-CCB0-8C183F197661}"/>
              </a:ext>
            </a:extLst>
          </p:cNvPr>
          <p:cNvSpPr txBox="1">
            <a:spLocks/>
          </p:cNvSpPr>
          <p:nvPr/>
        </p:nvSpPr>
        <p:spPr>
          <a:xfrm>
            <a:off x="1347593" y="1398802"/>
            <a:ext cx="8062770" cy="64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 - 2022</a:t>
            </a:r>
          </a:p>
        </p:txBody>
      </p:sp>
    </p:spTree>
    <p:extLst>
      <p:ext uri="{BB962C8B-B14F-4D97-AF65-F5344CB8AC3E}">
        <p14:creationId xmlns:p14="http://schemas.microsoft.com/office/powerpoint/2010/main" val="417197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35488" y="110916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3045921" y="924851"/>
            <a:ext cx="66967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Прикладна фізика та </a:t>
            </a:r>
            <a:r>
              <a:rPr lang="uk-UA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наноматеріали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фізика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0E80AE8A-2BFC-C01F-BE48-02B03D31ACF9}"/>
              </a:ext>
            </a:extLst>
          </p:cNvPr>
          <p:cNvSpPr/>
          <p:nvPr/>
        </p:nvSpPr>
        <p:spPr>
          <a:xfrm>
            <a:off x="6394293" y="2262359"/>
            <a:ext cx="53465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solidFill>
                  <a:srgbClr val="002060"/>
                </a:solidFill>
              </a:rPr>
              <a:t>Навчальні курси</a:t>
            </a:r>
            <a:r>
              <a:rPr lang="uk-UA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Основи біохімії</a:t>
            </a:r>
            <a:endParaRPr lang="uk-UA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Анатомія і фізіологія людини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Медична і біологічна фізика</a:t>
            </a:r>
            <a:endParaRPr lang="uk-UA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Фізичні основи медичних діагностик</a:t>
            </a:r>
            <a:endParaRPr lang="uk-UA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Методи медико-біологічних досліджень</a:t>
            </a:r>
            <a:endParaRPr lang="uk-UA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Х-променеві методи досліджень у медицині</a:t>
            </a:r>
            <a:endParaRPr lang="uk-UA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>
                <a:solidFill>
                  <a:srgbClr val="002060"/>
                </a:solidFill>
              </a:rPr>
              <a:t>Синергетика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err="1">
                <a:solidFill>
                  <a:srgbClr val="002060"/>
                </a:solidFill>
              </a:rPr>
              <a:t>біоструктур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Взаємодія випромінювання з </a:t>
            </a:r>
            <a:r>
              <a:rPr lang="uk-UA" b="1" dirty="0" err="1">
                <a:solidFill>
                  <a:srgbClr val="002060"/>
                </a:solidFill>
              </a:rPr>
              <a:t>біоречовиною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Комп'ютерне моделюванні в медичній фізиці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Медична візуалізація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Медичні </a:t>
            </a:r>
            <a:r>
              <a:rPr lang="uk-UA" b="1" dirty="0" err="1">
                <a:solidFill>
                  <a:srgbClr val="002060"/>
                </a:solidFill>
              </a:rPr>
              <a:t>кріотехнології</a:t>
            </a:r>
            <a:r>
              <a:rPr lang="uk-UA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Фізичні основи медичної апаратури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Нанотехнології і наноматеріали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2060"/>
                </a:solidFill>
              </a:rPr>
              <a:t>Організація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обробка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електронної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</a:rPr>
              <a:t>Термоелектричні методи та пристрої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743F7-65BB-D970-6E03-BFA62F5DDF9C}"/>
              </a:ext>
            </a:extLst>
          </p:cNvPr>
          <p:cNvSpPr txBox="1"/>
          <p:nvPr/>
        </p:nvSpPr>
        <p:spPr>
          <a:xfrm>
            <a:off x="306570" y="2883422"/>
            <a:ext cx="5709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>
                <a:solidFill>
                  <a:srgbClr val="002060"/>
                </a:solidFill>
              </a:rPr>
              <a:t>Працевлаштування:</a:t>
            </a:r>
          </a:p>
          <a:p>
            <a:endParaRPr lang="uk-UA" sz="2000" u="sng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Наукові дослідження з метою створення нового медичного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Експлуатація діагностичного медичного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Візуалізація та обробка результатів досліджень і спостережень;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Аналіз медичних даних;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Біохімічні лабораторії;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002060"/>
                </a:solidFill>
              </a:rPr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C26DF336-7EA2-E127-AF87-C999A46D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1038B-10E3-059D-31C7-0BA385444A60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37ABC-CDEF-69EB-3977-49C6FF1D042D}"/>
              </a:ext>
            </a:extLst>
          </p:cNvPr>
          <p:cNvSpPr txBox="1"/>
          <p:nvPr/>
        </p:nvSpPr>
        <p:spPr>
          <a:xfrm>
            <a:off x="2945879" y="866122"/>
            <a:ext cx="89971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Прикладна фізика та </a:t>
            </a:r>
            <a:r>
              <a:rPr lang="uk-UA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наноматеріали</a:t>
            </a:r>
            <a:endParaRPr lang="uk-UA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відновлюваної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енергетики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E13DACB9-05E7-39FD-453D-11E0FC2A5671}"/>
              </a:ext>
            </a:extLst>
          </p:cNvPr>
          <p:cNvSpPr/>
          <p:nvPr/>
        </p:nvSpPr>
        <p:spPr>
          <a:xfrm>
            <a:off x="4862397" y="2450448"/>
            <a:ext cx="72734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>
                <a:solidFill>
                  <a:srgbClr val="002060"/>
                </a:solidFill>
              </a:rPr>
              <a:t>Навчальні курси</a:t>
            </a:r>
            <a:r>
              <a:rPr lang="uk-UA" sz="1600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err="1">
                <a:solidFill>
                  <a:srgbClr val="002060"/>
                </a:solidFill>
              </a:rPr>
              <a:t>Енергоаудит</a:t>
            </a:r>
            <a:r>
              <a:rPr lang="uk-UA" sz="1600" b="1" dirty="0">
                <a:solidFill>
                  <a:srgbClr val="002060"/>
                </a:solidFill>
              </a:rPr>
              <a:t> і </a:t>
            </a:r>
            <a:r>
              <a:rPr lang="uk-UA" sz="1600" b="1" dirty="0" err="1">
                <a:solidFill>
                  <a:srgbClr val="002060"/>
                </a:solidFill>
              </a:rPr>
              <a:t>енергоменеджмент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Системи накопичення електричної енергії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Матеріали та пристрої накопичення енергії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Системи  розподілення, перетворення та стабілізації електричної енергії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Конструювання та виготовлення </a:t>
            </a:r>
            <a:r>
              <a:rPr lang="uk-UA" sz="1600" b="1" dirty="0" err="1">
                <a:solidFill>
                  <a:srgbClr val="002060"/>
                </a:solidFill>
              </a:rPr>
              <a:t>вітрогенераторів</a:t>
            </a:r>
            <a:r>
              <a:rPr lang="uk-UA" sz="1600" b="1" dirty="0">
                <a:solidFill>
                  <a:srgbClr val="002060"/>
                </a:solidFill>
              </a:rPr>
              <a:t>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Конструкційні матеріали для відновлювальної енергетики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Термоелектричне перетворення енергії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Термоелектричні генератори і холодильники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Фізичні методи нанесення тонких плівок для пристроїв енергетики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Сучасні промислові технології виготовлення відновлювальних джерел енергії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Оптичні та електричні характери</a:t>
            </a:r>
            <a:r>
              <a:rPr lang="en-US" sz="1600" b="1" dirty="0">
                <a:solidFill>
                  <a:srgbClr val="002060"/>
                </a:solidFill>
              </a:rPr>
              <a:t>c</a:t>
            </a:r>
            <a:r>
              <a:rPr lang="uk-UA" sz="1600" b="1" dirty="0">
                <a:solidFill>
                  <a:srgbClr val="002060"/>
                </a:solidFill>
              </a:rPr>
              <a:t>тики фотоелектричних перетворювачів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Конструювання, виготовлення сонячних енергетичних установок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Нанотехнології і наноматеріали </a:t>
            </a:r>
            <a:endParaRPr lang="en-US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Термоелектричні методи та пристрої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>
                <a:solidFill>
                  <a:srgbClr val="002060"/>
                </a:solidFill>
              </a:rPr>
              <a:t>Організація та обробка електронної інформації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9EF17-7398-0981-796B-3341E2F7A407}"/>
              </a:ext>
            </a:extLst>
          </p:cNvPr>
          <p:cNvSpPr txBox="1"/>
          <p:nvPr/>
        </p:nvSpPr>
        <p:spPr>
          <a:xfrm>
            <a:off x="248978" y="3215860"/>
            <a:ext cx="48990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u="sng" dirty="0">
                <a:solidFill>
                  <a:srgbClr val="002060"/>
                </a:solidFill>
              </a:rPr>
              <a:t>Працевлаштування:</a:t>
            </a:r>
          </a:p>
          <a:p>
            <a:endParaRPr lang="uk-UA" sz="1600" u="sng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>
                <a:solidFill>
                  <a:srgbClr val="002060"/>
                </a:solidFill>
              </a:rPr>
              <a:t>Наукові дослідження з метою створення нових відновлювальних джерел енергії;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>
                <a:solidFill>
                  <a:srgbClr val="002060"/>
                </a:solidFill>
              </a:rPr>
              <a:t>Експлуатація відновлювальних джерел енергії;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>
                <a:solidFill>
                  <a:srgbClr val="002060"/>
                </a:solidFill>
              </a:rPr>
              <a:t>Розрахунки монтування робочих систем відновлювальних джерел енергії;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>
                <a:solidFill>
                  <a:srgbClr val="002060"/>
                </a:solidFill>
              </a:rPr>
              <a:t>Розробка матеріалів у якості активних елементів відновлювальних джерел енергії;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err="1">
                <a:solidFill>
                  <a:srgbClr val="002060"/>
                </a:solidFill>
              </a:rPr>
              <a:t>Енергоаудит</a:t>
            </a:r>
            <a:r>
              <a:rPr lang="uk-UA" sz="1600" dirty="0">
                <a:solidFill>
                  <a:srgbClr val="002060"/>
                </a:solidFill>
              </a:rPr>
              <a:t> та </a:t>
            </a:r>
            <a:r>
              <a:rPr lang="uk-UA" sz="1600" dirty="0" err="1">
                <a:solidFill>
                  <a:srgbClr val="002060"/>
                </a:solidFill>
              </a:rPr>
              <a:t>енергоменеджмент</a:t>
            </a:r>
            <a:r>
              <a:rPr lang="uk-UA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>
                <a:solidFill>
                  <a:srgbClr val="002060"/>
                </a:solidFill>
              </a:rPr>
              <a:t>Фахівець з екологічних та економічних питань експлуатації відновлювальних джерел енергії;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>
                <a:solidFill>
                  <a:srgbClr val="002060"/>
                </a:solidFill>
              </a:rPr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7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 descr="Магістратура в ПОЛЬЩ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5" y="4900765"/>
            <a:ext cx="2087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http://cs623726.vk.me/v623726678/388d/Fp92CFKH7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94" y="4843950"/>
            <a:ext cx="3264317" cy="197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http://cs625220.vk.me/v625220774/3b87d/7_5pADpwl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66" y="4058364"/>
            <a:ext cx="2461634" cy="27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56022" y="1726146"/>
            <a:ext cx="8229600" cy="9906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Програма подвійних дипломів</a:t>
            </a:r>
          </a:p>
        </p:txBody>
      </p:sp>
      <p:pic>
        <p:nvPicPr>
          <p:cNvPr id="7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F75C40B2-204D-4E0A-250F-2201E317A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1BF088-8548-277C-8334-B35D578A2325}"/>
              </a:ext>
            </a:extLst>
          </p:cNvPr>
          <p:cNvSpPr txBox="1"/>
          <p:nvPr/>
        </p:nvSpPr>
        <p:spPr>
          <a:xfrm>
            <a:off x="2945879" y="129458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4764-413E-F1A8-491B-7A62DBB1CAA7}"/>
              </a:ext>
            </a:extLst>
          </p:cNvPr>
          <p:cNvSpPr txBox="1"/>
          <p:nvPr/>
        </p:nvSpPr>
        <p:spPr>
          <a:xfrm>
            <a:off x="2945879" y="866122"/>
            <a:ext cx="89971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Прикладна фізика та наноматеріали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0316" y="2742962"/>
            <a:ext cx="11951368" cy="19409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Студенти, що навчаються на старших курсах мають можливість брати участь у програмі подвійних магістерських дипломів із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Жешувським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університетом (Республіка Польща). Це, поряд із забезпеченням додаткової якості освіти, дозволяє підготувати фахівця для роботи в умовах європейського ринку праці. Ви привезете в рідні краї багато нового і корисного –сильні знання, європейське мислення, володіння кількома іноземними мовами та багато бізнес-контактів, це все є чудовою базою для професійного розвитку молодої людини.  </a:t>
            </a:r>
          </a:p>
          <a:p>
            <a:pPr algn="just" eaLnBrk="1" hangingPunct="1">
              <a:defRPr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Після закінчення навчання Ви отримаєте  польський диплом магістра європейського зразка.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4E43CA-A046-6200-FDCC-AA960B59D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18" y="4828670"/>
            <a:ext cx="3482304" cy="19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AutoShape 8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731" name="AutoShape 10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8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B2727ADD-8AEA-F38F-B19C-B30D3F9B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D19A82-C801-432D-4A36-DDE1C0FF34F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4C4E03-8CB5-5D82-877A-C2EF664D450C}"/>
              </a:ext>
            </a:extLst>
          </p:cNvPr>
          <p:cNvSpPr txBox="1"/>
          <p:nvPr/>
        </p:nvSpPr>
        <p:spPr>
          <a:xfrm>
            <a:off x="2925097" y="1100254"/>
            <a:ext cx="3479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ПЕРСПЕКТИВИ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939DA-AC26-E1BB-299F-FEADC30A5B77}"/>
              </a:ext>
            </a:extLst>
          </p:cNvPr>
          <p:cNvSpPr txBox="1"/>
          <p:nvPr/>
        </p:nvSpPr>
        <p:spPr>
          <a:xfrm>
            <a:off x="155635" y="3572534"/>
            <a:ext cx="5553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Toledo (Toledo, OH)</a:t>
            </a:r>
          </a:p>
          <a:p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Rzeszow University (Rzeszow)</a:t>
            </a:r>
          </a:p>
          <a:p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Marburg University (Marburg)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Medical Centre of Münster (Münster)</a:t>
            </a:r>
            <a:r>
              <a:rPr lang="uk-UA" dirty="0">
                <a:solidFill>
                  <a:srgbClr val="002060"/>
                </a:solidFill>
              </a:rPr>
              <a:t> - 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"MAMM: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Modern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Analyses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Molecular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Medicine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931B5-E4AF-4062-BE20-56E12C1D658C}"/>
              </a:ext>
            </a:extLst>
          </p:cNvPr>
          <p:cNvSpPr txBox="1"/>
          <p:nvPr/>
        </p:nvSpPr>
        <p:spPr>
          <a:xfrm>
            <a:off x="155634" y="2731447"/>
            <a:ext cx="3798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Медична фізика</a:t>
            </a: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FE135-3FB5-2EA1-047E-0559F3F261A0}"/>
              </a:ext>
            </a:extLst>
          </p:cNvPr>
          <p:cNvSpPr txBox="1"/>
          <p:nvPr/>
        </p:nvSpPr>
        <p:spPr>
          <a:xfrm>
            <a:off x="5708808" y="2331360"/>
            <a:ext cx="6108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uk-UA"/>
            </a:defPPr>
            <a:lvl1pPr>
              <a:defRPr sz="2800" b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ru-RU" dirty="0" err="1"/>
              <a:t>Матеріали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відновлюваної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FDA0E-ECF3-B13C-A560-DAC3BDCCB3FF}"/>
              </a:ext>
            </a:extLst>
          </p:cNvPr>
          <p:cNvSpPr txBox="1"/>
          <p:nvPr/>
        </p:nvSpPr>
        <p:spPr>
          <a:xfrm>
            <a:off x="6483193" y="3432166"/>
            <a:ext cx="50011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Toledo (Toledo, OH)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Central Florida (Orlando, FL)</a:t>
            </a:r>
          </a:p>
          <a:p>
            <a:r>
              <a:rPr lang="en-US" dirty="0">
                <a:solidFill>
                  <a:srgbClr val="002060"/>
                </a:solidFill>
              </a:rPr>
              <a:t>Worcester Polytechnic Institute (Boston, MA)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Rzeszow University (Rzeszow)</a:t>
            </a:r>
          </a:p>
          <a:p>
            <a:r>
              <a:rPr lang="en-US" dirty="0">
                <a:solidFill>
                  <a:srgbClr val="002060"/>
                </a:solidFill>
              </a:rPr>
              <a:t>AGH University of Science and Technology (Krakow)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Slovenia:</a:t>
            </a:r>
          </a:p>
          <a:p>
            <a:r>
              <a:rPr lang="en-US" dirty="0">
                <a:solidFill>
                  <a:srgbClr val="002060"/>
                </a:solidFill>
              </a:rPr>
              <a:t>University of Nova </a:t>
            </a:r>
            <a:r>
              <a:rPr lang="en-US" dirty="0" err="1">
                <a:solidFill>
                  <a:srgbClr val="002060"/>
                </a:solidFill>
              </a:rPr>
              <a:t>Gorica</a:t>
            </a:r>
            <a:r>
              <a:rPr lang="en-US" dirty="0">
                <a:solidFill>
                  <a:srgbClr val="002060"/>
                </a:solidFill>
              </a:rPr>
              <a:t> (Nova </a:t>
            </a:r>
            <a:r>
              <a:rPr lang="en-US" dirty="0" err="1">
                <a:solidFill>
                  <a:srgbClr val="002060"/>
                </a:solidFill>
              </a:rPr>
              <a:t>Gorica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uk-UA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Gazi University (Ankara)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159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AutoShape 8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731" name="AutoShape 10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8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B2727ADD-8AEA-F38F-B19C-B30D3F9B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D19A82-C801-432D-4A36-DDE1C0FF34F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4C4E03-8CB5-5D82-877A-C2EF664D450C}"/>
              </a:ext>
            </a:extLst>
          </p:cNvPr>
          <p:cNvSpPr txBox="1"/>
          <p:nvPr/>
        </p:nvSpPr>
        <p:spPr>
          <a:xfrm>
            <a:off x="2925097" y="1100254"/>
            <a:ext cx="3479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Чому ПНУ???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CEA74-220A-E1AB-7791-A5EDBD932541}"/>
              </a:ext>
            </a:extLst>
          </p:cNvPr>
          <p:cNvSpPr txBox="1"/>
          <p:nvPr/>
        </p:nvSpPr>
        <p:spPr>
          <a:xfrm>
            <a:off x="360947" y="2911742"/>
            <a:ext cx="11568185" cy="345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гнучкий підхід до створення нових спеціальностей, актуальних на ринку праці;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єдиний університет в Україні, у якому практично на всіх спеціальностях надано студентам можливість отримати подвійні дипломи – український та країни – партнера із ЄС (наприклад, можна отримати дипломи державних польських університетів);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реалізація концепції «навчання через науку»: студенти мають можливість ще з молодших курсів долучатися до наукових груп на обраному факультеті та ставати співавторами реальних наукових публікацій;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залучення студентів до участі у міжнародних програмах обмінів за кошти закордонних організацій чи </a:t>
            </a:r>
            <a:r>
              <a:rPr lang="uk-UA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грантодавачів</a:t>
            </a: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організація прозорої системи відбору;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підтримка дозвілля та особистісного розвитку (наприклад, навчаючись на будь якій спеціальності студенти можуть реалізувати свій потенціал в улюбленому виді спорту під керівництвом кращих тренерів)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7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AutoShape 8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0731" name="AutoShape 10" descr="Результат пошуку зображень за запитом &quot;taras gorishnyy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pic>
        <p:nvPicPr>
          <p:cNvPr id="28" name="Рисунок 6" descr="Ð¤ÑÐ·Ð¸ÐºÐ¾-ÑÐµÑÐ½ÑÑÐ½Ð¸Ð¹ ÑÐ°ÐºÑÐ»ÑÑÐµÑ">
            <a:extLst>
              <a:ext uri="{FF2B5EF4-FFF2-40B4-BE49-F238E27FC236}">
                <a16:creationId xmlns:a16="http://schemas.microsoft.com/office/drawing/2014/main" id="{B2727ADD-8AEA-F38F-B19C-B30D3F9B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2" y="129458"/>
            <a:ext cx="237787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D19A82-C801-432D-4A36-DDE1C0FF34F0}"/>
              </a:ext>
            </a:extLst>
          </p:cNvPr>
          <p:cNvSpPr txBox="1"/>
          <p:nvPr/>
        </p:nvSpPr>
        <p:spPr>
          <a:xfrm>
            <a:off x="2925097" y="453923"/>
            <a:ext cx="7546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ln/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Фізико-технічний факультет:</a:t>
            </a:r>
            <a:endParaRPr lang="uk-U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FB805-53EC-F84F-6A29-811B6DCF4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0" b="12982"/>
          <a:stretch/>
        </p:blipFill>
        <p:spPr>
          <a:xfrm>
            <a:off x="3572070" y="1327786"/>
            <a:ext cx="7841888" cy="36372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D18FC9-7170-9B88-C460-13ED47F48D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98" b="13012"/>
          <a:stretch/>
        </p:blipFill>
        <p:spPr>
          <a:xfrm>
            <a:off x="102964" y="3257969"/>
            <a:ext cx="6938212" cy="3231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4C28AC-B0CC-B6C4-B2B5-1F8F15DDA8DB}"/>
              </a:ext>
            </a:extLst>
          </p:cNvPr>
          <p:cNvSpPr txBox="1"/>
          <p:nvPr/>
        </p:nvSpPr>
        <p:spPr>
          <a:xfrm>
            <a:off x="5776459" y="5696884"/>
            <a:ext cx="4838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https://kfhtt.pnu.edu.ua/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AD245C-A678-7BAD-C381-C813F48FDE55}"/>
              </a:ext>
            </a:extLst>
          </p:cNvPr>
          <p:cNvSpPr txBox="1"/>
          <p:nvPr/>
        </p:nvSpPr>
        <p:spPr>
          <a:xfrm>
            <a:off x="7916780" y="310478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https://ftf.pnu.edu.ua/</a:t>
            </a:r>
          </a:p>
        </p:txBody>
      </p:sp>
    </p:spTree>
    <p:extLst>
      <p:ext uri="{BB962C8B-B14F-4D97-AF65-F5344CB8AC3E}">
        <p14:creationId xmlns:p14="http://schemas.microsoft.com/office/powerpoint/2010/main" val="2176795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728</Words>
  <Application>Microsoft Office PowerPoint</Application>
  <PresentationFormat>Широкий екран</PresentationFormat>
  <Paragraphs>124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Програма подвійних дипломів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 N</dc:creator>
  <cp:lastModifiedBy>L N</cp:lastModifiedBy>
  <cp:revision>16</cp:revision>
  <dcterms:created xsi:type="dcterms:W3CDTF">2022-04-30T20:48:31Z</dcterms:created>
  <dcterms:modified xsi:type="dcterms:W3CDTF">2022-05-27T21:23:20Z</dcterms:modified>
</cp:coreProperties>
</file>