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  <p:sldId id="266" r:id="rId14"/>
    <p:sldId id="270" r:id="rId1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B1F66F-FCEB-49E4-AD73-9C9BD7C3E011}" type="datetimeFigureOut">
              <a:rPr lang="uk-UA" smtClean="0"/>
              <a:t>22.01.2022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9906EF-938A-4FCC-B912-2AF30BAA8D1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B1F66F-FCEB-49E4-AD73-9C9BD7C3E011}" type="datetimeFigureOut">
              <a:rPr lang="uk-UA" smtClean="0"/>
              <a:t>22.01.2022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9906EF-938A-4FCC-B912-2AF30BAA8D1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B1F66F-FCEB-49E4-AD73-9C9BD7C3E011}" type="datetimeFigureOut">
              <a:rPr lang="uk-UA" smtClean="0"/>
              <a:t>22.01.2022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9906EF-938A-4FCC-B912-2AF30BAA8D1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B1F66F-FCEB-49E4-AD73-9C9BD7C3E011}" type="datetimeFigureOut">
              <a:rPr lang="uk-UA" smtClean="0"/>
              <a:t>22.01.2022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9906EF-938A-4FCC-B912-2AF30BAA8D1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B1F66F-FCEB-49E4-AD73-9C9BD7C3E011}" type="datetimeFigureOut">
              <a:rPr lang="uk-UA" smtClean="0"/>
              <a:t>22.01.2022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9906EF-938A-4FCC-B912-2AF30BAA8D1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B1F66F-FCEB-49E4-AD73-9C9BD7C3E011}" type="datetimeFigureOut">
              <a:rPr lang="uk-UA" smtClean="0"/>
              <a:t>22.01.2022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9906EF-938A-4FCC-B912-2AF30BAA8D1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B1F66F-FCEB-49E4-AD73-9C9BD7C3E011}" type="datetimeFigureOut">
              <a:rPr lang="uk-UA" smtClean="0"/>
              <a:t>22.01.2022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9906EF-938A-4FCC-B912-2AF30BAA8D1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B1F66F-FCEB-49E4-AD73-9C9BD7C3E011}" type="datetimeFigureOut">
              <a:rPr lang="uk-UA" smtClean="0"/>
              <a:t>22.01.2022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9906EF-938A-4FCC-B912-2AF30BAA8D1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B1F66F-FCEB-49E4-AD73-9C9BD7C3E011}" type="datetimeFigureOut">
              <a:rPr lang="uk-UA" smtClean="0"/>
              <a:t>22.01.2022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9906EF-938A-4FCC-B912-2AF30BAA8D1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B1F66F-FCEB-49E4-AD73-9C9BD7C3E011}" type="datetimeFigureOut">
              <a:rPr lang="uk-UA" smtClean="0"/>
              <a:t>22.01.2022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9906EF-938A-4FCC-B912-2AF30BAA8D1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B1F66F-FCEB-49E4-AD73-9C9BD7C3E011}" type="datetimeFigureOut">
              <a:rPr lang="uk-UA" smtClean="0"/>
              <a:t>22.01.2022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79906EF-938A-4FCC-B912-2AF30BAA8D16}" type="slidenum">
              <a:rPr lang="uk-UA" smtClean="0"/>
              <a:t>‹#›</a:t>
            </a:fld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6B1F66F-FCEB-49E4-AD73-9C9BD7C3E011}" type="datetimeFigureOut">
              <a:rPr lang="uk-UA" smtClean="0"/>
              <a:t>22.01.2022</a:t>
            </a:fld>
            <a:endParaRPr lang="uk-UA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79906EF-938A-4FCC-B912-2AF30BAA8D16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bh.nsd.uib.no/publiseringskanaler/erihplus/periodical/info.action?id=490635" TargetMode="External"/><Relationship Id="rId2" Type="http://schemas.openxmlformats.org/officeDocument/2006/relationships/hyperlink" Target="https://journals.indexcopernicus.com/search/journal/issue?issueId=all&amp;journalId=8770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cronicon.com/ecpe/pdf/ECPE-10-01071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Аналіз</a:t>
            </a:r>
            <a:r>
              <a:rPr lang="ru-RU" b="1" dirty="0"/>
              <a:t> </a:t>
            </a:r>
            <a:r>
              <a:rPr lang="ru-RU" b="1" dirty="0" err="1"/>
              <a:t>науково-дослідницької</a:t>
            </a:r>
            <a:r>
              <a:rPr lang="ru-RU" b="1" dirty="0"/>
              <a:t> </a:t>
            </a:r>
            <a:r>
              <a:rPr lang="ru-RU" b="1" dirty="0" err="1"/>
              <a:t>роботи</a:t>
            </a:r>
            <a:r>
              <a:rPr lang="ru-RU" b="1" dirty="0"/>
              <a:t> </a:t>
            </a:r>
            <a:r>
              <a:rPr lang="ru-RU" b="1" dirty="0" smtClean="0"/>
              <a:t>КННІ за </a:t>
            </a:r>
            <a:r>
              <a:rPr lang="ru-RU" b="1" dirty="0"/>
              <a:t>2021 </a:t>
            </a:r>
            <a:r>
              <a:rPr lang="ru-RU" b="1" dirty="0" err="1"/>
              <a:t>рік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95026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Навчально-методичний посібник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b="1" dirty="0" err="1"/>
              <a:t>Лаппо</a:t>
            </a:r>
            <a:r>
              <a:rPr lang="uk-UA" b="1" dirty="0"/>
              <a:t> В.В.</a:t>
            </a:r>
            <a:endParaRPr lang="uk-UA" dirty="0"/>
          </a:p>
          <a:p>
            <a:pPr marL="0" indent="0">
              <a:buNone/>
            </a:pPr>
            <a:r>
              <a:rPr lang="uk-UA" dirty="0" smtClean="0"/>
              <a:t>Основи </a:t>
            </a:r>
            <a:r>
              <a:rPr lang="uk-UA" dirty="0"/>
              <a:t>педагогічних досліджень: </a:t>
            </a:r>
            <a:r>
              <a:rPr lang="uk-UA" dirty="0" err="1"/>
              <a:t>навч</a:t>
            </a:r>
            <a:r>
              <a:rPr lang="uk-UA" dirty="0"/>
              <a:t>.-</a:t>
            </a:r>
            <a:r>
              <a:rPr lang="uk-UA" dirty="0" err="1"/>
              <a:t>методич</a:t>
            </a:r>
            <a:r>
              <a:rPr lang="uk-UA" dirty="0"/>
              <a:t>. </a:t>
            </a:r>
            <a:r>
              <a:rPr lang="uk-UA" dirty="0" err="1"/>
              <a:t>посіб</a:t>
            </a:r>
            <a:r>
              <a:rPr lang="uk-UA" dirty="0"/>
              <a:t>.: 2-ге вид., перероб. та </a:t>
            </a:r>
            <a:r>
              <a:rPr lang="uk-UA" dirty="0" err="1"/>
              <a:t>доп</a:t>
            </a:r>
            <a:r>
              <a:rPr lang="uk-UA" dirty="0"/>
              <a:t>. Івано-Франківськ: НАІР,  2021. 397 с</a:t>
            </a:r>
            <a:r>
              <a:rPr lang="ru-RU" dirty="0"/>
              <a:t> </a:t>
            </a:r>
            <a:r>
              <a:rPr lang="uk-UA" dirty="0"/>
              <a:t>.</a:t>
            </a:r>
          </a:p>
          <a:p>
            <a:endParaRPr lang="uk-UA" dirty="0"/>
          </a:p>
          <a:p>
            <a:r>
              <a:rPr lang="uk-UA" b="1" dirty="0" err="1"/>
              <a:t>Слипанюк</a:t>
            </a:r>
            <a:r>
              <a:rPr lang="uk-UA" b="1" dirty="0"/>
              <a:t> О.В.</a:t>
            </a:r>
            <a:endParaRPr lang="uk-UA" dirty="0"/>
          </a:p>
          <a:p>
            <a:pPr marL="0" indent="0">
              <a:buNone/>
            </a:pPr>
            <a:r>
              <a:rPr lang="uk-UA" i="1" dirty="0" err="1"/>
              <a:t>Слипанюк</a:t>
            </a:r>
            <a:r>
              <a:rPr lang="uk-UA" i="1" dirty="0"/>
              <a:t> О.В., </a:t>
            </a:r>
            <a:r>
              <a:rPr lang="uk-UA" i="1" dirty="0" err="1"/>
              <a:t>Дячук</a:t>
            </a:r>
            <a:r>
              <a:rPr lang="uk-UA" i="1" dirty="0"/>
              <a:t> О.І. Вікова фізіологія. Навчально-методичний посібник.- </a:t>
            </a:r>
            <a:r>
              <a:rPr lang="uk-UA" i="1" dirty="0" err="1"/>
              <a:t>Івано-Франківськ:НАІР</a:t>
            </a:r>
            <a:r>
              <a:rPr lang="uk-UA" i="1" dirty="0"/>
              <a:t>,  </a:t>
            </a:r>
            <a:r>
              <a:rPr lang="uk-UA" i="1" dirty="0" smtClean="0"/>
              <a:t>2021. </a:t>
            </a:r>
            <a:r>
              <a:rPr lang="uk-UA" dirty="0" smtClean="0"/>
              <a:t>164 с.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6231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365104"/>
            <a:ext cx="8183880" cy="1051560"/>
          </a:xfrm>
        </p:spPr>
        <p:txBody>
          <a:bodyPr/>
          <a:lstStyle/>
          <a:p>
            <a:r>
              <a:rPr lang="uk-UA" b="1" dirty="0"/>
              <a:t>Орґанізація заходів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uk-UA" b="1" dirty="0"/>
              <a:t>Волощук Г.М.</a:t>
            </a:r>
            <a:endParaRPr lang="uk-UA" dirty="0"/>
          </a:p>
          <a:p>
            <a:r>
              <a:rPr lang="uk-UA" sz="2900" dirty="0"/>
              <a:t>Орґанізація Першого Всеукраїнського форуму «Сила пам’яті: молодь говорить про Голодомор» (Київ, листопад 2021</a:t>
            </a:r>
            <a:r>
              <a:rPr lang="uk-UA" sz="2900" dirty="0" smtClean="0"/>
              <a:t>).</a:t>
            </a:r>
          </a:p>
          <a:p>
            <a:r>
              <a:rPr lang="uk-UA" sz="2900" dirty="0"/>
              <a:t>Проведення онлайн-турніру гри «Шлях Василя Стефаника» для підвищення кваліфікації 105 вчителів Івано-Франківської області й очного </a:t>
            </a:r>
            <a:r>
              <a:rPr lang="uk-UA" sz="2900" dirty="0" smtClean="0"/>
              <a:t>турніру. </a:t>
            </a:r>
            <a:r>
              <a:rPr lang="uk-UA" sz="2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Разом із ОЛЬГОЮ РУСАКОВОЮ, </a:t>
            </a:r>
            <a:r>
              <a:rPr lang="uk-UA" sz="29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к.філол</a:t>
            </a:r>
            <a:r>
              <a:rPr lang="uk-UA" sz="2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uk-UA" sz="2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наук, </a:t>
            </a:r>
            <a:r>
              <a:rPr lang="uk-UA" sz="2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доц. кафедри філології</a:t>
            </a:r>
            <a:r>
              <a:rPr lang="uk-UA" sz="2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Коломийського </a:t>
            </a:r>
            <a:r>
              <a:rPr lang="uk-UA" sz="2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навчально-наукового </a:t>
            </a:r>
            <a:r>
              <a:rPr lang="uk-UA" sz="2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інституту,</a:t>
            </a:r>
            <a:br>
              <a:rPr lang="uk-UA" sz="2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ОЛЕКСАНДРОМ СОЛЕЦЬКИМ, </a:t>
            </a:r>
            <a:r>
              <a:rPr lang="uk-UA" sz="29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д.філол.наук</a:t>
            </a:r>
            <a:r>
              <a:rPr lang="uk-UA" sz="2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uk-UA" sz="2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проф. кафедри </a:t>
            </a:r>
            <a:r>
              <a:rPr lang="uk-UA" sz="2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української</a:t>
            </a:r>
            <a:r>
              <a:rPr lang="uk-UA" sz="2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2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літератури Факультету </a:t>
            </a:r>
            <a:r>
              <a:rPr lang="uk-UA" sz="2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філології, </a:t>
            </a:r>
          </a:p>
          <a:p>
            <a:pPr marL="0" indent="0">
              <a:buNone/>
            </a:pPr>
            <a:r>
              <a:rPr lang="uk-UA" sz="2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ВІКТОРОМ РОВІНСЬКИМ, </a:t>
            </a:r>
            <a:r>
              <a:rPr lang="uk-UA" sz="29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к.т.н</a:t>
            </a:r>
            <a:r>
              <a:rPr lang="uk-UA" sz="2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доц. </a:t>
            </a:r>
            <a:r>
              <a:rPr lang="uk-UA" sz="2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кафедри комп’ютерних наук </a:t>
            </a:r>
            <a:r>
              <a:rPr lang="uk-UA" sz="2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</a:t>
            </a:r>
            <a:r>
              <a:rPr lang="uk-UA" sz="2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9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інформаційних </a:t>
            </a:r>
            <a:r>
              <a:rPr lang="uk-UA" sz="2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 Факультету математики та інформатики</a:t>
            </a:r>
            <a:endParaRPr lang="uk-UA" sz="29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uk-UA" sz="2900" dirty="0"/>
              <a:t>Проведення лекції для вчителів «Творчі взаємини Уляни Кравченко та Івана Франка» (м. Надвірна, червень, 2021</a:t>
            </a:r>
            <a:r>
              <a:rPr lang="uk-UA" sz="2900" dirty="0" smtClean="0"/>
              <a:t>).</a:t>
            </a:r>
          </a:p>
          <a:p>
            <a:r>
              <a:rPr lang="uk-UA" sz="2900" dirty="0"/>
              <a:t>Онлайн-лекція в Українському католицькому університеті «Уляна Кравченко – одна з найталановитіших поеток кінця ХІХ-початку ХХ ст., активна учасниця українського жіночого руху, відома публіцистка і знана </a:t>
            </a:r>
            <a:r>
              <a:rPr lang="uk-UA" sz="2900" dirty="0" err="1"/>
              <a:t>педагогиня</a:t>
            </a:r>
            <a:r>
              <a:rPr lang="uk-UA" sz="2900" dirty="0"/>
              <a:t>» (м. Львів, квітень, 2021</a:t>
            </a:r>
            <a:r>
              <a:rPr lang="uk-UA" sz="2900" dirty="0" smtClean="0"/>
              <a:t>).</a:t>
            </a:r>
          </a:p>
          <a:p>
            <a:r>
              <a:rPr lang="uk-UA" sz="2900" dirty="0"/>
              <a:t>Проведення </a:t>
            </a:r>
            <a:r>
              <a:rPr lang="uk-UA" sz="2900" dirty="0" err="1"/>
              <a:t>міжуніверситетської</a:t>
            </a:r>
            <a:r>
              <a:rPr lang="uk-UA" sz="2900" dirty="0"/>
              <a:t> онлайн-зустрічі між Прикарпатським національним університетом імені Василя Стефаника і Тернопільським національним педагогічним університетом ім. Володимира Гнатюка, презентація інноваційних розробок (м. Івано-Франківськ, травень 2021</a:t>
            </a:r>
            <a:r>
              <a:rPr lang="uk-UA" sz="2900" dirty="0" smtClean="0"/>
              <a:t>).</a:t>
            </a:r>
          </a:p>
          <a:p>
            <a:r>
              <a:rPr lang="uk-UA" sz="2900" dirty="0"/>
              <a:t>Онлайн-лекція «Про Стефаника в діалозі» (ПНУ, 14 травня 2021).</a:t>
            </a:r>
          </a:p>
          <a:p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125203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effectLst/>
              </a:rPr>
              <a:t>Членство у редакційних </a:t>
            </a:r>
            <a:r>
              <a:rPr lang="uk-UA" dirty="0" smtClean="0">
                <a:effectLst/>
              </a:rPr>
              <a:t>колегіях журналів та оргкомітетів конференцій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uk-UA" b="1" dirty="0" err="1"/>
              <a:t>Лаппо</a:t>
            </a:r>
            <a:r>
              <a:rPr lang="uk-UA" b="1" dirty="0"/>
              <a:t> В.В.</a:t>
            </a:r>
            <a:endParaRPr lang="uk-UA" dirty="0"/>
          </a:p>
          <a:p>
            <a:r>
              <a:rPr lang="uk-UA" dirty="0" smtClean="0"/>
              <a:t>«</a:t>
            </a:r>
            <a:r>
              <a:rPr lang="uk-UA" dirty="0"/>
              <a:t>Актуальні проблеми педагогіки, психології та професійної освіти» (видання індексується у </a:t>
            </a:r>
            <a:r>
              <a:rPr lang="uk-UA" dirty="0" err="1"/>
              <a:t>наукометричних</a:t>
            </a:r>
            <a:r>
              <a:rPr lang="uk-UA" dirty="0"/>
              <a:t> наукових базах </a:t>
            </a:r>
            <a:r>
              <a:rPr lang="uk-UA" dirty="0" err="1">
                <a:hlinkClick r:id="rId2"/>
              </a:rPr>
              <a:t>Index</a:t>
            </a:r>
            <a:r>
              <a:rPr lang="uk-UA" dirty="0">
                <a:hlinkClick r:id="rId2"/>
              </a:rPr>
              <a:t> </a:t>
            </a:r>
            <a:r>
              <a:rPr lang="uk-UA" dirty="0" err="1">
                <a:hlinkClick r:id="rId2"/>
              </a:rPr>
              <a:t>Copernicus</a:t>
            </a:r>
            <a:r>
              <a:rPr lang="uk-UA" dirty="0"/>
              <a:t>; </a:t>
            </a:r>
            <a:r>
              <a:rPr lang="uk-UA" dirty="0">
                <a:hlinkClick r:id="rId3"/>
              </a:rPr>
              <a:t>ERIH PLUS</a:t>
            </a:r>
            <a:r>
              <a:rPr lang="uk-UA" dirty="0"/>
              <a:t>; УІНЦ,  </a:t>
            </a:r>
            <a:r>
              <a:rPr lang="uk-UA" dirty="0" err="1"/>
              <a:t>Journals</a:t>
            </a:r>
            <a:r>
              <a:rPr lang="uk-UA" dirty="0"/>
              <a:t> Index.net; </a:t>
            </a:r>
            <a:r>
              <a:rPr lang="uk-UA" dirty="0" err="1"/>
              <a:t>Google</a:t>
            </a:r>
            <a:r>
              <a:rPr lang="uk-UA" dirty="0"/>
              <a:t> </a:t>
            </a:r>
            <a:r>
              <a:rPr lang="uk-UA" dirty="0" err="1"/>
              <a:t>Scholar</a:t>
            </a:r>
            <a:r>
              <a:rPr lang="uk-UA" dirty="0"/>
              <a:t>; </a:t>
            </a:r>
            <a:r>
              <a:rPr lang="uk-UA" dirty="0" err="1"/>
              <a:t>Research</a:t>
            </a:r>
            <a:r>
              <a:rPr lang="uk-UA" dirty="0"/>
              <a:t> </a:t>
            </a:r>
            <a:r>
              <a:rPr lang="uk-UA" dirty="0" err="1"/>
              <a:t>Bible</a:t>
            </a:r>
            <a:r>
              <a:rPr lang="uk-UA" dirty="0"/>
              <a:t>; </a:t>
            </a:r>
            <a:r>
              <a:rPr lang="uk-UA" dirty="0" err="1"/>
              <a:t>Polska</a:t>
            </a:r>
            <a:r>
              <a:rPr lang="uk-UA" dirty="0"/>
              <a:t> </a:t>
            </a:r>
            <a:r>
              <a:rPr lang="uk-UA" dirty="0" err="1"/>
              <a:t>Bibliografia</a:t>
            </a:r>
            <a:r>
              <a:rPr lang="uk-UA" dirty="0"/>
              <a:t> </a:t>
            </a:r>
            <a:r>
              <a:rPr lang="uk-UA" dirty="0" err="1"/>
              <a:t>Naukowa</a:t>
            </a:r>
            <a:r>
              <a:rPr lang="uk-UA" dirty="0"/>
              <a:t>; </a:t>
            </a:r>
            <a:r>
              <a:rPr lang="uk-UA" dirty="0" err="1"/>
              <a:t>Directory</a:t>
            </a:r>
            <a:r>
              <a:rPr lang="uk-UA" dirty="0"/>
              <a:t>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Research</a:t>
            </a:r>
            <a:r>
              <a:rPr lang="uk-UA" dirty="0"/>
              <a:t> </a:t>
            </a:r>
            <a:r>
              <a:rPr lang="uk-UA" dirty="0" err="1"/>
              <a:t>Journals</a:t>
            </a:r>
            <a:r>
              <a:rPr lang="uk-UA" dirty="0"/>
              <a:t> </a:t>
            </a:r>
            <a:r>
              <a:rPr lang="uk-UA" dirty="0" err="1"/>
              <a:t>Indexing</a:t>
            </a:r>
            <a:r>
              <a:rPr lang="uk-UA" dirty="0"/>
              <a:t>, </a:t>
            </a:r>
            <a:r>
              <a:rPr lang="uk-UA" dirty="0" err="1"/>
              <a:t>Cosmos</a:t>
            </a:r>
            <a:r>
              <a:rPr lang="uk-UA" dirty="0"/>
              <a:t> </a:t>
            </a:r>
            <a:r>
              <a:rPr lang="uk-UA" dirty="0" err="1"/>
              <a:t>Impact</a:t>
            </a:r>
            <a:r>
              <a:rPr lang="uk-UA" dirty="0"/>
              <a:t> </a:t>
            </a:r>
            <a:r>
              <a:rPr lang="uk-UA" dirty="0" err="1"/>
              <a:t>Factor</a:t>
            </a:r>
            <a:r>
              <a:rPr lang="uk-UA" dirty="0"/>
              <a:t>; </a:t>
            </a:r>
            <a:r>
              <a:rPr lang="uk-UA" dirty="0" err="1"/>
              <a:t>General</a:t>
            </a:r>
            <a:r>
              <a:rPr lang="uk-UA" dirty="0"/>
              <a:t> </a:t>
            </a:r>
            <a:r>
              <a:rPr lang="uk-UA" dirty="0" err="1"/>
              <a:t>Impact</a:t>
            </a:r>
            <a:r>
              <a:rPr lang="uk-UA" dirty="0"/>
              <a:t> </a:t>
            </a:r>
            <a:r>
              <a:rPr lang="uk-UA" dirty="0" err="1"/>
              <a:t>factor</a:t>
            </a:r>
            <a:r>
              <a:rPr lang="uk-UA" dirty="0"/>
              <a:t>; </a:t>
            </a:r>
            <a:r>
              <a:rPr lang="uk-UA" dirty="0" err="1"/>
              <a:t>Open</a:t>
            </a:r>
            <a:r>
              <a:rPr lang="uk-UA" dirty="0"/>
              <a:t> </a:t>
            </a:r>
            <a:r>
              <a:rPr lang="uk-UA" dirty="0" err="1"/>
              <a:t>Aire</a:t>
            </a:r>
            <a:r>
              <a:rPr lang="uk-UA" dirty="0"/>
              <a:t>; </a:t>
            </a:r>
            <a:r>
              <a:rPr lang="uk-UA" dirty="0" err="1"/>
              <a:t>Sherpa</a:t>
            </a:r>
            <a:r>
              <a:rPr lang="uk-UA" dirty="0"/>
              <a:t>/</a:t>
            </a:r>
            <a:r>
              <a:rPr lang="uk-UA" dirty="0" err="1"/>
              <a:t>Romeo</a:t>
            </a:r>
            <a:r>
              <a:rPr lang="uk-UA" dirty="0"/>
              <a:t>, </a:t>
            </a:r>
            <a:r>
              <a:rPr lang="uk-UA" dirty="0" err="1"/>
              <a:t>Clobal</a:t>
            </a:r>
            <a:r>
              <a:rPr lang="uk-UA" dirty="0"/>
              <a:t> </a:t>
            </a:r>
            <a:r>
              <a:rPr lang="uk-UA" dirty="0" err="1"/>
              <a:t>Impact</a:t>
            </a:r>
            <a:r>
              <a:rPr lang="uk-UA" dirty="0"/>
              <a:t> </a:t>
            </a:r>
            <a:r>
              <a:rPr lang="uk-UA" dirty="0" err="1"/>
              <a:t>Factor</a:t>
            </a:r>
            <a:r>
              <a:rPr lang="uk-UA" dirty="0"/>
              <a:t>; </a:t>
            </a:r>
            <a:r>
              <a:rPr lang="uk-UA" dirty="0" err="1"/>
              <a:t>Journal</a:t>
            </a:r>
            <a:r>
              <a:rPr lang="uk-UA" dirty="0"/>
              <a:t> </a:t>
            </a:r>
            <a:r>
              <a:rPr lang="uk-UA" dirty="0" err="1"/>
              <a:t>Factor</a:t>
            </a:r>
            <a:r>
              <a:rPr lang="uk-UA" dirty="0"/>
              <a:t>);</a:t>
            </a:r>
          </a:p>
          <a:p>
            <a:r>
              <a:rPr lang="uk-UA" dirty="0"/>
              <a:t>«Теоретико-методичні проблеми виховання дітей та учнівської молоді: збірник наукових праць». Фахове видання;</a:t>
            </a:r>
          </a:p>
          <a:p>
            <a:r>
              <a:rPr lang="uk-UA" dirty="0" err="1"/>
              <a:t>Journal</a:t>
            </a:r>
            <a:r>
              <a:rPr lang="uk-UA" dirty="0"/>
              <a:t> </a:t>
            </a:r>
            <a:r>
              <a:rPr lang="uk-UA" dirty="0" err="1"/>
              <a:t>of</a:t>
            </a:r>
            <a:r>
              <a:rPr lang="uk-UA" dirty="0"/>
              <a:t> </a:t>
            </a:r>
            <a:r>
              <a:rPr lang="uk-UA" dirty="0" err="1"/>
              <a:t>Vasyl</a:t>
            </a:r>
            <a:r>
              <a:rPr lang="uk-UA" dirty="0"/>
              <a:t> </a:t>
            </a:r>
            <a:r>
              <a:rPr lang="uk-UA" dirty="0" err="1"/>
              <a:t>Stefanyk</a:t>
            </a:r>
            <a:r>
              <a:rPr lang="uk-UA" dirty="0"/>
              <a:t> </a:t>
            </a:r>
            <a:r>
              <a:rPr lang="uk-UA" dirty="0" err="1"/>
              <a:t>Precarpathian</a:t>
            </a:r>
            <a:r>
              <a:rPr lang="uk-UA" dirty="0"/>
              <a:t> </a:t>
            </a:r>
            <a:r>
              <a:rPr lang="uk-UA" dirty="0" err="1"/>
              <a:t>National</a:t>
            </a:r>
            <a:r>
              <a:rPr lang="uk-UA" dirty="0"/>
              <a:t> </a:t>
            </a:r>
            <a:r>
              <a:rPr lang="uk-UA" dirty="0" err="1"/>
              <a:t>University</a:t>
            </a:r>
            <a:r>
              <a:rPr lang="uk-UA" dirty="0" smtClean="0"/>
              <a:t>.</a:t>
            </a:r>
          </a:p>
          <a:p>
            <a:r>
              <a:rPr lang="uk-UA" dirty="0"/>
              <a:t>Участь у роботі журі ІІ туру Всеукраїнського конкурсу студентських наукових робіт зі спеціальності «Освітні, педагогічні науки». За результатами роботи нагороджена подякою.</a:t>
            </a:r>
            <a:endParaRPr lang="uk-UA" dirty="0" smtClean="0"/>
          </a:p>
          <a:p>
            <a:pPr marL="0" indent="0">
              <a:buNone/>
            </a:pPr>
            <a:r>
              <a:rPr lang="uk-UA" b="1" dirty="0" err="1"/>
              <a:t>Поясик</a:t>
            </a:r>
            <a:r>
              <a:rPr lang="uk-UA" b="1" dirty="0"/>
              <a:t> О.І</a:t>
            </a:r>
            <a:r>
              <a:rPr lang="uk-UA" b="1" dirty="0" smtClean="0"/>
              <a:t>.</a:t>
            </a:r>
          </a:p>
          <a:p>
            <a:pPr lvl="0" fontAlgn="base"/>
            <a:r>
              <a:rPr lang="uk-UA" dirty="0" err="1" smtClean="0"/>
              <a:t>Членкиня</a:t>
            </a:r>
            <a:r>
              <a:rPr lang="uk-UA" dirty="0" smtClean="0"/>
              <a:t> </a:t>
            </a:r>
            <a:r>
              <a:rPr lang="uk-UA" dirty="0"/>
              <a:t>оргкомітету </a:t>
            </a:r>
            <a:r>
              <a:rPr lang="uk-UA" i="1" dirty="0"/>
              <a:t>Міжнародної науково-практичної конференції «Розвиток освітніх систем в умовах євроінтеграційних трансформацій. Чернівці, 26-27 травня 2021 року. </a:t>
            </a:r>
            <a:endParaRPr lang="uk-UA" dirty="0"/>
          </a:p>
          <a:p>
            <a:pPr lvl="0" fontAlgn="base"/>
            <a:r>
              <a:rPr lang="uk-UA" dirty="0" err="1" smtClean="0"/>
              <a:t>Членкиня</a:t>
            </a:r>
            <a:r>
              <a:rPr lang="uk-UA" dirty="0" smtClean="0"/>
              <a:t> </a:t>
            </a:r>
            <a:r>
              <a:rPr lang="uk-UA" dirty="0"/>
              <a:t>оргкомітету </a:t>
            </a:r>
            <a:r>
              <a:rPr lang="uk-UA" i="1" dirty="0"/>
              <a:t>ІІ Міжнародної онлайн-конференції  «Україно моя вишивана: етнокультурний та </a:t>
            </a:r>
            <a:r>
              <a:rPr lang="uk-UA" i="1" dirty="0" err="1"/>
              <a:t>освітньо</a:t>
            </a:r>
            <a:r>
              <a:rPr lang="uk-UA" i="1" dirty="0"/>
              <a:t>-виховний потенціал української вишиванки». Івано-Франківськ, 20 травня 2021 р. </a:t>
            </a:r>
            <a:endParaRPr lang="uk-UA" dirty="0"/>
          </a:p>
          <a:p>
            <a:pPr marL="0" indent="0">
              <a:buNone/>
            </a:pPr>
            <a:endParaRPr lang="uk-UA" b="1" dirty="0"/>
          </a:p>
          <a:p>
            <a:pPr marL="0" indent="0">
              <a:buNone/>
            </a:pPr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9358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4581128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Статті за тематикою навчальних курсів у нефахових </a:t>
            </a:r>
            <a:r>
              <a:rPr lang="uk-UA" b="1" dirty="0" smtClean="0"/>
              <a:t>виданнях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uk-UA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Загальний обсяг позицій 1–21</a:t>
            </a:r>
            <a:r>
              <a:rPr lang="uk-UA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5,425 друк. </a:t>
            </a:r>
            <a:r>
              <a:rPr lang="uk-UA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арк</a:t>
            </a:r>
            <a:r>
              <a:rPr lang="uk-UA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 Васильчук М. Доторк до Першої світової // Гуцульщина. Український журнал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всегуцульської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єдності і відродження. 2021. № 69–70. С. 109.</a:t>
            </a:r>
          </a:p>
          <a:p>
            <a:pPr>
              <a:lnSpc>
                <a:spcPct val="12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 Васильчук М. Обсяг і побудова енциклопедії // Енциклопедія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Коломийщини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За редагуванням Миколи Савчука. Зшиток 7, книжка 1, літера К (Ка–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Коломия: Вік, 2021. С. 5.</a:t>
            </a:r>
          </a:p>
          <a:p>
            <a:pPr>
              <a:lnSpc>
                <a:spcPct val="12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 Васильчук М.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Кадоб’янська-Пришляк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Стефанія, донька Івана // Енциклопедія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Коломийщини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За редагуванням Миколи Савчука. Зшиток 7, книжка 1, літера К (Ка–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Коломия: Вік, 2021. С. 14–15.</a:t>
            </a:r>
          </a:p>
          <a:p>
            <a:pPr>
              <a:lnSpc>
                <a:spcPct val="12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 Васильчук М.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Карашкевич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Омелян, син Івана // Енциклопедія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Коломийщини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За редагуванням Миколи Савчука. Зшиток 7, книжка 1, літера К (Ка–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Коломия: Вік, 2021. С. 49–50.</a:t>
            </a:r>
          </a:p>
          <a:p>
            <a:pPr>
              <a:lnSpc>
                <a:spcPct val="12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 Васильчук М. «Карби гір» // Енциклопедія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Коломийщини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За редагуванням Миколи Савчука. Зшиток 7, книжка 1, літера К (Ка–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Коломия: Вік, 2021. С. 50–51.</a:t>
            </a:r>
          </a:p>
          <a:p>
            <a:pPr>
              <a:lnSpc>
                <a:spcPct val="12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 Васильчук М.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Каркадим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Каьтерина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донька Георгія // Енциклопедія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Коломийщини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За редагуванням Миколи Савчука. Зшиток 7, книжка 1, літера К (Ка–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Коломия: Вік, 2021. С. 54–55.</a:t>
            </a:r>
          </a:p>
          <a:p>
            <a:pPr>
              <a:lnSpc>
                <a:spcPct val="12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 Васильчук М. Карпенко Зиновія, донька Степана та Марії // Енциклопедія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Коломийщини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За редагуванням Миколи Савчука. Зшиток 7, книжка 1, літера К (Ка–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Коломия: Вік, 2021. С. 61–62.</a:t>
            </a:r>
          </a:p>
          <a:p>
            <a:pPr>
              <a:lnSpc>
                <a:spcPct val="12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 Васильчук М., Савчук М.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Карпінський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Фтанцішек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син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Анджея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Енциклопедія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Коломийщини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За редагуванням Миколи Савчука. Зшиток 7, книжка 1, літера К (Ка–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Коломия: Вік, 2021. С. 63.</a:t>
            </a:r>
          </a:p>
          <a:p>
            <a:pPr>
              <a:lnSpc>
                <a:spcPct val="12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 Васильчук М.,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Андрусяк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Кархут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Василь, син Володимира // Енциклопедія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Коломийщини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За редагуванням Миколи Савчука. Зшиток 7, книжка 1, літера К (Ка–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Коломия: Вік, 2021. С. 67–69.</a:t>
            </a:r>
          </a:p>
          <a:p>
            <a:pPr>
              <a:lnSpc>
                <a:spcPct val="12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 Васильчук М.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Касьяненко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Тамара, донька Анатолія // Енциклопедія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Коломийщини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За редагуванням Миколи Савчука. Зшиток 7, книжка 1, літера К (Ка–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Коломия: Вік, 2021. С. 71–72.</a:t>
            </a:r>
          </a:p>
          <a:p>
            <a:pPr>
              <a:lnSpc>
                <a:spcPct val="12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 Васильчук М.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Качкан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Володимир, син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Атаназія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Енциклопедія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Коломийщини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За редагуванням Миколи Савчука. Зшиток 7, книжка 1, літера К (Ка–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Коломия: Вік, 2021. С. 76–77.</a:t>
            </a:r>
          </a:p>
          <a:p>
            <a:pPr>
              <a:lnSpc>
                <a:spcPct val="12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 Васильчук М. Качур Остап, син Михайла // Енциклопедія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Коломийщини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За редагуванням Миколи Савчука. Зшиток 7, книжка 1, літера К (Ка–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Коломия: Вік, 2021. С. 78–79.</a:t>
            </a:r>
          </a:p>
          <a:p>
            <a:pPr>
              <a:lnSpc>
                <a:spcPct val="12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 Васильчук М.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Кейван-Крупська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Марія-Адріяна, донька Павла // Енциклопедія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Коломийщини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За редагуванням Миколи Савчука. Зшиток 7, книжка 1, літера К (Ка–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Коломия: Вік, 2021. С. 84–85.</a:t>
            </a:r>
          </a:p>
          <a:p>
            <a:pPr>
              <a:lnSpc>
                <a:spcPct val="12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 Васильчук М.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Кисілевського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А.В. і спілки друкарня // Енциклопедія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Коломийщини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За редагуванням Миколи Савчука. Зшиток 7, книжка 1, літера К (Ка–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Коломия: Вік, 2021. С. 100.</a:t>
            </a:r>
          </a:p>
          <a:p>
            <a:pPr>
              <a:lnSpc>
                <a:spcPct val="12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 Васильчук М.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Кічак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Ігор, син Осипа // Енциклопедія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Коломийщини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За редагуванням Миколи Савчука. Зшиток 7, книжка 1, літера К (Ка–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Коломия: Вік, 2021. С. 114–117.</a:t>
            </a:r>
          </a:p>
          <a:p>
            <a:pPr>
              <a:lnSpc>
                <a:spcPct val="12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 Васильчук М.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Кічак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Осип, син Михайла // Енциклопедія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Коломийщини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За редагуванням Миколи Савчука. Зшиток 7, книжка 1, літера К (Ка–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Коломия: Вік, 2021. С. 117.</a:t>
            </a:r>
          </a:p>
          <a:p>
            <a:pPr>
              <a:lnSpc>
                <a:spcPct val="12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 Васильчук М.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Кічура-Кубранович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Оксана (Ксенія), донька Мелетія // Енциклопедія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Коломийщини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За редагуванням Миколи Савчука. Зшиток 7, книжка 1, літера К (Ка–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Коломия: Вік, 2021. С. 118–120.</a:t>
            </a:r>
          </a:p>
          <a:p>
            <a:pPr>
              <a:lnSpc>
                <a:spcPct val="12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18. Васильчук М.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Климкович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Ксенофонт, син Григорія // Енциклопедія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Коломийщини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За редагуванням Миколи Савчука. Зшиток 7, книжка 1, літера К (Ка–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Коломия: Вік, 2021. С. 125–126.</a:t>
            </a:r>
          </a:p>
          <a:p>
            <a:pPr>
              <a:lnSpc>
                <a:spcPct val="12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 Васильчук М.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Кметюк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Надія, донька Дмитра й Осипи // Енциклопедія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Коломийщини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За редагуванням Миколи Савчука. Зшиток 7, книжка 1, літера К (Ка–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Коломия: Вік, 2021. С. 137–138.</a:t>
            </a:r>
          </a:p>
          <a:p>
            <a:pPr>
              <a:lnSpc>
                <a:spcPct val="12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20. Васильчук М., Савчук М. Книгарня // Енциклопедія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Коломийщини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За редагуванням Миколи Савчука. Зшиток 7, книжка 1, літера К (Ка–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Коломия: Вік, 2021. С. 139–141.</a:t>
            </a:r>
          </a:p>
          <a:p>
            <a:pPr>
              <a:lnSpc>
                <a:spcPct val="12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21. Васильчук М., Савчук М. Книги рідкісні // Енциклопедія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Коломийщини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За редагуванням Миколи Савчука. Зшиток 7, книжка 1, літера К (Ка–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Коломия: Вік, 2021. С. 141–142.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7502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Нагороди і відзнаки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uk-UA" sz="1400" b="1" i="1" dirty="0" err="1" smtClean="0"/>
              <a:t>Лаппо</a:t>
            </a:r>
            <a:r>
              <a:rPr lang="uk-UA" sz="1400" b="1" i="1" dirty="0" smtClean="0"/>
              <a:t> В.В. </a:t>
            </a:r>
            <a:r>
              <a:rPr lang="uk-UA" sz="1400" dirty="0" smtClean="0"/>
              <a:t>Подяка </a:t>
            </a:r>
            <a:r>
              <a:rPr lang="uk-UA" sz="1400" dirty="0"/>
              <a:t>Міністерства освіти і науки </a:t>
            </a:r>
            <a:r>
              <a:rPr lang="uk-UA" sz="1400" dirty="0" smtClean="0"/>
              <a:t>України </a:t>
            </a:r>
            <a:r>
              <a:rPr lang="uk-UA" sz="1400" dirty="0"/>
              <a:t>«За багаторічну сумлінну працю, вагомий особистий внесок у підготовку висококваліфікованих спеціалістів та плідну науково-педагогічну діяльність</a:t>
            </a:r>
            <a:r>
              <a:rPr lang="uk-UA" sz="1400" dirty="0" smtClean="0"/>
              <a:t>».</a:t>
            </a:r>
          </a:p>
          <a:p>
            <a:pPr algn="just">
              <a:lnSpc>
                <a:spcPct val="150000"/>
              </a:lnSpc>
            </a:pPr>
            <a:r>
              <a:rPr lang="uk-UA" sz="1400" b="1" i="1" dirty="0" smtClean="0"/>
              <a:t>Волощук Г.М. </a:t>
            </a:r>
            <a:r>
              <a:rPr lang="uk-UA" sz="1400" dirty="0"/>
              <a:t>Грамоти  І </a:t>
            </a:r>
            <a:r>
              <a:rPr lang="uk-UA" sz="1400" dirty="0" err="1"/>
              <a:t>і</a:t>
            </a:r>
            <a:r>
              <a:rPr lang="uk-UA" sz="1400" dirty="0"/>
              <a:t> ІІ місце гри у «Золотому </a:t>
            </a:r>
            <a:r>
              <a:rPr lang="uk-UA" sz="1400" dirty="0" err="1"/>
              <a:t>фліпчарті</a:t>
            </a:r>
            <a:r>
              <a:rPr lang="uk-UA" sz="1400" dirty="0"/>
              <a:t>» за розробку гри «Шлях Василя Стефаника», Грамота за 2 місце в номінації «Громадська активістка» у «Золотому </a:t>
            </a:r>
            <a:r>
              <a:rPr lang="uk-UA" sz="1400" dirty="0" err="1"/>
              <a:t>фліпчарті</a:t>
            </a:r>
            <a:r>
              <a:rPr lang="uk-UA" sz="1400" dirty="0"/>
              <a:t>».</a:t>
            </a:r>
          </a:p>
          <a:p>
            <a:pPr algn="just">
              <a:lnSpc>
                <a:spcPct val="150000"/>
              </a:lnSpc>
            </a:pPr>
            <a:r>
              <a:rPr lang="uk-UA" sz="1400" b="1" i="1" dirty="0" err="1" smtClean="0"/>
              <a:t>Русакова</a:t>
            </a:r>
            <a:r>
              <a:rPr lang="uk-UA" sz="1400" b="1" i="1" dirty="0" smtClean="0"/>
              <a:t> О.В. </a:t>
            </a:r>
            <a:r>
              <a:rPr lang="uk-UA" sz="1400" dirty="0"/>
              <a:t>Грамота Івано-Франківської міської </a:t>
            </a:r>
            <a:r>
              <a:rPr lang="uk-UA" sz="1400" dirty="0" smtClean="0"/>
              <a:t>ради. Грамота </a:t>
            </a:r>
            <a:r>
              <a:rPr lang="uk-UA" sz="1400" dirty="0"/>
              <a:t>міського голови м. Коломиї. </a:t>
            </a:r>
            <a:r>
              <a:rPr lang="uk-UA" sz="1400" dirty="0" smtClean="0"/>
              <a:t>І </a:t>
            </a:r>
            <a:r>
              <a:rPr lang="uk-UA" sz="1400" dirty="0" err="1"/>
              <a:t>і</a:t>
            </a:r>
            <a:r>
              <a:rPr lang="uk-UA" sz="1400" dirty="0"/>
              <a:t> ІІ місце гри у «Золотому </a:t>
            </a:r>
            <a:r>
              <a:rPr lang="uk-UA" sz="1400" dirty="0" err="1"/>
              <a:t>фліпчарті</a:t>
            </a:r>
            <a:r>
              <a:rPr lang="uk-UA" sz="1400" dirty="0" smtClean="0"/>
              <a:t>». 2 </a:t>
            </a:r>
            <a:r>
              <a:rPr lang="uk-UA" sz="1400" dirty="0"/>
              <a:t>грамоти директора КННІ</a:t>
            </a:r>
            <a:r>
              <a:rPr lang="uk-UA" sz="1400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uk-UA" sz="1400" b="1" i="1" dirty="0" err="1" smtClean="0"/>
              <a:t>Плекан</a:t>
            </a:r>
            <a:r>
              <a:rPr lang="uk-UA" sz="1400" b="1" i="1" dirty="0" smtClean="0"/>
              <a:t> Ю.В. </a:t>
            </a:r>
            <a:r>
              <a:rPr lang="uk-UA" sz="1400" dirty="0" smtClean="0"/>
              <a:t>Благословення </a:t>
            </a:r>
            <a:r>
              <a:rPr lang="uk-UA" sz="1400" dirty="0"/>
              <a:t>Папи Римського Франциска, у якій зазначено: “Його Святість </a:t>
            </a:r>
            <a:r>
              <a:rPr lang="uk-UA" sz="1400" dirty="0" err="1"/>
              <a:t>Франческо</a:t>
            </a:r>
            <a:r>
              <a:rPr lang="uk-UA" sz="1400" dirty="0"/>
              <a:t> сердечно дає апостольське благословення Юрію Плекану і закликає особливу небесну благодать і материнський захист Святої Марії для зростання у вірі та любові. Від </a:t>
            </a:r>
            <a:r>
              <a:rPr lang="uk-UA" sz="1400" dirty="0" err="1"/>
              <a:t>Франческа</a:t>
            </a:r>
            <a:r>
              <a:rPr lang="uk-UA" sz="1400" dirty="0"/>
              <a:t>. 15.10.2021”.</a:t>
            </a:r>
            <a:endParaRPr lang="uk-UA" sz="1400" b="1" i="1" dirty="0"/>
          </a:p>
          <a:p>
            <a:endParaRPr lang="uk-UA" sz="1400" b="1" i="1" dirty="0"/>
          </a:p>
        </p:txBody>
      </p:sp>
    </p:spTree>
    <p:extLst>
      <p:ext uri="{BB962C8B-B14F-4D97-AF65-F5344CB8AC3E}">
        <p14:creationId xmlns:p14="http://schemas.microsoft.com/office/powerpoint/2010/main" val="146389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Кафедральна структура Інституту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У Коломийському навчально-науковому інституті функціонують дві кафедри:</a:t>
            </a:r>
          </a:p>
          <a:p>
            <a:pPr marL="0" indent="0">
              <a:buNone/>
            </a:pPr>
            <a:endParaRPr lang="uk-UA" dirty="0" smtClean="0"/>
          </a:p>
          <a:p>
            <a:r>
              <a:rPr lang="uk-UA" dirty="0" smtClean="0"/>
              <a:t>Кафедра педагогіки та психології;</a:t>
            </a:r>
          </a:p>
          <a:p>
            <a:r>
              <a:rPr lang="uk-UA" dirty="0" smtClean="0"/>
              <a:t>Кафедра філології.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9171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0527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Чисельність штатних науково-педагогічних працівників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r>
              <a:rPr lang="uk-UA" dirty="0" smtClean="0"/>
              <a:t>Всього  -  8;</a:t>
            </a:r>
          </a:p>
          <a:p>
            <a:r>
              <a:rPr lang="uk-UA" dirty="0" smtClean="0"/>
              <a:t>Докторів наук – 1;</a:t>
            </a:r>
          </a:p>
          <a:p>
            <a:r>
              <a:rPr lang="uk-UA" dirty="0" smtClean="0"/>
              <a:t>Кандидатів наук – 7.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46466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26876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Чисельність науково-педагогічних працівників, що працюють за сумісництвом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r>
              <a:rPr lang="uk-UA" dirty="0" smtClean="0"/>
              <a:t>Всього  -  5;</a:t>
            </a:r>
          </a:p>
          <a:p>
            <a:r>
              <a:rPr lang="uk-UA" dirty="0" smtClean="0"/>
              <a:t>Докторів наук – 2;</a:t>
            </a:r>
          </a:p>
          <a:p>
            <a:r>
              <a:rPr lang="uk-UA" dirty="0" smtClean="0"/>
              <a:t>Кандидатів наук – 2.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34735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Монографії (з </a:t>
            </a:r>
            <a:r>
              <a:rPr lang="en-GB" dirty="0"/>
              <a:t>ISBN)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/>
              <a:t>978-617-8011-02-4 </a:t>
            </a:r>
            <a:r>
              <a:rPr lang="uk-UA" dirty="0" err="1"/>
              <a:t>Лаппо</a:t>
            </a:r>
            <a:r>
              <a:rPr lang="uk-UA" dirty="0"/>
              <a:t> В. В., </a:t>
            </a:r>
            <a:r>
              <a:rPr lang="uk-UA" dirty="0" err="1"/>
              <a:t>Поясик</a:t>
            </a:r>
            <a:r>
              <a:rPr lang="uk-UA" dirty="0"/>
              <a:t> О. І., </a:t>
            </a:r>
            <a:r>
              <a:rPr lang="uk-UA" dirty="0" err="1"/>
              <a:t>Русакова</a:t>
            </a:r>
            <a:r>
              <a:rPr lang="uk-UA" dirty="0"/>
              <a:t> О. В., </a:t>
            </a:r>
            <a:r>
              <a:rPr lang="uk-UA" dirty="0" err="1"/>
              <a:t>Чепіль</a:t>
            </a:r>
            <a:r>
              <a:rPr lang="uk-UA" dirty="0"/>
              <a:t> М. В. Підготовка майбутніх вчителів до інтеграції гуцульської </a:t>
            </a:r>
            <a:r>
              <a:rPr lang="uk-UA" dirty="0" err="1"/>
              <a:t>етнокультури</a:t>
            </a:r>
            <a:r>
              <a:rPr lang="uk-UA" dirty="0"/>
              <a:t> в освітній процес початкової школи: монографія / за літ. ред. Г. М. Волощук. Івано-Франківськ: НАІР, 2021. 316 с</a:t>
            </a:r>
            <a:r>
              <a:rPr lang="uk-UA" dirty="0" smtClean="0"/>
              <a:t>. 13,16 </a:t>
            </a:r>
            <a:r>
              <a:rPr lang="uk-UA" dirty="0" err="1" smtClean="0"/>
              <a:t>Друк.арк</a:t>
            </a:r>
            <a:r>
              <a:rPr lang="uk-UA" dirty="0" smtClean="0"/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7431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Навчально-методичні</a:t>
            </a:r>
            <a:r>
              <a:rPr lang="ru-RU" dirty="0"/>
              <a:t> </a:t>
            </a:r>
            <a:r>
              <a:rPr lang="ru-RU" dirty="0" err="1"/>
              <a:t>видання</a:t>
            </a:r>
            <a:r>
              <a:rPr lang="ru-RU" dirty="0"/>
              <a:t> (</a:t>
            </a:r>
            <a:r>
              <a:rPr lang="ru-RU" dirty="0" err="1"/>
              <a:t>менше</a:t>
            </a:r>
            <a:r>
              <a:rPr lang="ru-RU" dirty="0"/>
              <a:t> 3 </a:t>
            </a:r>
            <a:r>
              <a:rPr lang="ru-RU" dirty="0" err="1"/>
              <a:t>др.арк</a:t>
            </a:r>
            <a:r>
              <a:rPr lang="ru-RU" dirty="0"/>
              <a:t>, без ISBN)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uk-UA" dirty="0" smtClean="0"/>
          </a:p>
          <a:p>
            <a:r>
              <a:rPr lang="uk-UA" b="1" dirty="0"/>
              <a:t>1.</a:t>
            </a:r>
            <a:r>
              <a:rPr lang="uk-UA" dirty="0"/>
              <a:t> </a:t>
            </a:r>
            <a:r>
              <a:rPr lang="uk-UA" dirty="0" err="1"/>
              <a:t>Лаппо</a:t>
            </a:r>
            <a:r>
              <a:rPr lang="uk-UA" dirty="0"/>
              <a:t> В.В. Основи педагогічних досліджень: </a:t>
            </a:r>
            <a:r>
              <a:rPr lang="uk-UA" dirty="0" err="1"/>
              <a:t>навч</a:t>
            </a:r>
            <a:r>
              <a:rPr lang="uk-UA" dirty="0"/>
              <a:t>.-</a:t>
            </a:r>
            <a:r>
              <a:rPr lang="uk-UA" dirty="0" err="1"/>
              <a:t>методич</a:t>
            </a:r>
            <a:r>
              <a:rPr lang="uk-UA" dirty="0"/>
              <a:t>. </a:t>
            </a:r>
            <a:r>
              <a:rPr lang="uk-UA" dirty="0" err="1"/>
              <a:t>посіб</a:t>
            </a:r>
            <a:r>
              <a:rPr lang="uk-UA" dirty="0"/>
              <a:t>.: 2-ге вид., перероб. та </a:t>
            </a:r>
            <a:r>
              <a:rPr lang="uk-UA" dirty="0" err="1"/>
              <a:t>доп</a:t>
            </a:r>
            <a:r>
              <a:rPr lang="uk-UA" dirty="0"/>
              <a:t>. Івано-Франківськ: НАІР, 2021. 397 с. </a:t>
            </a:r>
            <a:r>
              <a:rPr lang="uk-UA" dirty="0" smtClean="0"/>
              <a:t>16,54 друк. </a:t>
            </a:r>
            <a:r>
              <a:rPr lang="uk-UA" dirty="0" err="1" smtClean="0"/>
              <a:t>арк</a:t>
            </a:r>
            <a:r>
              <a:rPr lang="uk-UA" dirty="0" smtClean="0"/>
              <a:t>.</a:t>
            </a:r>
          </a:p>
          <a:p>
            <a:r>
              <a:rPr lang="uk-UA" b="1" dirty="0" smtClean="0"/>
              <a:t>2</a:t>
            </a:r>
            <a:r>
              <a:rPr lang="uk-UA" b="1" dirty="0"/>
              <a:t>.</a:t>
            </a:r>
            <a:r>
              <a:rPr lang="uk-UA" dirty="0"/>
              <a:t> </a:t>
            </a:r>
            <a:r>
              <a:rPr lang="uk-UA" dirty="0" err="1"/>
              <a:t>Слипанюк</a:t>
            </a:r>
            <a:r>
              <a:rPr lang="uk-UA" dirty="0"/>
              <a:t> О.В., </a:t>
            </a:r>
            <a:r>
              <a:rPr lang="uk-UA" dirty="0" err="1"/>
              <a:t>Дячук</a:t>
            </a:r>
            <a:r>
              <a:rPr lang="uk-UA" dirty="0"/>
              <a:t> О.І. Вікова фізіологія. Навчально-методичний посібник.- </a:t>
            </a:r>
            <a:r>
              <a:rPr lang="uk-UA" dirty="0" err="1"/>
              <a:t>Івано-Франківськ:НАІР</a:t>
            </a:r>
            <a:r>
              <a:rPr lang="uk-UA" dirty="0"/>
              <a:t>, 2021.- 164с</a:t>
            </a:r>
            <a:r>
              <a:rPr lang="uk-UA" dirty="0" smtClean="0"/>
              <a:t>. 6,83 друк. </a:t>
            </a:r>
            <a:r>
              <a:rPr lang="uk-UA" dirty="0" err="1" smtClean="0"/>
              <a:t>арк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7293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293096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uk-UA" dirty="0"/>
              <a:t>Статті опубліковані виданнях </a:t>
            </a:r>
            <a:r>
              <a:rPr lang="en-GB" dirty="0"/>
              <a:t>Scopus/</a:t>
            </a:r>
            <a:r>
              <a:rPr lang="en-GB" dirty="0" err="1"/>
              <a:t>WoS</a:t>
            </a:r>
            <a:r>
              <a:rPr lang="en-GB" dirty="0"/>
              <a:t>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uk-UA" dirty="0" smtClean="0"/>
          </a:p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Popovych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I.,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Blynova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O.,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Kuzikova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S.,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Shcherbak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T.,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Lappo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V., &amp;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Bilous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R. Empirical research of vitality of representatives of parachuting and yoga practice: a comparative analysis. Journal of Physical Education and Sport, 21(1), 218-226. DOI:10.7752/jpes.2021.01029 (Scopus).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Budnyk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O.,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Protas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O.,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Voloshchuk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H.,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Berezovska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L.,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Yablon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L.,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Rusakova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O. Current challenges in the conditions of distance education: inquiry based learning.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Revista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Inclusiones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Vol 8: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Numero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Especial,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Marzo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2021, 210-222. Available at: http://revistainclusiones.org/pdf2/17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Olena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al VOL 8 NUM ESPECIAL ENERO MARZO 2021.pdf (Web of Science).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Iryna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Kozova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Oksana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Panchak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Oleksandr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Soletskyy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Eugene 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Lepokhin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GB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Neuroticization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State of Long-Living Persons Before and During the COVID-19 Pandemic in Ivano-Frankivsk Region (Ukraine)”. EC Paediatrics 10.12 (2021): 98-103. Available at: </a:t>
            </a:r>
            <a:r>
              <a:rPr lang="en-GB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https://www.ecronicon.com/ecpe/pdf/ECPE-10-01071.pdf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(Web of Science).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826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620688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uk-UA" dirty="0"/>
              <a:t>Тези/матеріали </a:t>
            </a:r>
            <a:r>
              <a:rPr lang="uk-UA" dirty="0" smtClean="0"/>
              <a:t>конференцій</a:t>
            </a:r>
            <a:r>
              <a:rPr lang="en-US" dirty="0" smtClean="0"/>
              <a:t> (</a:t>
            </a:r>
            <a:r>
              <a:rPr lang="uk-UA" dirty="0" smtClean="0"/>
              <a:t>кількість / друк. </a:t>
            </a:r>
            <a:r>
              <a:rPr lang="uk-UA" dirty="0" err="1"/>
              <a:t>а</a:t>
            </a:r>
            <a:r>
              <a:rPr lang="uk-UA" dirty="0" err="1" smtClean="0"/>
              <a:t>рк</a:t>
            </a:r>
            <a:r>
              <a:rPr lang="uk-UA" dirty="0" smtClean="0"/>
              <a:t>.)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vert="horz" anchor="t">
            <a:noAutofit/>
          </a:bodyPr>
          <a:lstStyle/>
          <a:p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1. 0,12 </a:t>
            </a:r>
            <a:endParaRPr lang="uk-UA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0,29 </a:t>
            </a:r>
            <a:endParaRPr lang="uk-UA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0,29 </a:t>
            </a:r>
            <a:endParaRPr lang="uk-UA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0,12 </a:t>
            </a:r>
            <a:endParaRPr lang="uk-UA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0,12 </a:t>
            </a:r>
            <a:endParaRPr lang="uk-UA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0,29 </a:t>
            </a:r>
            <a:endParaRPr lang="uk-UA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0,25 </a:t>
            </a:r>
            <a:endParaRPr lang="uk-UA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0,08 </a:t>
            </a:r>
            <a:endParaRPr lang="uk-UA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0,08 </a:t>
            </a:r>
            <a:endParaRPr lang="uk-UA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0,08 </a:t>
            </a:r>
            <a:endParaRPr lang="uk-UA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0,08 </a:t>
            </a:r>
            <a:endParaRPr lang="uk-UA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0,12 </a:t>
            </a:r>
            <a:endParaRPr lang="uk-UA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0,12 </a:t>
            </a:r>
            <a:endParaRPr lang="uk-UA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0,16 </a:t>
            </a:r>
            <a:endParaRPr lang="uk-UA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0,208 </a:t>
            </a:r>
            <a:endParaRPr lang="uk-UA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0,208 </a:t>
            </a:r>
            <a:endParaRPr lang="uk-UA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0,29 </a:t>
            </a:r>
            <a:endParaRPr lang="uk-UA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0,16 </a:t>
            </a:r>
            <a:endParaRPr lang="uk-UA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0,208 </a:t>
            </a:r>
            <a:endParaRPr lang="uk-UA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8,3 </a:t>
            </a:r>
            <a:endParaRPr lang="uk-UA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0,16 </a:t>
            </a:r>
            <a:endParaRPr lang="uk-UA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0,29 </a:t>
            </a:r>
            <a:endParaRPr lang="uk-UA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uk-UA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0,25</a:t>
            </a:r>
          </a:p>
        </p:txBody>
      </p:sp>
    </p:spTree>
    <p:extLst>
      <p:ext uri="{BB962C8B-B14F-4D97-AF65-F5344CB8AC3E}">
        <p14:creationId xmlns:p14="http://schemas.microsoft.com/office/powerpoint/2010/main" val="1891819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Кількість отриманих авторських </a:t>
            </a:r>
            <a:r>
              <a:rPr lang="uk-UA" dirty="0" err="1"/>
              <a:t>свідоцтв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uk-UA" b="1" dirty="0"/>
              <a:t>1.</a:t>
            </a:r>
            <a:r>
              <a:rPr lang="uk-UA" dirty="0"/>
              <a:t> </a:t>
            </a:r>
            <a:r>
              <a:rPr lang="uk-UA" dirty="0" err="1"/>
              <a:t>Лаппо</a:t>
            </a:r>
            <a:r>
              <a:rPr lang="uk-UA" dirty="0"/>
              <a:t> В.В. Авторське свідоцтво № 104765. Монографія «Формування духовних цінностей студентської молоді в умовах закладу вищої освіти». Дата реєстрації: 21.05.2021 р. </a:t>
            </a:r>
            <a:endParaRPr lang="uk-UA" dirty="0" smtClean="0"/>
          </a:p>
          <a:p>
            <a:r>
              <a:rPr lang="uk-UA" b="1" dirty="0" smtClean="0"/>
              <a:t>2</a:t>
            </a:r>
            <a:r>
              <a:rPr lang="uk-UA" b="1" dirty="0"/>
              <a:t>. </a:t>
            </a:r>
            <a:r>
              <a:rPr lang="uk-UA" dirty="0" err="1"/>
              <a:t>Лаппо</a:t>
            </a:r>
            <a:r>
              <a:rPr lang="uk-UA" dirty="0"/>
              <a:t> В.В. Авторське свідоцтво № 104766. Монографія «Педагогічні засади етнічної соціалізації старших дошкільників в закладах дошкільної освіти гуцульського </a:t>
            </a:r>
            <a:r>
              <a:rPr lang="uk-UA" dirty="0" err="1"/>
              <a:t>етнорегіону</a:t>
            </a:r>
            <a:r>
              <a:rPr lang="uk-UA" dirty="0"/>
              <a:t>». Дата реєстрації: 21.05.2021 р. </a:t>
            </a:r>
            <a:endParaRPr lang="uk-UA" dirty="0" smtClean="0"/>
          </a:p>
          <a:p>
            <a:r>
              <a:rPr lang="uk-UA" b="1" dirty="0" smtClean="0"/>
              <a:t>3</a:t>
            </a:r>
            <a:r>
              <a:rPr lang="uk-UA" b="1" dirty="0"/>
              <a:t>.</a:t>
            </a:r>
            <a:r>
              <a:rPr lang="uk-UA" dirty="0"/>
              <a:t> </a:t>
            </a:r>
            <a:r>
              <a:rPr lang="uk-UA" dirty="0" err="1"/>
              <a:t>Лаппо</a:t>
            </a:r>
            <a:r>
              <a:rPr lang="uk-UA" dirty="0"/>
              <a:t> В.В. Авторське свідоцтво № 104767. Навчально-методичний посібник «Педагогічна </a:t>
            </a:r>
            <a:r>
              <a:rPr lang="uk-UA" dirty="0" err="1"/>
              <a:t>інноватика</a:t>
            </a:r>
            <a:r>
              <a:rPr lang="uk-UA" dirty="0"/>
              <a:t>». Дата реєстрації: 21.05.2021 р. </a:t>
            </a:r>
            <a:endParaRPr lang="uk-UA" dirty="0" smtClean="0"/>
          </a:p>
          <a:p>
            <a:r>
              <a:rPr lang="uk-UA" b="1" dirty="0" smtClean="0"/>
              <a:t>4</a:t>
            </a:r>
            <a:r>
              <a:rPr lang="uk-UA" b="1" dirty="0"/>
              <a:t>.</a:t>
            </a:r>
            <a:r>
              <a:rPr lang="uk-UA" dirty="0"/>
              <a:t> Свідоцтво про реєстрацію авторського права на твір № 104075 Колективна монографія 'Були трактовані наскрізь гуманно...' </a:t>
            </a:r>
            <a:r>
              <a:rPr lang="uk-UA" dirty="0" err="1"/>
              <a:t>Косачівський</a:t>
            </a:r>
            <a:r>
              <a:rPr lang="uk-UA" dirty="0"/>
              <a:t> табір для інтегрованих осіб в контексті українсько-польських взаємин у Галичині '1918-1919 рр.). Автори: </a:t>
            </a:r>
            <a:r>
              <a:rPr lang="uk-UA" dirty="0" err="1"/>
              <a:t>Великочий</a:t>
            </a:r>
            <a:r>
              <a:rPr lang="uk-UA" dirty="0"/>
              <a:t> Володимир Степанович, </a:t>
            </a:r>
            <a:r>
              <a:rPr lang="uk-UA" dirty="0" err="1"/>
              <a:t>Монолатій</a:t>
            </a:r>
            <a:r>
              <a:rPr lang="uk-UA" dirty="0"/>
              <a:t> Іван Сергійович, </a:t>
            </a:r>
            <a:r>
              <a:rPr lang="uk-UA" dirty="0" err="1"/>
              <a:t>Плекан</a:t>
            </a:r>
            <a:r>
              <a:rPr lang="uk-UA" dirty="0"/>
              <a:t> Юрій Васильович. Дата реєстрації 15 квітня 2021 р.</a:t>
            </a:r>
          </a:p>
        </p:txBody>
      </p:sp>
    </p:spTree>
    <p:extLst>
      <p:ext uri="{BB962C8B-B14F-4D97-AF65-F5344CB8AC3E}">
        <p14:creationId xmlns:p14="http://schemas.microsoft.com/office/powerpoint/2010/main" val="4288212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53</TotalTime>
  <Words>775</Words>
  <Application>Microsoft Office PowerPoint</Application>
  <PresentationFormat>Экран (4:3)</PresentationFormat>
  <Paragraphs>118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Аспект</vt:lpstr>
      <vt:lpstr>Аналіз науково-дослідницької роботи КННІ за 2021 рік</vt:lpstr>
      <vt:lpstr>Кафедральна структура Інституту </vt:lpstr>
      <vt:lpstr>Чисельність штатних науково-педагогічних працівників </vt:lpstr>
      <vt:lpstr>Чисельність науково-педагогічних працівників, що працюють за сумісництвом </vt:lpstr>
      <vt:lpstr>Монографії (з ISBN) </vt:lpstr>
      <vt:lpstr>Навчально-методичні видання (менше 3 др.арк, без ISBN)</vt:lpstr>
      <vt:lpstr>Статті опубліковані виданнях Scopus/WoS </vt:lpstr>
      <vt:lpstr>Тези/матеріали конференцій (кількість / друк. арк.)</vt:lpstr>
      <vt:lpstr>Кількість отриманих авторських свідоцтв</vt:lpstr>
      <vt:lpstr>Навчально-методичний посібник </vt:lpstr>
      <vt:lpstr>Орґанізація заходів</vt:lpstr>
      <vt:lpstr>Членство у редакційних колегіях журналів та оргкомітетів конференцій</vt:lpstr>
      <vt:lpstr>Статті за тематикою навчальних курсів у нефахових виданнях</vt:lpstr>
      <vt:lpstr>Нагороди і відзнаки</vt:lpstr>
    </vt:vector>
  </TitlesOfParts>
  <Company>AlexSoft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Eugene</dc:creator>
  <cp:lastModifiedBy>Eugene</cp:lastModifiedBy>
  <cp:revision>6</cp:revision>
  <dcterms:created xsi:type="dcterms:W3CDTF">2022-01-12T10:14:01Z</dcterms:created>
  <dcterms:modified xsi:type="dcterms:W3CDTF">2022-01-21T23:56:55Z</dcterms:modified>
</cp:coreProperties>
</file>