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7" r:id="rId3"/>
    <p:sldId id="297" r:id="rId4"/>
    <p:sldId id="299" r:id="rId5"/>
    <p:sldId id="300" r:id="rId6"/>
    <p:sldId id="301" r:id="rId7"/>
    <p:sldId id="302" r:id="rId8"/>
    <p:sldId id="303" r:id="rId9"/>
    <p:sldId id="296" r:id="rId10"/>
    <p:sldId id="298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D517F-C0F5-8C77-2359-CBB4D30D6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56D1DE3-3359-48F6-CBDD-1073617EC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127368-DAE9-F331-8A59-86A38A78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39BDA9-AE1A-6D24-FA73-326B7428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6FE26B-E6AC-252E-14B5-C392B1FC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2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BB6D0-C9E5-F0A9-CD72-A1D32D0E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EC56C88-E1C9-F6C6-1313-847262EE1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599A3-BF56-7A27-09A6-9C1AD6E1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63B1FB-B375-2044-5669-D925D9696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B4AE84-3599-4FD6-C55C-9DF14019C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179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A3C03DB-E1C3-1C3F-650A-132DE6FF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F3ABA73-8BFE-6053-6547-4CBE32C42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8C7DFD-0E23-219A-3CC9-325D41A3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62BB17C-3417-ECE4-8DC5-28B118740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59480C-44C6-CC2A-9C53-901F18F9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165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44750-6422-F017-22C5-1CD645C3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82EC8A-2B3A-0F7B-ED8C-B8AB2C2B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4D63FA-CB2B-3F4F-C2DF-44CA63F6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FE33401-3916-7E97-E63A-ECF9D69D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770AFE-6D06-3F26-7129-1551F399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806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D9A4B-302D-EDB3-C5F4-2979E78C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6475DD-883F-7CEF-AE01-5F0E972CC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555E8E-16F2-32CC-A186-5BCC90769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35453C-14B6-52A6-2A74-02D353AB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A4B408-120B-9556-94B1-19571123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65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57D1E-90A0-2F0A-5E3B-8F2077E3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0516FE-FE63-9678-99CC-5D3787063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2E941B5-C1AC-6B46-44CE-0D01143F2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F242CD3-39EF-5FFD-E1A6-1CF5C0F9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ECAEE-DF55-8A49-E967-08EAD269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0581235-3D35-0BA6-3239-AB552F0A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34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888AD-99E1-377F-89C1-C0B833C2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41F8DC-D4C4-9D94-89A7-F4AAB84AC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1CCDBB2-B475-B5D9-C953-15B79061C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675178C-6AF2-928C-CBC5-8F03166F9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D319A5D-8352-698A-4A75-A23C92919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BA8850A-EB2F-E615-26F8-C19BFA495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AD5D392-3007-78F0-4CDA-B2016F0A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62720F7-F1F3-75CC-37B0-25D97F74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52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CD097-BD53-015B-96AB-71C20EFC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B191C86-22C2-BC5D-A32E-70B2F2F9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449AC5A-CB0B-D908-8901-30869974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C4D2269-41AA-592C-2124-765EF88B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8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623352-EA1F-B078-51AD-C2606B959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C136774-2969-F22C-CC2D-DA3E0E1E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CD14F54-DF73-7EAD-DBA9-03DAF91E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985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59AD0-46C7-D150-A72C-F5D9E674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D917AA-C33C-E65F-399E-97E9BEC1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FBBF3FF-A5F6-9FA9-D994-972199F43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D457DC-7267-EB73-D106-2195D169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27AFD2A-804C-4788-C09B-A503582C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A712CC-CB10-4D53-105B-BCB07FA7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075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BBBBB-A4CB-3CB4-45BD-A4EBC8F1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2023FC9-9AF4-09FB-DCD8-FA5A5C621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BFC2B6-1CA6-F362-D8EA-57A0523DD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EB96668-72DD-6B9D-9238-AA08BC9E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5B25EFE-A5D7-49CC-7A5B-6ABD366CE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F307E0E-80E3-344A-EA50-D6895766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93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164D15-E020-86B0-4FC3-E70216C9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7366932-187C-4694-11AA-01B339C47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D7CE4E-6DA2-78E6-FAC5-30B4A69CD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3360-5109-45A1-8FD1-F46F003C5599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ACA4EA-0776-02B1-C01E-DE879844F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C9C4F1-4977-C194-56E9-83A3FDD86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99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pi.edu/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6021AF-F633-D36A-3C6E-14F7A8759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04" t="25859" r="44773" b="29231"/>
          <a:stretch/>
        </p:blipFill>
        <p:spPr>
          <a:xfrm>
            <a:off x="375162" y="3988126"/>
            <a:ext cx="2672267" cy="2869874"/>
          </a:xfrm>
          <a:prstGeom prst="rect">
            <a:avLst/>
          </a:prstGeom>
        </p:spPr>
      </p:pic>
      <p:pic>
        <p:nvPicPr>
          <p:cNvPr id="1026" name="Picture 2" descr="Міністр освіти і науки відкрив лабораторію нанотехнологій у Прикарпатському  університеті | Івано-Франківська обласна державна адміністрація">
            <a:extLst>
              <a:ext uri="{FF2B5EF4-FFF2-40B4-BE49-F238E27FC236}">
                <a16:creationId xmlns:a16="http://schemas.microsoft.com/office/drawing/2014/main" id="{63F30F25-233A-0B53-224C-35C734820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99" y="129458"/>
            <a:ext cx="3852590" cy="323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6" descr="Ð¤ÑÐ·Ð¸ÐºÐ¾-ÑÐµÑÐ½ÑÑÐ½Ð¸Ð¹ ÑÐ°ÐºÑÐ»ÑÑÐµÑ">
            <a:extLst>
              <a:ext uri="{FF2B5EF4-FFF2-40B4-BE49-F238E27FC236}">
                <a16:creationId xmlns:a16="http://schemas.microsoft.com/office/drawing/2014/main" id="{6116DBCB-EE49-3204-F6A4-2C9561374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2" y="129458"/>
            <a:ext cx="237787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D63D7A-3ED8-FD70-E431-DD3299D704F3}"/>
              </a:ext>
            </a:extLst>
          </p:cNvPr>
          <p:cNvSpPr txBox="1"/>
          <p:nvPr/>
        </p:nvSpPr>
        <p:spPr>
          <a:xfrm>
            <a:off x="2753032" y="466892"/>
            <a:ext cx="75462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/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Фізико-технічний факультет:</a:t>
            </a:r>
          </a:p>
          <a:p>
            <a:endParaRPr lang="uk-UA" sz="3600" b="1" dirty="0">
              <a:ln/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E715A-9CB1-0683-31F5-548A4021B8FE}"/>
              </a:ext>
            </a:extLst>
          </p:cNvPr>
          <p:cNvSpPr txBox="1"/>
          <p:nvPr/>
        </p:nvSpPr>
        <p:spPr>
          <a:xfrm>
            <a:off x="267856" y="2460840"/>
            <a:ext cx="8728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Виконання наукових досліджень у рамках </a:t>
            </a: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 НАТО «Наука заради миру та безпеки»:</a:t>
            </a: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4988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- 2014-2016 «Термоелектричні матеріали та пристрої для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енергоощадження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та підвищення безпеки» (партнер –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 Газі, Анкара, Туреччина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65B58-65C2-5251-5217-AEFFA7447517}"/>
              </a:ext>
            </a:extLst>
          </p:cNvPr>
          <p:cNvSpPr txBox="1"/>
          <p:nvPr/>
        </p:nvSpPr>
        <p:spPr>
          <a:xfrm>
            <a:off x="2903939" y="3969951"/>
            <a:ext cx="68739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indent="-285750">
              <a:buFontTx/>
              <a:buChar char="-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2021-2022 «</a:t>
            </a:r>
            <a:r>
              <a:rPr lang="uk-UA" sz="1800" kern="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Детектори важкого ультрафіолетового випромінювання проти терористичних загроз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субтема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uk-UA" sz="1800" kern="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Отримання плівок </a:t>
            </a:r>
            <a:r>
              <a:rPr lang="uk-UA" sz="1800" kern="5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GaN</a:t>
            </a:r>
            <a:r>
              <a:rPr lang="uk-UA" sz="1800" kern="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методом фізичного осадження у вакуумі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» (партнер –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 Центральної Флориди, </a:t>
            </a:r>
            <a:r>
              <a:rPr lang="uk-UA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Орландо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США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820738" indent="-285750">
              <a:buFontTx/>
              <a:buChar char="-"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Виконання серії міжнародних безпекових досліджень, зокрема:</a:t>
            </a: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- Створення навчально-наукового центру «Наноматеріали для акумулювання та генерації енергії» </a:t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грантодавач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CRDF Global, USA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0A0DC8-3A1C-0635-2EA4-A6EC7E610C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010" y="4242915"/>
            <a:ext cx="2672267" cy="23602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DEFF5B-4E87-912D-953C-EFDFF3D5D8A3}"/>
              </a:ext>
            </a:extLst>
          </p:cNvPr>
          <p:cNvSpPr txBox="1"/>
          <p:nvPr/>
        </p:nvSpPr>
        <p:spPr>
          <a:xfrm>
            <a:off x="2753032" y="1419880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НАУКА ЗАРАДИ МИРУ</a:t>
            </a:r>
            <a:endParaRPr lang="uk-UA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AutoShape 8" descr="Результат пошуку зображень за запитом &quot;taras gorishnyy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30731" name="AutoShape 10" descr="Результат пошуку зображень за запитом &quot;taras gorishnyy&quot;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pic>
        <p:nvPicPr>
          <p:cNvPr id="28" name="Рисунок 6" descr="Ð¤ÑÐ·Ð¸ÐºÐ¾-ÑÐµÑÐ½ÑÑÐ½Ð¸Ð¹ ÑÐ°ÐºÑÐ»ÑÑÐµÑ">
            <a:extLst>
              <a:ext uri="{FF2B5EF4-FFF2-40B4-BE49-F238E27FC236}">
                <a16:creationId xmlns:a16="http://schemas.microsoft.com/office/drawing/2014/main" id="{B2727ADD-8AEA-F38F-B19C-B30D3F9B4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2" y="129458"/>
            <a:ext cx="237787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9D19A82-C801-432D-4A36-DDE1C0FF34F0}"/>
              </a:ext>
            </a:extLst>
          </p:cNvPr>
          <p:cNvSpPr txBox="1"/>
          <p:nvPr/>
        </p:nvSpPr>
        <p:spPr>
          <a:xfrm>
            <a:off x="2925097" y="453923"/>
            <a:ext cx="7546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/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Фізико-технічний факультет:</a:t>
            </a:r>
            <a:endParaRPr lang="uk-U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4C4E03-8CB5-5D82-877A-C2EF664D450C}"/>
              </a:ext>
            </a:extLst>
          </p:cNvPr>
          <p:cNvSpPr txBox="1"/>
          <p:nvPr/>
        </p:nvSpPr>
        <p:spPr>
          <a:xfrm>
            <a:off x="2753032" y="1419880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НАШІ ПАРТНЕРИ</a:t>
            </a:r>
            <a:endParaRPr lang="uk-UA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A625E9-1B47-B937-4BC3-D35D667F5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92"/>
          <a:stretch/>
        </p:blipFill>
        <p:spPr bwMode="auto">
          <a:xfrm>
            <a:off x="8644267" y="1100254"/>
            <a:ext cx="3448143" cy="31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Політична карта Північної Америки">
            <a:extLst>
              <a:ext uri="{FF2B5EF4-FFF2-40B4-BE49-F238E27FC236}">
                <a16:creationId xmlns:a16="http://schemas.microsoft.com/office/drawing/2014/main" id="{7445D5C0-A1C1-B117-4B21-9B69CA1D8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50315" r="6945" b="18667"/>
          <a:stretch/>
        </p:blipFill>
        <p:spPr bwMode="auto">
          <a:xfrm>
            <a:off x="375162" y="4331884"/>
            <a:ext cx="4675910" cy="239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F939DA-AC26-E1BB-299F-FEADC30A5B77}"/>
              </a:ext>
            </a:extLst>
          </p:cNvPr>
          <p:cNvSpPr txBox="1"/>
          <p:nvPr/>
        </p:nvSpPr>
        <p:spPr>
          <a:xfrm>
            <a:off x="219070" y="2583849"/>
            <a:ext cx="50501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r>
              <a:rPr lang="en-US" dirty="0">
                <a:solidFill>
                  <a:srgbClr val="002060"/>
                </a:solidFill>
              </a:rPr>
              <a:t>University of Toledo (Toledo, OH)</a:t>
            </a:r>
          </a:p>
          <a:p>
            <a:r>
              <a:rPr lang="en-US" dirty="0">
                <a:solidFill>
                  <a:srgbClr val="002060"/>
                </a:solidFill>
              </a:rPr>
              <a:t>University of Central Florida (Orlando, FL)</a:t>
            </a:r>
          </a:p>
          <a:p>
            <a:r>
              <a:rPr lang="en-US" dirty="0">
                <a:solidFill>
                  <a:srgbClr val="002060"/>
                </a:solidFill>
              </a:rPr>
              <a:t>Worcester Polytechnic Institute (Boston, MA)</a:t>
            </a:r>
          </a:p>
          <a:p>
            <a:r>
              <a:rPr lang="en-US" dirty="0">
                <a:solidFill>
                  <a:srgbClr val="002060"/>
                </a:solidFill>
              </a:rPr>
              <a:t>Massachusetts Institute of Technology (Boston, MA)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uk-U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A60DD5-A834-B143-5137-2341E9930F90}"/>
              </a:ext>
            </a:extLst>
          </p:cNvPr>
          <p:cNvSpPr txBox="1"/>
          <p:nvPr/>
        </p:nvSpPr>
        <p:spPr>
          <a:xfrm>
            <a:off x="5425327" y="2187602"/>
            <a:ext cx="500117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Poland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r>
              <a:rPr lang="en-US" dirty="0">
                <a:solidFill>
                  <a:srgbClr val="002060"/>
                </a:solidFill>
              </a:rPr>
              <a:t>Rzeszow University (Rzeszow)</a:t>
            </a:r>
          </a:p>
          <a:p>
            <a:r>
              <a:rPr lang="en-US" dirty="0">
                <a:solidFill>
                  <a:srgbClr val="002060"/>
                </a:solidFill>
              </a:rPr>
              <a:t>AGH University of Science and Technology (Krakow)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r>
              <a:rPr lang="en-US" dirty="0">
                <a:solidFill>
                  <a:srgbClr val="002060"/>
                </a:solidFill>
              </a:rPr>
              <a:t>Marburg University (Marburg)</a:t>
            </a:r>
          </a:p>
          <a:p>
            <a:r>
              <a:rPr lang="en-US" dirty="0">
                <a:solidFill>
                  <a:srgbClr val="002060"/>
                </a:solidFill>
              </a:rPr>
              <a:t>University Medical Centre of Münster (Münster)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Slovenia:</a:t>
            </a:r>
          </a:p>
          <a:p>
            <a:r>
              <a:rPr lang="en-US" dirty="0">
                <a:solidFill>
                  <a:srgbClr val="002060"/>
                </a:solidFill>
              </a:rPr>
              <a:t>University of Nova </a:t>
            </a:r>
            <a:r>
              <a:rPr lang="en-US" dirty="0" err="1">
                <a:solidFill>
                  <a:srgbClr val="002060"/>
                </a:solidFill>
              </a:rPr>
              <a:t>Gorica</a:t>
            </a:r>
            <a:r>
              <a:rPr lang="en-US" dirty="0">
                <a:solidFill>
                  <a:srgbClr val="002060"/>
                </a:solidFill>
              </a:rPr>
              <a:t> (Nova </a:t>
            </a:r>
            <a:r>
              <a:rPr lang="en-US" dirty="0" err="1">
                <a:solidFill>
                  <a:srgbClr val="002060"/>
                </a:solidFill>
              </a:rPr>
              <a:t>Gorica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uk-UA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Turkey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r>
              <a:rPr lang="en-US" dirty="0">
                <a:solidFill>
                  <a:srgbClr val="002060"/>
                </a:solidFill>
              </a:rPr>
              <a:t>Gazi University (Ankara)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China:</a:t>
            </a:r>
          </a:p>
          <a:p>
            <a:r>
              <a:rPr lang="en-US" dirty="0">
                <a:solidFill>
                  <a:srgbClr val="002060"/>
                </a:solidFill>
              </a:rPr>
              <a:t>Harbin Institute of Technology</a:t>
            </a:r>
            <a:r>
              <a:rPr lang="uk-UA" dirty="0">
                <a:solidFill>
                  <a:srgbClr val="002060"/>
                </a:solidFill>
              </a:rPr>
              <a:t> (</a:t>
            </a:r>
            <a:r>
              <a:rPr lang="en-US" dirty="0">
                <a:solidFill>
                  <a:srgbClr val="002060"/>
                </a:solidFill>
              </a:rPr>
              <a:t>Harbin</a:t>
            </a:r>
            <a:r>
              <a:rPr lang="uk-UA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377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Ð¤ÑÐ·Ð¸ÐºÐ¾-ÑÐµÑÐ½ÑÑÐ½Ð¸Ð¹ ÑÐ°ÐºÑÐ»ÑÑÐµÑ">
            <a:extLst>
              <a:ext uri="{FF2B5EF4-FFF2-40B4-BE49-F238E27FC236}">
                <a16:creationId xmlns:a16="http://schemas.microsoft.com/office/drawing/2014/main" id="{C26DF336-7EA2-E127-AF87-C999A46DD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2" y="129458"/>
            <a:ext cx="237787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01038B-10E3-059D-31C7-0BA385444A60}"/>
              </a:ext>
            </a:extLst>
          </p:cNvPr>
          <p:cNvSpPr txBox="1"/>
          <p:nvPr/>
        </p:nvSpPr>
        <p:spPr>
          <a:xfrm>
            <a:off x="2925097" y="453923"/>
            <a:ext cx="7546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/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Фізико-технічний факультет:</a:t>
            </a:r>
            <a:endParaRPr lang="uk-U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я 6">
            <a:extLst>
              <a:ext uri="{FF2B5EF4-FFF2-40B4-BE49-F238E27FC236}">
                <a16:creationId xmlns:a16="http://schemas.microsoft.com/office/drawing/2014/main" id="{9D3AF473-2A5B-7D6A-D062-8ABB0C12E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909152"/>
              </p:ext>
            </p:extLst>
          </p:nvPr>
        </p:nvGraphicFramePr>
        <p:xfrm>
          <a:off x="189709" y="2806332"/>
          <a:ext cx="81280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0804">
                  <a:extLst>
                    <a:ext uri="{9D8B030D-6E8A-4147-A177-3AD203B41FA5}">
                      <a16:colId xmlns:a16="http://schemas.microsoft.com/office/drawing/2014/main" val="1535014292"/>
                    </a:ext>
                  </a:extLst>
                </a:gridCol>
                <a:gridCol w="4787196">
                  <a:extLst>
                    <a:ext uri="{9D8B030D-6E8A-4147-A177-3AD203B41FA5}">
                      <a16:colId xmlns:a16="http://schemas.microsoft.com/office/drawing/2014/main" val="349835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Спеціальність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Освітні програми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80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ПРИКЛАДНА ФІЗИКА ТА НАНОМАТЕРІАЛИ</a:t>
                      </a:r>
                    </a:p>
                    <a:p>
                      <a:endParaRPr lang="uk-U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Медична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фізика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Матеріали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і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системи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відновлюваної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енергетики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endParaRPr lang="uk-U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82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ФІЗИКА ТА АСТРОНОМІЯ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«Комп’ютерна фізика»</a:t>
                      </a:r>
                    </a:p>
                    <a:p>
                      <a:endParaRPr lang="uk-U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87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СЕРЕДНЯ ОСВІТА (ФІЗИКА)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Фізика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і математика»</a:t>
                      </a:r>
                    </a:p>
                    <a:p>
                      <a:endParaRPr lang="uk-U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4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ЕЛЕКТРОНІКА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«Електроніка»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08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КОМП’ЮТЕРНА ІНЖЕНЕРІЯ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«Комп’ютерна інженерія»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445462"/>
                  </a:ext>
                </a:extLst>
              </a:tr>
            </a:tbl>
          </a:graphicData>
        </a:graphic>
      </p:graphicFrame>
      <p:pic>
        <p:nvPicPr>
          <p:cNvPr id="7" name="Picture 4" descr="G:\Презентація ФТТ\photo_\IMG_9630.JPG">
            <a:extLst>
              <a:ext uri="{FF2B5EF4-FFF2-40B4-BE49-F238E27FC236}">
                <a16:creationId xmlns:a16="http://schemas.microsoft.com/office/drawing/2014/main" id="{505940F2-3207-9848-70A4-C83FA8DFE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543" y="1004001"/>
            <a:ext cx="2849623" cy="18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3" descr="https://kfhtt.pnu.edu.ua/wp-content/uploads/sites/48/2019/08/20190724_143632.jpg">
            <a:extLst>
              <a:ext uri="{FF2B5EF4-FFF2-40B4-BE49-F238E27FC236}">
                <a16:creationId xmlns:a16="http://schemas.microsoft.com/office/drawing/2014/main" id="{4E5B15B3-E8C3-5144-87A4-BD4BB607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543" y="2985111"/>
            <a:ext cx="2849624" cy="180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Результат пошуку зображень за запитом кабінет фізики">
            <a:extLst>
              <a:ext uri="{FF2B5EF4-FFF2-40B4-BE49-F238E27FC236}">
                <a16:creationId xmlns:a16="http://schemas.microsoft.com/office/drawing/2014/main" id="{F7494AC0-1659-0EA5-A358-98D89E11B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24" y="4904706"/>
            <a:ext cx="2861042" cy="18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4055C1-D18E-9954-B9E3-70A5C63AF0CD}"/>
              </a:ext>
            </a:extLst>
          </p:cNvPr>
          <p:cNvSpPr txBox="1"/>
          <p:nvPr/>
        </p:nvSpPr>
        <p:spPr>
          <a:xfrm>
            <a:off x="2753032" y="1100254"/>
            <a:ext cx="66680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Для студентів є можливість: </a:t>
            </a:r>
          </a:p>
          <a:p>
            <a:endParaRPr lang="uk-U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Навчатися на кафедрі військової підготовки;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Бути учасником програми подвійних дипломів з партнерськими університетами Польщі</a:t>
            </a:r>
            <a:r>
              <a:rPr lang="en-US" b="1" dirty="0"/>
              <a:t> (</a:t>
            </a:r>
            <a:r>
              <a:rPr lang="uk-UA" b="1" dirty="0">
                <a:solidFill>
                  <a:srgbClr val="FF0000"/>
                </a:solidFill>
              </a:rPr>
              <a:t>бакалаврат, магістратура</a:t>
            </a:r>
            <a:r>
              <a:rPr lang="en-US" b="1" dirty="0"/>
              <a:t>)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86734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Ð¤ÑÐ·Ð¸ÐºÐ¾-ÑÐµÑÐ½ÑÑÐ½Ð¸Ð¹ ÑÐ°ÐºÑÐ»ÑÑÐµÑ">
            <a:extLst>
              <a:ext uri="{FF2B5EF4-FFF2-40B4-BE49-F238E27FC236}">
                <a16:creationId xmlns:a16="http://schemas.microsoft.com/office/drawing/2014/main" id="{C26DF336-7EA2-E127-AF87-C999A46DD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2" y="129458"/>
            <a:ext cx="237787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01038B-10E3-059D-31C7-0BA385444A60}"/>
              </a:ext>
            </a:extLst>
          </p:cNvPr>
          <p:cNvSpPr txBox="1"/>
          <p:nvPr/>
        </p:nvSpPr>
        <p:spPr>
          <a:xfrm>
            <a:off x="2935488" y="110916"/>
            <a:ext cx="7546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/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Фізико-технічний факультет:</a:t>
            </a:r>
            <a:endParaRPr lang="uk-U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37ABC-CDEF-69EB-3977-49C6FF1D042D}"/>
              </a:ext>
            </a:extLst>
          </p:cNvPr>
          <p:cNvSpPr txBox="1"/>
          <p:nvPr/>
        </p:nvSpPr>
        <p:spPr>
          <a:xfrm>
            <a:off x="3045921" y="924851"/>
            <a:ext cx="669674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Прикладна фізика та </a:t>
            </a:r>
            <a:r>
              <a:rPr lang="uk-UA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наноматеріали</a:t>
            </a:r>
            <a:endParaRPr lang="uk-UA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Освітні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Медична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фізика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graphicFrame>
        <p:nvGraphicFramePr>
          <p:cNvPr id="3" name="Таблиця 11">
            <a:extLst>
              <a:ext uri="{FF2B5EF4-FFF2-40B4-BE49-F238E27FC236}">
                <a16:creationId xmlns:a16="http://schemas.microsoft.com/office/drawing/2014/main" id="{02AF054A-EC3C-08F2-E8A4-80FC8F78B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85527"/>
              </p:ext>
            </p:extLst>
          </p:nvPr>
        </p:nvGraphicFramePr>
        <p:xfrm>
          <a:off x="471053" y="2555240"/>
          <a:ext cx="1144385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329">
                  <a:extLst>
                    <a:ext uri="{9D8B030D-6E8A-4147-A177-3AD203B41FA5}">
                      <a16:colId xmlns:a16="http://schemas.microsoft.com/office/drawing/2014/main" val="1460616146"/>
                    </a:ext>
                  </a:extLst>
                </a:gridCol>
                <a:gridCol w="7601527">
                  <a:extLst>
                    <a:ext uri="{9D8B030D-6E8A-4147-A177-3AD203B41FA5}">
                      <a16:colId xmlns:a16="http://schemas.microsoft.com/office/drawing/2014/main" val="1340805449"/>
                    </a:ext>
                  </a:extLst>
                </a:gridCol>
              </a:tblGrid>
              <a:tr h="344854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Працевлаштування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Особливості освітньої програми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954231"/>
                  </a:ext>
                </a:extLst>
              </a:tr>
              <a:tr h="289110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dirty="0"/>
                        <a:t>Наукові дослідження з метою розроблення медичного обладнання;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dirty="0"/>
                        <a:t>Експлуатація діагностичного медичного обладнання;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dirty="0"/>
                        <a:t>Візуалізація та обробка результатів досліджень і спостережень;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dirty="0"/>
                        <a:t>Аналіз медичних даних;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dirty="0"/>
                        <a:t>Біохімічні лабораторії…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dirty="0"/>
                        <a:t>Організація програми подвійних дипломів рівня «</a:t>
                      </a:r>
                      <a:r>
                        <a:rPr lang="uk-UA" sz="1800" b="1" i="1" dirty="0"/>
                        <a:t>бакалавр</a:t>
                      </a:r>
                      <a:r>
                        <a:rPr lang="uk-UA" sz="1800" dirty="0"/>
                        <a:t>» з технічним університетом </a:t>
                      </a:r>
                      <a:r>
                        <a:rPr lang="en-US" sz="1800" b="1" dirty="0"/>
                        <a:t>AGH (</a:t>
                      </a:r>
                      <a:r>
                        <a:rPr lang="uk-UA" sz="1800" b="1" dirty="0"/>
                        <a:t>Краків, Польща</a:t>
                      </a:r>
                      <a:r>
                        <a:rPr lang="en-US" sz="1800" dirty="0"/>
                        <a:t>)</a:t>
                      </a:r>
                      <a:r>
                        <a:rPr lang="uk-UA" sz="1800" dirty="0"/>
                        <a:t>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dirty="0"/>
                        <a:t>Наявність програми подвійних дипломів рівня «</a:t>
                      </a:r>
                      <a:r>
                        <a:rPr lang="uk-UA" sz="1800" b="1" i="1" dirty="0"/>
                        <a:t>магістр</a:t>
                      </a:r>
                      <a:r>
                        <a:rPr lang="uk-UA" sz="1800" dirty="0"/>
                        <a:t>» з </a:t>
                      </a:r>
                      <a:r>
                        <a:rPr lang="uk-UA" sz="1800" b="1" dirty="0" err="1"/>
                        <a:t>Жешувським</a:t>
                      </a:r>
                      <a:r>
                        <a:rPr lang="uk-UA" sz="1800" b="1" dirty="0"/>
                        <a:t> університетом (Жешув, Польща);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Реалізація концепції «навчання через науку»: студенти мають можливість ще з молодших курсів долучатися до наукових груп на факультеті та ставати співавторами реальних наукових публікацій;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Залучення студентів до участі у міжнародних програмах обмінів за кошти закордонних організацій.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 2022 року – ми є виконавцями </a:t>
                      </a:r>
                      <a:r>
                        <a:rPr lang="uk-U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проєкту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щодо створення сучасного Центру «MAMM: </a:t>
                      </a:r>
                      <a:r>
                        <a:rPr lang="uk-U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Analyses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Molecular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Medicine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спільно з 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університетом Марбургу (Німеччина)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2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4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Ð¤ÑÐ·Ð¸ÐºÐ¾-ÑÐµÑÐ½ÑÑÐ½Ð¸Ð¹ ÑÐ°ÐºÑÐ»ÑÑÐµÑ">
            <a:extLst>
              <a:ext uri="{FF2B5EF4-FFF2-40B4-BE49-F238E27FC236}">
                <a16:creationId xmlns:a16="http://schemas.microsoft.com/office/drawing/2014/main" id="{C26DF336-7EA2-E127-AF87-C999A46DD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2" y="129458"/>
            <a:ext cx="237787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01038B-10E3-059D-31C7-0BA385444A60}"/>
              </a:ext>
            </a:extLst>
          </p:cNvPr>
          <p:cNvSpPr txBox="1"/>
          <p:nvPr/>
        </p:nvSpPr>
        <p:spPr>
          <a:xfrm>
            <a:off x="2945879" y="129458"/>
            <a:ext cx="7546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/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Фізико-технічний факультет:</a:t>
            </a:r>
            <a:endParaRPr lang="uk-U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37ABC-CDEF-69EB-3977-49C6FF1D042D}"/>
              </a:ext>
            </a:extLst>
          </p:cNvPr>
          <p:cNvSpPr txBox="1"/>
          <p:nvPr/>
        </p:nvSpPr>
        <p:spPr>
          <a:xfrm>
            <a:off x="2945879" y="866122"/>
            <a:ext cx="899714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Прикладна фізика та </a:t>
            </a:r>
            <a:r>
              <a:rPr lang="uk-UA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наноматеріали</a:t>
            </a:r>
            <a:endParaRPr lang="uk-UA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Освітні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відновлюваної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енергетики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3" name="Таблиця 11">
            <a:extLst>
              <a:ext uri="{FF2B5EF4-FFF2-40B4-BE49-F238E27FC236}">
                <a16:creationId xmlns:a16="http://schemas.microsoft.com/office/drawing/2014/main" id="{02AF054A-EC3C-08F2-E8A4-80FC8F78B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3866"/>
              </p:ext>
            </p:extLst>
          </p:nvPr>
        </p:nvGraphicFramePr>
        <p:xfrm>
          <a:off x="375162" y="2526116"/>
          <a:ext cx="1144385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0038">
                  <a:extLst>
                    <a:ext uri="{9D8B030D-6E8A-4147-A177-3AD203B41FA5}">
                      <a16:colId xmlns:a16="http://schemas.microsoft.com/office/drawing/2014/main" val="1460616146"/>
                    </a:ext>
                  </a:extLst>
                </a:gridCol>
                <a:gridCol w="6303818">
                  <a:extLst>
                    <a:ext uri="{9D8B030D-6E8A-4147-A177-3AD203B41FA5}">
                      <a16:colId xmlns:a16="http://schemas.microsoft.com/office/drawing/2014/main" val="1340805449"/>
                    </a:ext>
                  </a:extLst>
                </a:gridCol>
              </a:tblGrid>
              <a:tr h="344854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Працевлаштування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Особливості освітньої програми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954231"/>
                  </a:ext>
                </a:extLst>
              </a:tr>
              <a:tr h="289110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/>
                        <a:t>Наукові дослідження з метою створення нових відновлювальних джерел енергії;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/>
                        <a:t>Експлуатація відновлювальних джерел енергії;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/>
                        <a:t>Розрахунки монтування робочих систем відновлювальних джерел енергії;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/>
                        <a:t>Розробка матеріалів у якості активних елементів відновлювальних джерел енергії;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 err="1"/>
                        <a:t>Енергоаудит</a:t>
                      </a:r>
                      <a:r>
                        <a:rPr lang="uk-UA" dirty="0"/>
                        <a:t> та </a:t>
                      </a:r>
                      <a:r>
                        <a:rPr lang="uk-UA" dirty="0" err="1"/>
                        <a:t>енергоменеджмент</a:t>
                      </a:r>
                      <a:r>
                        <a:rPr lang="uk-UA" dirty="0"/>
                        <a:t>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/>
                        <a:t>Фахівець з екологічних та економічних питань експлуатації відновлювальних джерел енергії;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dirty="0"/>
                        <a:t>Організація програми подвійних дипломів рівня «</a:t>
                      </a:r>
                      <a:r>
                        <a:rPr lang="uk-UA" sz="1800" b="1" i="1" dirty="0"/>
                        <a:t>бакалавр</a:t>
                      </a:r>
                      <a:r>
                        <a:rPr lang="uk-UA" sz="1800" dirty="0"/>
                        <a:t>» з технічним університетом </a:t>
                      </a:r>
                      <a:r>
                        <a:rPr lang="en-US" sz="1800" b="1" dirty="0"/>
                        <a:t>AGH (</a:t>
                      </a:r>
                      <a:r>
                        <a:rPr lang="uk-UA" sz="1800" b="1" dirty="0"/>
                        <a:t>Краків, Польща</a:t>
                      </a:r>
                      <a:r>
                        <a:rPr lang="en-US" sz="1800" dirty="0"/>
                        <a:t>)</a:t>
                      </a:r>
                      <a:r>
                        <a:rPr lang="uk-UA" sz="1800" dirty="0"/>
                        <a:t>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dirty="0"/>
                        <a:t>Наявність програми подвійних дипломів рівня «</a:t>
                      </a:r>
                      <a:r>
                        <a:rPr lang="uk-UA" sz="1800" b="1" i="1" dirty="0"/>
                        <a:t>магістр</a:t>
                      </a:r>
                      <a:r>
                        <a:rPr lang="uk-UA" sz="1800" dirty="0"/>
                        <a:t>» з </a:t>
                      </a:r>
                      <a:r>
                        <a:rPr lang="uk-UA" sz="1800" b="1" dirty="0" err="1"/>
                        <a:t>Жешувським</a:t>
                      </a:r>
                      <a:r>
                        <a:rPr lang="uk-UA" sz="1800" b="1" dirty="0"/>
                        <a:t> університетом (Жешув, Польща);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Реалізація концепції «навчання через науку»: студенти мають можливість ще з молодших курсів долучатися до наукових груп на факультеті та ставати співавторами реальних наукових публікацій;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Залучення студентів до участі у міжнародних програмах обмінів за кошти закордонних організацій.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2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77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Ð¤ÑÐ·Ð¸ÐºÐ¾-ÑÐµÑÐ½ÑÑÐ½Ð¸Ð¹ ÑÐ°ÐºÑÐ»ÑÑÐµÑ">
            <a:extLst>
              <a:ext uri="{FF2B5EF4-FFF2-40B4-BE49-F238E27FC236}">
                <a16:creationId xmlns:a16="http://schemas.microsoft.com/office/drawing/2014/main" id="{C26DF336-7EA2-E127-AF87-C999A46DD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2" y="129458"/>
            <a:ext cx="237787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01038B-10E3-059D-31C7-0BA385444A60}"/>
              </a:ext>
            </a:extLst>
          </p:cNvPr>
          <p:cNvSpPr txBox="1"/>
          <p:nvPr/>
        </p:nvSpPr>
        <p:spPr>
          <a:xfrm>
            <a:off x="2945879" y="129458"/>
            <a:ext cx="7546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/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Фізико-технічний факультет:</a:t>
            </a:r>
            <a:endParaRPr lang="uk-U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37ABC-CDEF-69EB-3977-49C6FF1D042D}"/>
              </a:ext>
            </a:extLst>
          </p:cNvPr>
          <p:cNvSpPr txBox="1"/>
          <p:nvPr/>
        </p:nvSpPr>
        <p:spPr>
          <a:xfrm>
            <a:off x="2945879" y="866122"/>
            <a:ext cx="899714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Фізика та астрономія</a:t>
            </a:r>
          </a:p>
          <a:p>
            <a:pPr algn="ctr" eaLnBrk="1" hangingPunct="1">
              <a:defRPr/>
            </a:pP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Освітня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Комп’ютерна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фізика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3" name="Таблиця 11">
            <a:extLst>
              <a:ext uri="{FF2B5EF4-FFF2-40B4-BE49-F238E27FC236}">
                <a16:creationId xmlns:a16="http://schemas.microsoft.com/office/drawing/2014/main" id="{02AF054A-EC3C-08F2-E8A4-80FC8F78B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806734"/>
              </p:ext>
            </p:extLst>
          </p:nvPr>
        </p:nvGraphicFramePr>
        <p:xfrm>
          <a:off x="375162" y="2526116"/>
          <a:ext cx="1144385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0038">
                  <a:extLst>
                    <a:ext uri="{9D8B030D-6E8A-4147-A177-3AD203B41FA5}">
                      <a16:colId xmlns:a16="http://schemas.microsoft.com/office/drawing/2014/main" val="1460616146"/>
                    </a:ext>
                  </a:extLst>
                </a:gridCol>
                <a:gridCol w="6303818">
                  <a:extLst>
                    <a:ext uri="{9D8B030D-6E8A-4147-A177-3AD203B41FA5}">
                      <a16:colId xmlns:a16="http://schemas.microsoft.com/office/drawing/2014/main" val="1340805449"/>
                    </a:ext>
                  </a:extLst>
                </a:gridCol>
              </a:tblGrid>
              <a:tr h="344854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Працевлаштування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Особливості освітньої програми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954231"/>
                  </a:ext>
                </a:extLst>
              </a:tr>
              <a:tr h="289110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/>
                        <a:t>Фірми й установи - розроблювачі й експерти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uk-UA" dirty="0"/>
                        <a:t>програмного забезпечення;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/>
                        <a:t>Комп'ютерні інформаційні центри;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/>
                        <a:t>Комерційні фірми, що здійснюють реалізацію,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uk-UA" dirty="0"/>
                        <a:t>ремонт і обслуговування комп'ютерної техніки;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/>
                        <a:t>Фізик-дослідник;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/>
                        <a:t>Фахівець з розробки апаратного забезпечення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uk-UA" dirty="0"/>
                        <a:t>комп’ютерних систем та їх експлуатація;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/>
                        <a:t>Робота в науково-дослідних інститутах, дослідно-конструкторських бюро і лабораторіях;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/>
                        <a:t>Організатор і керівник науковими дослідженнями.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dirty="0"/>
                        <a:t>Організація програми подвійних дипломів рівня «</a:t>
                      </a:r>
                      <a:r>
                        <a:rPr lang="uk-UA" sz="1800" b="1" i="1" dirty="0"/>
                        <a:t>бакалавр</a:t>
                      </a:r>
                      <a:r>
                        <a:rPr lang="uk-UA" sz="1800" dirty="0"/>
                        <a:t>» з технічним університетом </a:t>
                      </a:r>
                      <a:r>
                        <a:rPr lang="en-US" sz="1800" b="1" dirty="0"/>
                        <a:t>AGH (</a:t>
                      </a:r>
                      <a:r>
                        <a:rPr lang="uk-UA" sz="1800" b="1" dirty="0"/>
                        <a:t>Краків, Польща</a:t>
                      </a:r>
                      <a:r>
                        <a:rPr lang="en-US" sz="1800" dirty="0"/>
                        <a:t>)</a:t>
                      </a:r>
                      <a:r>
                        <a:rPr lang="uk-UA" sz="1800" dirty="0"/>
                        <a:t>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dirty="0"/>
                        <a:t>Наявність програми подвійних дипломів рівня «</a:t>
                      </a:r>
                      <a:r>
                        <a:rPr lang="uk-UA" sz="1800" b="1" i="1" dirty="0"/>
                        <a:t>магістр</a:t>
                      </a:r>
                      <a:r>
                        <a:rPr lang="uk-UA" sz="1800" dirty="0"/>
                        <a:t>» з </a:t>
                      </a:r>
                      <a:r>
                        <a:rPr lang="uk-UA" sz="1800" b="1" dirty="0" err="1"/>
                        <a:t>Жешувським</a:t>
                      </a:r>
                      <a:r>
                        <a:rPr lang="uk-UA" sz="1800" b="1" dirty="0"/>
                        <a:t> університетом (Жешув, Польща);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Реалізація концепції «навчання через науку»: студенти мають можливість ще з молодших курсів долучатися до наукових груп на факультеті та ставати співавторами реальних наукових публікацій;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Залучення студентів до участі у міжнародних програмах обмінів за кошти закордонних організацій.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2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09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Ð¤ÑÐ·Ð¸ÐºÐ¾-ÑÐµÑÐ½ÑÑÐ½Ð¸Ð¹ ÑÐ°ÐºÑÐ»ÑÑÐµÑ">
            <a:extLst>
              <a:ext uri="{FF2B5EF4-FFF2-40B4-BE49-F238E27FC236}">
                <a16:creationId xmlns:a16="http://schemas.microsoft.com/office/drawing/2014/main" id="{C26DF336-7EA2-E127-AF87-C999A46DD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2" y="129458"/>
            <a:ext cx="237787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01038B-10E3-059D-31C7-0BA385444A60}"/>
              </a:ext>
            </a:extLst>
          </p:cNvPr>
          <p:cNvSpPr txBox="1"/>
          <p:nvPr/>
        </p:nvSpPr>
        <p:spPr>
          <a:xfrm>
            <a:off x="2945879" y="129458"/>
            <a:ext cx="7546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/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Фізико-технічний факультет:</a:t>
            </a:r>
            <a:endParaRPr lang="uk-U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37ABC-CDEF-69EB-3977-49C6FF1D042D}"/>
              </a:ext>
            </a:extLst>
          </p:cNvPr>
          <p:cNvSpPr txBox="1"/>
          <p:nvPr/>
        </p:nvSpPr>
        <p:spPr>
          <a:xfrm>
            <a:off x="2945879" y="866122"/>
            <a:ext cx="899714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Середня освіта (Фізика)</a:t>
            </a:r>
          </a:p>
          <a:p>
            <a:pPr algn="ctr" eaLnBrk="1" hangingPunct="1">
              <a:defRPr/>
            </a:pP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Освітня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Фізика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математика»</a:t>
            </a:r>
          </a:p>
        </p:txBody>
      </p:sp>
      <p:graphicFrame>
        <p:nvGraphicFramePr>
          <p:cNvPr id="3" name="Таблиця 11">
            <a:extLst>
              <a:ext uri="{FF2B5EF4-FFF2-40B4-BE49-F238E27FC236}">
                <a16:creationId xmlns:a16="http://schemas.microsoft.com/office/drawing/2014/main" id="{02AF054A-EC3C-08F2-E8A4-80FC8F78B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988878"/>
              </p:ext>
            </p:extLst>
          </p:nvPr>
        </p:nvGraphicFramePr>
        <p:xfrm>
          <a:off x="375162" y="2526116"/>
          <a:ext cx="1144385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0038">
                  <a:extLst>
                    <a:ext uri="{9D8B030D-6E8A-4147-A177-3AD203B41FA5}">
                      <a16:colId xmlns:a16="http://schemas.microsoft.com/office/drawing/2014/main" val="1460616146"/>
                    </a:ext>
                  </a:extLst>
                </a:gridCol>
                <a:gridCol w="6303818">
                  <a:extLst>
                    <a:ext uri="{9D8B030D-6E8A-4147-A177-3AD203B41FA5}">
                      <a16:colId xmlns:a16="http://schemas.microsoft.com/office/drawing/2014/main" val="1340805449"/>
                    </a:ext>
                  </a:extLst>
                </a:gridCol>
              </a:tblGrid>
              <a:tr h="344854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Працевлаштування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Особливості освітньої програми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954231"/>
                  </a:ext>
                </a:extLst>
              </a:tr>
              <a:tr h="2891106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uk-UA" dirty="0"/>
                        <a:t>Прикарпатський національний університет імені Василя Стефаника є єдиним у регіоні ЗВО, який готує висококваліфікованих вчителів фізики і математики: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/>
                        <a:t>Вчитель загальноосвітнього навчального закладу;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/>
                        <a:t>Керівник гуртка;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/>
                        <a:t>Лаборант (освіта)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err="1"/>
                        <a:t>Зорієнтованість</a:t>
                      </a:r>
                      <a:r>
                        <a:rPr lang="ru-RU" dirty="0"/>
                        <a:t> на </a:t>
                      </a:r>
                      <a:r>
                        <a:rPr lang="ru-RU" dirty="0" err="1"/>
                        <a:t>сучасні</a:t>
                      </a:r>
                      <a:r>
                        <a:rPr lang="ru-RU" dirty="0"/>
                        <a:t> методики </a:t>
                      </a:r>
                      <a:r>
                        <a:rPr lang="ru-RU" dirty="0" err="1"/>
                        <a:t>навчання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технології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викладання</a:t>
                      </a:r>
                      <a:r>
                        <a:rPr lang="ru-RU" dirty="0"/>
                        <a:t> та </a:t>
                      </a:r>
                      <a:r>
                        <a:rPr lang="ru-RU" dirty="0" err="1"/>
                        <a:t>використання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найновіших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засобів</a:t>
                      </a:r>
                      <a:r>
                        <a:rPr lang="ru-RU" dirty="0"/>
                        <a:t> для </a:t>
                      </a:r>
                      <a:r>
                        <a:rPr lang="ru-RU" dirty="0" err="1"/>
                        <a:t>формування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успішного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вчителя</a:t>
                      </a:r>
                      <a:r>
                        <a:rPr lang="ru-RU" dirty="0"/>
                        <a:t>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/>
                        <a:t>Дисципліни даної освітньої програми викладаються з використанням сучасних інформаційно-комунікаційних технологій, потужної матеріально-технічної бази, що дає можливість майбутньому вчителю знайомитися з інноваційними методиками і бути готовим до викладання не тільки фізики та математики, як окремих предметів, але й міжгалузевих інтегрованих </a:t>
                      </a:r>
                      <a:r>
                        <a:rPr lang="en-US" dirty="0"/>
                        <a:t>STEAM-</a:t>
                      </a:r>
                      <a:r>
                        <a:rPr lang="uk-UA" dirty="0"/>
                        <a:t>курсів в закладах загальної середньої освіти.</a:t>
                      </a:r>
                      <a:endParaRPr lang="uk-U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2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13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Ð¤ÑÐ·Ð¸ÐºÐ¾-ÑÐµÑÐ½ÑÑÐ½Ð¸Ð¹ ÑÐ°ÐºÑÐ»ÑÑÐµÑ">
            <a:extLst>
              <a:ext uri="{FF2B5EF4-FFF2-40B4-BE49-F238E27FC236}">
                <a16:creationId xmlns:a16="http://schemas.microsoft.com/office/drawing/2014/main" id="{C26DF336-7EA2-E127-AF87-C999A46DD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2" y="129458"/>
            <a:ext cx="237787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01038B-10E3-059D-31C7-0BA385444A60}"/>
              </a:ext>
            </a:extLst>
          </p:cNvPr>
          <p:cNvSpPr txBox="1"/>
          <p:nvPr/>
        </p:nvSpPr>
        <p:spPr>
          <a:xfrm>
            <a:off x="2945879" y="129458"/>
            <a:ext cx="7546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/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Фізико-технічний факультет:</a:t>
            </a:r>
            <a:endParaRPr lang="uk-U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37ABC-CDEF-69EB-3977-49C6FF1D042D}"/>
              </a:ext>
            </a:extLst>
          </p:cNvPr>
          <p:cNvSpPr txBox="1"/>
          <p:nvPr/>
        </p:nvSpPr>
        <p:spPr>
          <a:xfrm>
            <a:off x="2945879" y="866122"/>
            <a:ext cx="899714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Електроніка</a:t>
            </a:r>
          </a:p>
          <a:p>
            <a:pPr algn="ctr" eaLnBrk="1" hangingPunct="1">
              <a:defRPr/>
            </a:pP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Освітня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Електроніка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3" name="Таблиця 11">
            <a:extLst>
              <a:ext uri="{FF2B5EF4-FFF2-40B4-BE49-F238E27FC236}">
                <a16:creationId xmlns:a16="http://schemas.microsoft.com/office/drawing/2014/main" id="{02AF054A-EC3C-08F2-E8A4-80FC8F78B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859102"/>
              </p:ext>
            </p:extLst>
          </p:nvPr>
        </p:nvGraphicFramePr>
        <p:xfrm>
          <a:off x="375162" y="2526116"/>
          <a:ext cx="1144385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0038">
                  <a:extLst>
                    <a:ext uri="{9D8B030D-6E8A-4147-A177-3AD203B41FA5}">
                      <a16:colId xmlns:a16="http://schemas.microsoft.com/office/drawing/2014/main" val="1460616146"/>
                    </a:ext>
                  </a:extLst>
                </a:gridCol>
                <a:gridCol w="6303818">
                  <a:extLst>
                    <a:ext uri="{9D8B030D-6E8A-4147-A177-3AD203B41FA5}">
                      <a16:colId xmlns:a16="http://schemas.microsoft.com/office/drawing/2014/main" val="1340805449"/>
                    </a:ext>
                  </a:extLst>
                </a:gridCol>
              </a:tblGrid>
              <a:tr h="344854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Працевлаштування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Особливості освітньої програми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954231"/>
                  </a:ext>
                </a:extLst>
              </a:tr>
              <a:tr h="2891106">
                <a:tc>
                  <a:txBody>
                    <a:bodyPr/>
                    <a:lstStyle/>
                    <a:p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Фахівці спеціальності «Електроніка» володіють широким спектром знань для ефективного застосування комп’ютерно-інтегрованих електронних методів і засобів в усіх галузях науки і техніки та можуть працювати в сферах: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електроніки,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радіо­електроніки,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телекомунікацій,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біоме­дичної електроніки,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автоелектроніки</a:t>
                      </a: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по­садах експертів, аналітиків, інженерів-конструкторів та ін.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факультеті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впроваджена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подвійних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дипломів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європейськими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ВНЗ.</a:t>
                      </a:r>
                      <a:endParaRPr lang="uk-UA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 час навчання студенти кафедри мають можливість проходити практику та стажування у провідних компаніях регіону ВАТ «</a:t>
                      </a:r>
                      <a:r>
                        <a:rPr lang="uk-UA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Мікрол</a:t>
                      </a: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Softjourn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SoftServe, </a:t>
                      </a: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ЕКТОС, ВО “Карпати”, ТзОВ “</a:t>
                      </a:r>
                      <a:r>
                        <a:rPr lang="uk-UA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Нетгруп</a:t>
                      </a: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”,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FLEXTRONICS, Leoni, ELEX, </a:t>
                      </a: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Технополіс.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Студенти отримують поглиблені знання комп’ютерної техніки, володіють комп’ютерними системами автоматизованого проектування, дослідження, програмування і налаштування різноманітних електронних пристроїв і систем – від побутових до складних промислових. Добре володіють кількома мовами програмування, зокрема С++,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Python, PHP, JAVA </a:t>
                      </a: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 інші.</a:t>
                      </a:r>
                      <a:endParaRPr lang="uk-U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2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05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Ð¤ÑÐ·Ð¸ÐºÐ¾-ÑÐµÑÐ½ÑÑÐ½Ð¸Ð¹ ÑÐ°ÐºÑÐ»ÑÑÐµÑ">
            <a:extLst>
              <a:ext uri="{FF2B5EF4-FFF2-40B4-BE49-F238E27FC236}">
                <a16:creationId xmlns:a16="http://schemas.microsoft.com/office/drawing/2014/main" id="{C26DF336-7EA2-E127-AF87-C999A46DD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2" y="129458"/>
            <a:ext cx="237787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01038B-10E3-059D-31C7-0BA385444A60}"/>
              </a:ext>
            </a:extLst>
          </p:cNvPr>
          <p:cNvSpPr txBox="1"/>
          <p:nvPr/>
        </p:nvSpPr>
        <p:spPr>
          <a:xfrm>
            <a:off x="2945879" y="129458"/>
            <a:ext cx="7546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/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Фізико-технічний факультет:</a:t>
            </a:r>
            <a:endParaRPr lang="uk-U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37ABC-CDEF-69EB-3977-49C6FF1D042D}"/>
              </a:ext>
            </a:extLst>
          </p:cNvPr>
          <p:cNvSpPr txBox="1"/>
          <p:nvPr/>
        </p:nvSpPr>
        <p:spPr>
          <a:xfrm>
            <a:off x="2945879" y="866122"/>
            <a:ext cx="899714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Комп’ютерна інженерія</a:t>
            </a:r>
          </a:p>
          <a:p>
            <a:pPr algn="ctr" eaLnBrk="1" hangingPunct="1">
              <a:defRPr/>
            </a:pP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Освітня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Комп’ютерна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інженерія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3" name="Таблиця 11">
            <a:extLst>
              <a:ext uri="{FF2B5EF4-FFF2-40B4-BE49-F238E27FC236}">
                <a16:creationId xmlns:a16="http://schemas.microsoft.com/office/drawing/2014/main" id="{02AF054A-EC3C-08F2-E8A4-80FC8F78B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83650"/>
              </p:ext>
            </p:extLst>
          </p:nvPr>
        </p:nvGraphicFramePr>
        <p:xfrm>
          <a:off x="375162" y="2526116"/>
          <a:ext cx="1144385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0038">
                  <a:extLst>
                    <a:ext uri="{9D8B030D-6E8A-4147-A177-3AD203B41FA5}">
                      <a16:colId xmlns:a16="http://schemas.microsoft.com/office/drawing/2014/main" val="1460616146"/>
                    </a:ext>
                  </a:extLst>
                </a:gridCol>
                <a:gridCol w="6303818">
                  <a:extLst>
                    <a:ext uri="{9D8B030D-6E8A-4147-A177-3AD203B41FA5}">
                      <a16:colId xmlns:a16="http://schemas.microsoft.com/office/drawing/2014/main" val="1340805449"/>
                    </a:ext>
                  </a:extLst>
                </a:gridCol>
              </a:tblGrid>
              <a:tr h="344854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Працевлаштування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Особливості освітньої програми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954231"/>
                  </a:ext>
                </a:extLst>
              </a:tr>
              <a:tr h="2891106">
                <a:tc>
                  <a:txBody>
                    <a:bodyPr/>
                    <a:lstStyle/>
                    <a:p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Сферою діяльності фахівців комп’ютерної інженерії є розроблення, проектування та експлуатація: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звичайних і високопродуктивних комп’ютерних систем,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локальних і кор­поративних комп’ютерних мереж,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Інтернет мереж,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 даних,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системних і прикладних програмних засобів,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вбудованих комп’ютерних пристроїв,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засобів цифрового зв’язку,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 опрацювання сигналів і зображень. 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факультеті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впроваджена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подвійних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дипломів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європейськими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ВНЗ.</a:t>
                      </a:r>
                      <a:endParaRPr lang="uk-UA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професійна підготовка з електроніки, програмування та інтеграції апаратних і програмних платформ, а також автоматизованого комп’ютерного про­екту­вання мікропроцесорів, вбудованих комп’ю­терних систем, інтегральних схем, сенсорів, програмування мікроконтролерів та ПЛІС;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вивчення мов програмування С++,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Bash, Python, </a:t>
                      </a: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асемблер,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PHP, JavaScript, MySQL, Qt, VHDL, Verilog.</a:t>
                      </a:r>
                      <a:endParaRPr lang="uk-U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2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10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helper4realtor.com/media/uploaded_article_images/e1547250b3d06e0fa610a4816b566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3" b="11040"/>
          <a:stretch>
            <a:fillRect/>
          </a:stretch>
        </p:blipFill>
        <p:spPr bwMode="auto">
          <a:xfrm>
            <a:off x="3419125" y="2501699"/>
            <a:ext cx="4610620" cy="404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4416" y="-113050"/>
            <a:ext cx="74953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Наші випускники</a:t>
            </a:r>
          </a:p>
          <a:p>
            <a:pPr algn="ctr">
              <a:defRPr/>
            </a:pPr>
            <a:r>
              <a:rPr lang="uk-UA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9" name="Picture 3" descr="E:\downloads\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6398" y="5417313"/>
            <a:ext cx="1317357" cy="1315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159313" y="5417313"/>
            <a:ext cx="2771775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Dipl.-Phys.</a:t>
            </a:r>
            <a:br>
              <a:rPr 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Ruslan </a:t>
            </a:r>
            <a:r>
              <a:rPr lang="en-US" sz="1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Mykhaylonka</a:t>
            </a:r>
            <a:br>
              <a:rPr 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Навчання: 1995-1999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Assistant R&amp;D</a:t>
            </a:r>
            <a:endParaRPr lang="uk-UA" sz="1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1400" b="1" u="sng" dirty="0">
                <a:solidFill>
                  <a:srgbClr val="0000CC"/>
                </a:solidFill>
              </a:rPr>
              <a:t>Jena, Germany</a:t>
            </a:r>
            <a:endParaRPr lang="uk-UA" sz="14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8" name="Picture 6" descr="https://encrypted-tbn1.gstatic.com/images?q=tbn:ANd9GcQ7ikJiEnOEp1nuFUGcFmEySPt-7zBTixzMO4tA0spm3NlKjYG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 t="5836" r="5373" b="19092"/>
          <a:stretch>
            <a:fillRect/>
          </a:stretch>
        </p:blipFill>
        <p:spPr bwMode="auto">
          <a:xfrm>
            <a:off x="96611" y="2806700"/>
            <a:ext cx="2659209" cy="335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0329" y="1377950"/>
            <a:ext cx="2771775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br>
              <a:rPr 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1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Taras</a:t>
            </a:r>
            <a:r>
              <a:rPr lang="en-US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Horishnyy</a:t>
            </a:r>
            <a:endParaRPr lang="en-US" sz="1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uk-UA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Навчання: 1997-2000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McKinsey &amp; Company, Massachusetts Institute </a:t>
            </a:r>
            <a:br>
              <a:rPr lang="uk-UA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Technology (MIT)</a:t>
            </a:r>
            <a:endParaRPr lang="uk-UA" sz="1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1400" b="1" u="sng" dirty="0">
                <a:solidFill>
                  <a:srgbClr val="0000CC"/>
                </a:solidFill>
              </a:rPr>
              <a:t>Boston, USA</a:t>
            </a:r>
            <a:endParaRPr lang="uk-UA" sz="14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0" name="AutoShape 8" descr="Результат пошуку зображень за запитом &quot;taras gorishnyy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30731" name="AutoShape 10" descr="Результат пошуку зображень за запитом &quot;taras gorishnyy&quot;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pic>
        <p:nvPicPr>
          <p:cNvPr id="30732" name="Picture 12" descr="Taras Gorishny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7" y="146051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Соединительная линия уступом 17"/>
          <p:cNvCxnSpPr>
            <a:cxnSpLocks/>
            <a:endCxn id="30732" idx="3"/>
          </p:cNvCxnSpPr>
          <p:nvPr/>
        </p:nvCxnSpPr>
        <p:spPr>
          <a:xfrm rot="16200000" flipV="1">
            <a:off x="45914" y="2389509"/>
            <a:ext cx="3727450" cy="669283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r="3571"/>
          <a:stretch>
            <a:fillRect/>
          </a:stretch>
        </p:blipFill>
        <p:spPr bwMode="auto">
          <a:xfrm>
            <a:off x="8241151" y="2039216"/>
            <a:ext cx="2000084" cy="165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0070036" y="1806041"/>
            <a:ext cx="201008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uk-UA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Прокопів В.В.</a:t>
            </a:r>
          </a:p>
          <a:p>
            <a:pPr eaLnBrk="1" hangingPunct="1">
              <a:defRPr/>
            </a:pPr>
            <a:r>
              <a:rPr lang="uk-UA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Навчання: 2000-2005</a:t>
            </a:r>
          </a:p>
          <a:p>
            <a:pPr eaLnBrk="1" hangingPunct="1">
              <a:defRPr/>
            </a:pPr>
            <a:r>
              <a:rPr lang="uk-UA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Секретар Київради </a:t>
            </a:r>
            <a:r>
              <a:rPr 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 </a:t>
            </a:r>
            <a:r>
              <a:rPr lang="uk-UA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скликання,</a:t>
            </a:r>
            <a:br>
              <a:rPr lang="uk-UA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Київ, Україна</a:t>
            </a:r>
          </a:p>
        </p:txBody>
      </p:sp>
      <p:cxnSp>
        <p:nvCxnSpPr>
          <p:cNvPr id="33" name="Соединительная линия уступом 17">
            <a:extLst>
              <a:ext uri="{FF2B5EF4-FFF2-40B4-BE49-F238E27FC236}">
                <a16:creationId xmlns:a16="http://schemas.microsoft.com/office/drawing/2014/main" id="{1C1DE71B-E64B-D0B9-D7FD-81CD068EFBAE}"/>
              </a:ext>
            </a:extLst>
          </p:cNvPr>
          <p:cNvCxnSpPr>
            <a:cxnSpLocks/>
            <a:endCxn id="30734" idx="1"/>
          </p:cNvCxnSpPr>
          <p:nvPr/>
        </p:nvCxnSpPr>
        <p:spPr>
          <a:xfrm rot="5400000" flipH="1" flipV="1">
            <a:off x="7310484" y="3303326"/>
            <a:ext cx="1364920" cy="496414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id="{DEEC3A7D-DB5A-7D61-7A96-652FB62C7AC2}"/>
              </a:ext>
            </a:extLst>
          </p:cNvPr>
          <p:cNvSpPr/>
          <p:nvPr/>
        </p:nvSpPr>
        <p:spPr>
          <a:xfrm>
            <a:off x="9273978" y="304261"/>
            <a:ext cx="277177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1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Taras</a:t>
            </a:r>
            <a:r>
              <a:rPr lang="en-US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Parashchuk</a:t>
            </a:r>
            <a:br>
              <a:rPr 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Навчання: 2007-2011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Prof., Ph.D., AGH</a:t>
            </a:r>
            <a:endParaRPr lang="uk-UA" sz="1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1400" b="1" u="sng" dirty="0">
                <a:solidFill>
                  <a:srgbClr val="0000CC"/>
                </a:solidFill>
              </a:rPr>
              <a:t>Krakow, Poland</a:t>
            </a:r>
            <a:endParaRPr lang="uk-UA" sz="14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На зображенні може бути: 1 особа, стоїть та у приміщенні">
            <a:extLst>
              <a:ext uri="{FF2B5EF4-FFF2-40B4-BE49-F238E27FC236}">
                <a16:creationId xmlns:a16="http://schemas.microsoft.com/office/drawing/2014/main" id="{ADBA48B4-FC0C-8816-AD4E-05DA92A3F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24" y="93581"/>
            <a:ext cx="1556624" cy="155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Соединительная линия уступом 17">
            <a:extLst>
              <a:ext uri="{FF2B5EF4-FFF2-40B4-BE49-F238E27FC236}">
                <a16:creationId xmlns:a16="http://schemas.microsoft.com/office/drawing/2014/main" id="{49B07F53-3746-4E9B-734A-C6576CA6680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58030" y="2164556"/>
            <a:ext cx="3822892" cy="816742"/>
          </a:xfrm>
          <a:prstGeom prst="bentConnector3">
            <a:avLst>
              <a:gd name="adj1" fmla="val 99619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26">
            <a:extLst>
              <a:ext uri="{FF2B5EF4-FFF2-40B4-BE49-F238E27FC236}">
                <a16:creationId xmlns:a16="http://schemas.microsoft.com/office/drawing/2014/main" id="{91FF322E-5F55-2272-3ACB-2C00DE108876}"/>
              </a:ext>
            </a:extLst>
          </p:cNvPr>
          <p:cNvSpPr/>
          <p:nvPr/>
        </p:nvSpPr>
        <p:spPr>
          <a:xfrm>
            <a:off x="2424178" y="1065429"/>
            <a:ext cx="277177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br>
              <a:rPr 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1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Lyubov</a:t>
            </a:r>
            <a:r>
              <a:rPr lang="en-US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Titova</a:t>
            </a:r>
            <a:endParaRPr lang="en-US" sz="1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uk-UA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Навчання: 1995-1999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 of Physics, Worcester Polytechnic Institute, </a:t>
            </a:r>
            <a:r>
              <a:rPr lang="en-US" sz="1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Boston, USA</a:t>
            </a:r>
            <a:endParaRPr lang="uk-UA" sz="14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6" name="Соединительная линия уступом 17">
            <a:extLst>
              <a:ext uri="{FF2B5EF4-FFF2-40B4-BE49-F238E27FC236}">
                <a16:creationId xmlns:a16="http://schemas.microsoft.com/office/drawing/2014/main" id="{D3809868-DF58-C3BF-A53D-86E6F2FBBE4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14100" y="1347682"/>
            <a:ext cx="3707282" cy="2755705"/>
          </a:xfrm>
          <a:prstGeom prst="bentConnector3">
            <a:avLst>
              <a:gd name="adj1" fmla="val 99592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ltitova">
            <a:extLst>
              <a:ext uri="{FF2B5EF4-FFF2-40B4-BE49-F238E27FC236}">
                <a16:creationId xmlns:a16="http://schemas.microsoft.com/office/drawing/2014/main" id="{0DE9A1E8-3BF7-D54E-22D4-6235471F5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595" y="612505"/>
            <a:ext cx="1530889" cy="153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6" descr="Ð¤ÑÐ·Ð¸ÐºÐ¾-ÑÐµÑÐ½ÑÑÐ½Ð¸Ð¹ ÑÐ°ÐºÑÐ»ÑÑÐµÑ">
            <a:extLst>
              <a:ext uri="{FF2B5EF4-FFF2-40B4-BE49-F238E27FC236}">
                <a16:creationId xmlns:a16="http://schemas.microsoft.com/office/drawing/2014/main" id="{EA41913C-0738-F93D-F9D3-77D6D44E20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14" y="4484373"/>
            <a:ext cx="237787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Прямоугольник 7">
            <a:extLst>
              <a:ext uri="{FF2B5EF4-FFF2-40B4-BE49-F238E27FC236}">
                <a16:creationId xmlns:a16="http://schemas.microsoft.com/office/drawing/2014/main" id="{BC52E3D1-62D7-C50C-E48E-B58F8CE347D1}"/>
              </a:ext>
            </a:extLst>
          </p:cNvPr>
          <p:cNvSpPr/>
          <p:nvPr/>
        </p:nvSpPr>
        <p:spPr>
          <a:xfrm>
            <a:off x="8171926" y="3909138"/>
            <a:ext cx="2771775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1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Myroslav</a:t>
            </a:r>
            <a:r>
              <a:rPr lang="en-US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Zapukhlyak</a:t>
            </a:r>
            <a:br>
              <a:rPr 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Навчання: 2001-2005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PhD, senior analyst, 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Marburg</a:t>
            </a:r>
            <a:endParaRPr lang="uk-UA" sz="1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1400" b="1" u="sng" dirty="0">
                <a:solidFill>
                  <a:srgbClr val="0000CC"/>
                </a:solidFill>
              </a:rPr>
              <a:t>Marburg, Germany</a:t>
            </a:r>
            <a:endParaRPr lang="uk-UA" sz="14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Myroslav ZAPUKHLYAK | Bioinformatician | Dr. rer. nat. (TU Clausthal) |  University of Münster, Münster | WWU">
            <a:extLst>
              <a:ext uri="{FF2B5EF4-FFF2-40B4-BE49-F238E27FC236}">
                <a16:creationId xmlns:a16="http://schemas.microsoft.com/office/drawing/2014/main" id="{01394E82-DB60-7583-1A4B-DE0E38BF0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247" y="3987378"/>
            <a:ext cx="1185273" cy="118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Соединительная линия уступом 17">
            <a:extLst>
              <a:ext uri="{FF2B5EF4-FFF2-40B4-BE49-F238E27FC236}">
                <a16:creationId xmlns:a16="http://schemas.microsoft.com/office/drawing/2014/main" id="{56D038C4-A281-E297-76F4-182EB5AF4B9D}"/>
              </a:ext>
            </a:extLst>
          </p:cNvPr>
          <p:cNvCxnSpPr>
            <a:cxnSpLocks/>
          </p:cNvCxnSpPr>
          <p:nvPr/>
        </p:nvCxnSpPr>
        <p:spPr>
          <a:xfrm>
            <a:off x="5560291" y="4641534"/>
            <a:ext cx="5116627" cy="45565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Соединительная линия уступом 17">
            <a:extLst>
              <a:ext uri="{FF2B5EF4-FFF2-40B4-BE49-F238E27FC236}">
                <a16:creationId xmlns:a16="http://schemas.microsoft.com/office/drawing/2014/main" id="{E6637E05-9BDC-AC46-137C-15D43E7E8036}"/>
              </a:ext>
            </a:extLst>
          </p:cNvPr>
          <p:cNvCxnSpPr>
            <a:cxnSpLocks/>
          </p:cNvCxnSpPr>
          <p:nvPr/>
        </p:nvCxnSpPr>
        <p:spPr>
          <a:xfrm>
            <a:off x="5819429" y="4601636"/>
            <a:ext cx="2311645" cy="1560414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1258</Words>
  <Application>Microsoft Office PowerPoint</Application>
  <PresentationFormat>Широкий екран</PresentationFormat>
  <Paragraphs>166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 N</dc:creator>
  <cp:lastModifiedBy>L N</cp:lastModifiedBy>
  <cp:revision>12</cp:revision>
  <dcterms:created xsi:type="dcterms:W3CDTF">2022-04-30T20:48:31Z</dcterms:created>
  <dcterms:modified xsi:type="dcterms:W3CDTF">2022-05-10T22:18:48Z</dcterms:modified>
</cp:coreProperties>
</file>