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7" r:id="rId3"/>
    <p:sldMasterId id="2147483741" r:id="rId4"/>
    <p:sldMasterId id="2147483753" r:id="rId5"/>
    <p:sldMasterId id="2147483770" r:id="rId6"/>
  </p:sldMasterIdLst>
  <p:notesMasterIdLst>
    <p:notesMasterId r:id="rId37"/>
  </p:notesMasterIdLst>
  <p:sldIdLst>
    <p:sldId id="261" r:id="rId7"/>
    <p:sldId id="390" r:id="rId8"/>
    <p:sldId id="391" r:id="rId9"/>
    <p:sldId id="271" r:id="rId10"/>
    <p:sldId id="341" r:id="rId11"/>
    <p:sldId id="349" r:id="rId12"/>
    <p:sldId id="369" r:id="rId13"/>
    <p:sldId id="371" r:id="rId14"/>
    <p:sldId id="381" r:id="rId15"/>
    <p:sldId id="382" r:id="rId16"/>
    <p:sldId id="383" r:id="rId17"/>
    <p:sldId id="380" r:id="rId18"/>
    <p:sldId id="387" r:id="rId19"/>
    <p:sldId id="384" r:id="rId20"/>
    <p:sldId id="385" r:id="rId21"/>
    <p:sldId id="386" r:id="rId22"/>
    <p:sldId id="350" r:id="rId23"/>
    <p:sldId id="376" r:id="rId24"/>
    <p:sldId id="378" r:id="rId25"/>
    <p:sldId id="359" r:id="rId26"/>
    <p:sldId id="377" r:id="rId27"/>
    <p:sldId id="392" r:id="rId28"/>
    <p:sldId id="388" r:id="rId29"/>
    <p:sldId id="393" r:id="rId30"/>
    <p:sldId id="327" r:id="rId31"/>
    <p:sldId id="366" r:id="rId32"/>
    <p:sldId id="360" r:id="rId33"/>
    <p:sldId id="389" r:id="rId34"/>
    <p:sldId id="379" r:id="rId35"/>
    <p:sldId id="337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FFCC00"/>
    <a:srgbClr val="FFFFFF"/>
    <a:srgbClr val="FF9900"/>
    <a:srgbClr val="0000FF"/>
    <a:srgbClr val="FF9999"/>
    <a:srgbClr val="0099CC"/>
    <a:srgbClr val="66CCFF"/>
    <a:srgbClr val="FF3300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3948" autoAdjust="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Розподіл   за   регіонами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-6.5162130461413836E-2"/>
                  <c:y val="0.1054417156263683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Val val="1"/>
            </c:dLbl>
            <c:dLbl>
              <c:idx val="1"/>
              <c:layout>
                <c:manualLayout>
                  <c:x val="-8.061395341520558E-2"/>
                  <c:y val="-0.3549559308225013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Val val="1"/>
            </c:dLbl>
            <c:dLbl>
              <c:idx val="2"/>
              <c:layout>
                <c:manualLayout>
                  <c:x val="8.7884163313220881E-2"/>
                  <c:y val="0.10797384168643574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</c:dLbls>
          <c:cat>
            <c:strRef>
              <c:f>Лист1!$A$2:$A$4</c:f>
              <c:strCache>
                <c:ptCount val="3"/>
                <c:pt idx="0">
                  <c:v>Доктори наук, професори - 3</c:v>
                </c:pt>
                <c:pt idx="1">
                  <c:v>Кандидати наук, доценти - 26</c:v>
                </c:pt>
                <c:pt idx="2">
                  <c:v>Викладачі, асистенти - 5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9.0000000000000038E-2</c:v>
                </c:pt>
                <c:pt idx="1">
                  <c:v>0.76000000000000034</c:v>
                </c:pt>
                <c:pt idx="2">
                  <c:v>0.15000000000000008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5391062743274364"/>
          <c:y val="7.9823374744854084E-2"/>
          <c:w val="0.34608937256725897"/>
          <c:h val="0.86095553653080015"/>
        </c:manualLayout>
      </c:layout>
      <c:txPr>
        <a:bodyPr/>
        <a:lstStyle/>
        <a:p>
          <a:pPr>
            <a:defRPr lang="uk-UA" sz="2300">
              <a:latin typeface="+mn-lt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Туризм</c:v>
                </c:pt>
              </c:strCache>
            </c:strRef>
          </c:tx>
          <c:spPr>
            <a:ln w="101600">
              <a:solidFill>
                <a:srgbClr val="FFFF00"/>
              </a:solidFill>
            </a:ln>
          </c:spPr>
          <c:marker>
            <c:symbol val="circle"/>
            <c:size val="11"/>
            <c:spPr>
              <a:ln>
                <a:gradFill>
                  <a:gsLst>
                    <a:gs pos="0">
                      <a:srgbClr val="0F6FC6">
                        <a:tint val="66000"/>
                        <a:satMod val="160000"/>
                      </a:srgbClr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0"/>
              <c:layout>
                <c:manualLayout>
                  <c:x val="-8.0293534878126432E-2"/>
                  <c:y val="-5.2006416631214449E-2"/>
                </c:manualLayout>
              </c:layout>
              <c:showVal val="1"/>
            </c:dLbl>
            <c:dLbl>
              <c:idx val="1"/>
              <c:layout>
                <c:manualLayout>
                  <c:x val="-3.0546766612708786E-2"/>
                  <c:y val="-0.10224778547641054"/>
                </c:manualLayout>
              </c:layout>
              <c:showVal val="1"/>
            </c:dLbl>
            <c:dLbl>
              <c:idx val="2"/>
              <c:layout>
                <c:manualLayout>
                  <c:x val="6.277998496034884E-5"/>
                  <c:y val="-3.165602682323047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8089158184703125E-2"/>
                </c:manualLayout>
              </c:layout>
              <c:showVal val="1"/>
            </c:dLbl>
            <c:dLbl>
              <c:idx val="5"/>
              <c:layout>
                <c:manualLayout>
                  <c:x val="-4.3727923710955904E-3"/>
                  <c:y val="-3.3917171596318359E-2"/>
                </c:manualLayout>
              </c:layout>
              <c:showVal val="1"/>
            </c:dLbl>
            <c:txPr>
              <a:bodyPr/>
              <a:lstStyle/>
              <a:p>
                <a:pPr>
                  <a:defRPr lang="uk-UA"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56</c:v>
                </c:pt>
                <c:pt idx="2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Готельно-ресторанна справа</c:v>
                </c:pt>
              </c:strCache>
            </c:strRef>
          </c:tx>
          <c:spPr>
            <a:ln w="101600">
              <a:solidFill>
                <a:srgbClr val="FF0000"/>
              </a:solidFill>
            </a:ln>
          </c:spPr>
          <c:marker>
            <c:symbol val="circle"/>
            <c:size val="11"/>
            <c:spPr>
              <a:ln>
                <a:gradFill>
                  <a:gsLst>
                    <a:gs pos="0">
                      <a:srgbClr val="0F6FC6">
                        <a:tint val="66000"/>
                        <a:satMod val="160000"/>
                      </a:srgbClr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0"/>
              <c:layout>
                <c:manualLayout>
                  <c:x val="-6.7112263008426126E-2"/>
                  <c:y val="-1.180255039412962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0546766612708786E-2"/>
                  <c:y val="6.58490520023520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7.2252073001989707E-3"/>
                  <c:y val="-3.165602682323050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727923710955904E-3"/>
                  <c:y val="3.165602682323047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uk-UA"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dLblPos val="r"/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Менеджмент соціокультурної діяльності</c:v>
                </c:pt>
              </c:strCache>
            </c:strRef>
          </c:tx>
          <c:spPr>
            <a:ln w="101600">
              <a:solidFill>
                <a:srgbClr val="7030A0"/>
              </a:solidFill>
            </a:ln>
          </c:spPr>
          <c:marker>
            <c:symbol val="circle"/>
            <c:size val="13"/>
            <c:spPr>
              <a:solidFill>
                <a:srgbClr val="6666FF"/>
              </a:solidFill>
            </c:spPr>
          </c:marker>
          <c:dLbls>
            <c:dLbl>
              <c:idx val="0"/>
              <c:layout>
                <c:manualLayout>
                  <c:x val="-6.8507080480497598E-2"/>
                  <c:y val="-5.592197072953963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2905070168355209E-2"/>
                </c:manualLayout>
              </c:layout>
              <c:showVal val="1"/>
            </c:dLbl>
            <c:dLbl>
              <c:idx val="2"/>
              <c:layout>
                <c:manualLayout>
                  <c:x val="-8.7455847421912328E-3"/>
                  <c:y val="-4.0700605915581979E-2"/>
                </c:manualLayout>
              </c:layout>
              <c:showVal val="1"/>
            </c:dLbl>
            <c:dLbl>
              <c:idx val="4"/>
              <c:layout>
                <c:manualLayout>
                  <c:x val="-8.5998249964880258E-2"/>
                  <c:y val="-1.3566868638527407E-2"/>
                </c:manualLayout>
              </c:layout>
              <c:showVal val="1"/>
            </c:dLbl>
            <c:dLbl>
              <c:idx val="5"/>
              <c:layout>
                <c:manualLayout>
                  <c:x val="2.9151949140637265E-3"/>
                  <c:y val="1.3566868638527407E-2"/>
                </c:manualLayout>
              </c:layout>
              <c:showVal val="1"/>
            </c:dLbl>
            <c:txPr>
              <a:bodyPr/>
              <a:lstStyle/>
              <a:p>
                <a:pPr>
                  <a:defRPr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16</c:v>
                </c:pt>
                <c:pt idx="2">
                  <c:v>15</c:v>
                </c:pt>
              </c:numCache>
            </c:numRef>
          </c:val>
        </c:ser>
        <c:marker val="1"/>
        <c:axId val="200938624"/>
        <c:axId val="200951680"/>
      </c:lineChart>
      <c:catAx>
        <c:axId val="2009386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200951680"/>
        <c:crosses val="autoZero"/>
        <c:auto val="1"/>
        <c:lblAlgn val="ctr"/>
        <c:lblOffset val="100"/>
      </c:catAx>
      <c:valAx>
        <c:axId val="200951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20093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51452134335858"/>
          <c:y val="9.9124487523066601E-2"/>
          <c:w val="0.27173989391445136"/>
          <c:h val="0.80175068623811496"/>
        </c:manualLayout>
      </c:layout>
      <c:spPr>
        <a:ln w="12700">
          <a:solidFill>
            <a:srgbClr val="0F6FC6"/>
          </a:solidFill>
        </a:ln>
      </c:spPr>
      <c:txPr>
        <a:bodyPr/>
        <a:lstStyle/>
        <a:p>
          <a:pPr>
            <a:defRPr lang="uk-UA" sz="1800"/>
          </a:pPr>
          <a:endParaRPr lang="uk-UA"/>
        </a:p>
      </c:txPr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Туризм</c:v>
                </c:pt>
              </c:strCache>
            </c:strRef>
          </c:tx>
          <c:spPr>
            <a:ln w="101600">
              <a:solidFill>
                <a:srgbClr val="FFFF00"/>
              </a:solidFill>
            </a:ln>
          </c:spPr>
          <c:marker>
            <c:symbol val="circle"/>
            <c:size val="11"/>
            <c:spPr>
              <a:ln>
                <a:gradFill>
                  <a:gsLst>
                    <a:gs pos="0">
                      <a:srgbClr val="0F6FC6">
                        <a:tint val="66000"/>
                        <a:satMod val="160000"/>
                      </a:srgbClr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0"/>
              <c:layout>
                <c:manualLayout>
                  <c:x val="-6.8632755221871594E-2"/>
                  <c:y val="-8.40734867842967E-2"/>
                </c:manualLayout>
              </c:layout>
              <c:showVal val="1"/>
            </c:dLbl>
            <c:dLbl>
              <c:idx val="1"/>
              <c:layout>
                <c:manualLayout>
                  <c:x val="-2.9089169155676935E-2"/>
                  <c:y val="-6.7834343192636731E-2"/>
                </c:manualLayout>
              </c:layout>
              <c:showVal val="1"/>
            </c:dLbl>
            <c:dLbl>
              <c:idx val="2"/>
              <c:layout>
                <c:manualLayout>
                  <c:x val="2.7757016897112442E-2"/>
                  <c:y val="-6.3312053646460933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8089158184703125E-2"/>
                </c:manualLayout>
              </c:layout>
              <c:showVal val="1"/>
            </c:dLbl>
            <c:dLbl>
              <c:idx val="5"/>
              <c:layout>
                <c:manualLayout>
                  <c:x val="-4.3727923710955904E-3"/>
                  <c:y val="-3.3917171596318359E-2"/>
                </c:manualLayout>
              </c:layout>
              <c:showVal val="1"/>
            </c:dLbl>
            <c:txPr>
              <a:bodyPr/>
              <a:lstStyle/>
              <a:p>
                <a:pPr>
                  <a:defRPr lang="uk-UA"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Готельно-ресторанна справа</c:v>
                </c:pt>
              </c:strCache>
            </c:strRef>
          </c:tx>
          <c:spPr>
            <a:ln w="101600">
              <a:solidFill>
                <a:srgbClr val="FF0000"/>
              </a:solidFill>
            </a:ln>
          </c:spPr>
          <c:marker>
            <c:symbol val="circle"/>
            <c:size val="11"/>
            <c:spPr>
              <a:ln>
                <a:gradFill>
                  <a:gsLst>
                    <a:gs pos="0">
                      <a:srgbClr val="0F6FC6">
                        <a:tint val="66000"/>
                        <a:satMod val="160000"/>
                      </a:srgbClr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0"/>
              <c:layout>
                <c:manualLayout>
                  <c:x val="-5.8366678266234893E-2"/>
                  <c:y val="2.487259250396680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3461961526772527E-2"/>
                  <c:y val="-9.151457918817107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1.159799967129461E-2"/>
                  <c:y val="1.808915818470312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727923710955904E-3"/>
                  <c:y val="3.165602682323047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uk-UA"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dLblPos val="r"/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19</c:v>
                </c:pt>
              </c:numCache>
            </c:numRef>
          </c:val>
        </c:ser>
        <c:marker val="1"/>
        <c:axId val="202590848"/>
        <c:axId val="203452800"/>
      </c:lineChart>
      <c:catAx>
        <c:axId val="2025908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203452800"/>
        <c:crosses val="autoZero"/>
        <c:auto val="1"/>
        <c:lblAlgn val="ctr"/>
        <c:lblOffset val="100"/>
      </c:catAx>
      <c:valAx>
        <c:axId val="203452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20259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51452134335858"/>
          <c:y val="0.25828718461481487"/>
          <c:w val="0.27173989391445136"/>
          <c:h val="0.48342545272747545"/>
        </c:manualLayout>
      </c:layout>
      <c:spPr>
        <a:ln w="12700">
          <a:solidFill>
            <a:srgbClr val="0F6FC6"/>
          </a:solidFill>
        </a:ln>
      </c:spPr>
      <c:txPr>
        <a:bodyPr/>
        <a:lstStyle/>
        <a:p>
          <a:pPr>
            <a:defRPr lang="uk-UA" sz="1800"/>
          </a:pPr>
          <a:endParaRPr lang="uk-UA"/>
        </a:p>
      </c:txPr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12"/>
  <c:chart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Заходи факультету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37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Заходи, що були висвітленні у ЗМІ</c:v>
                </c:pt>
              </c:strCache>
            </c:strRef>
          </c:tx>
          <c:dLbls>
            <c:dLbl>
              <c:idx val="0"/>
              <c:layout>
                <c:manualLayout>
                  <c:x val="2.591093117408904E-2"/>
                  <c:y val="-1.500937908916943E-2"/>
                </c:manualLayout>
              </c:layout>
              <c:showVal val="1"/>
            </c:dLbl>
            <c:dLbl>
              <c:idx val="1"/>
              <c:layout>
                <c:manualLayout>
                  <c:x val="2.7530364372469713E-2"/>
                  <c:y val="-6.0037516356677709E-3"/>
                </c:manualLayout>
              </c:layout>
              <c:showVal val="1"/>
            </c:dLbl>
            <c:dLbl>
              <c:idx val="2"/>
              <c:layout>
                <c:manualLayout>
                  <c:x val="2.2672064777327965E-2"/>
                  <c:y val="-6.0037516356677709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32</c:v>
                </c:pt>
                <c:pt idx="2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shape val="box"/>
        <c:axId val="202733440"/>
        <c:axId val="202734976"/>
        <c:axId val="0"/>
      </c:bar3DChart>
      <c:catAx>
        <c:axId val="2027334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202734976"/>
        <c:crosses val="autoZero"/>
        <c:auto val="1"/>
        <c:lblAlgn val="ctr"/>
        <c:lblOffset val="100"/>
      </c:catAx>
      <c:valAx>
        <c:axId val="202734976"/>
        <c:scaling>
          <c:orientation val="minMax"/>
        </c:scaling>
        <c:delete val="1"/>
        <c:axPos val="l"/>
        <c:numFmt formatCode="General" sourceLinked="1"/>
        <c:tickLblPos val="none"/>
        <c:crossAx val="202733440"/>
        <c:crosses val="autoZero"/>
        <c:crossBetween val="between"/>
      </c:valAx>
      <c:spPr>
        <a:noFill/>
        <a:ln w="25386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999"/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999"/>
            </a:pPr>
            <a:endParaRPr lang="uk-UA"/>
          </a:p>
        </c:txPr>
      </c:legendEntry>
      <c:legendEntry>
        <c:idx val="2"/>
        <c:delete val="1"/>
      </c:legendEntry>
    </c:legend>
    <c:plotVisOnly val="1"/>
    <c:dispBlanksAs val="gap"/>
  </c:chart>
  <c:txPr>
    <a:bodyPr/>
    <a:lstStyle/>
    <a:p>
      <a:pPr>
        <a:defRPr sz="1799"/>
      </a:pPr>
      <a:endParaRPr lang="uk-UA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Наукові семінари</c:v>
                </c:pt>
              </c:strCache>
            </c:strRef>
          </c:tx>
          <c:spPr>
            <a:ln w="101600">
              <a:solidFill>
                <a:srgbClr val="FFFF00"/>
              </a:solidFill>
            </a:ln>
          </c:spPr>
          <c:marker>
            <c:symbol val="circle"/>
            <c:size val="11"/>
            <c:spPr>
              <a:ln>
                <a:gradFill>
                  <a:gsLst>
                    <a:gs pos="0">
                      <a:srgbClr val="0F6FC6">
                        <a:tint val="66000"/>
                        <a:satMod val="160000"/>
                      </a:srgbClr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0"/>
              <c:layout>
                <c:manualLayout>
                  <c:x val="-6.8507080480497556E-2"/>
                  <c:y val="-4.1687287271111303E-2"/>
                </c:manualLayout>
              </c:layout>
              <c:showVal val="1"/>
            </c:dLbl>
            <c:dLbl>
              <c:idx val="1"/>
              <c:layout>
                <c:manualLayout>
                  <c:x val="-4.3727923710956433E-3"/>
                  <c:y val="6.0927573703931884E-2"/>
                </c:manualLayout>
              </c:layout>
              <c:showVal val="1"/>
            </c:dLbl>
            <c:txPr>
              <a:bodyPr/>
              <a:lstStyle/>
              <a:p>
                <a:pPr>
                  <a:defRPr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38</c:v>
                </c:pt>
                <c:pt idx="2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Навчально-методичні семінари</c:v>
                </c:pt>
              </c:strCache>
            </c:strRef>
          </c:tx>
          <c:spPr>
            <a:ln w="101600">
              <a:solidFill>
                <a:srgbClr val="FF0000"/>
              </a:solidFill>
            </a:ln>
          </c:spPr>
          <c:marker>
            <c:symbol val="circle"/>
            <c:size val="11"/>
            <c:spPr>
              <a:ln>
                <a:gradFill>
                  <a:gsLst>
                    <a:gs pos="0">
                      <a:srgbClr val="0F6FC6">
                        <a:tint val="66000"/>
                        <a:satMod val="160000"/>
                      </a:srgbClr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0"/>
              <c:layout>
                <c:manualLayout>
                  <c:x val="-6.7112263008426126E-2"/>
                  <c:y val="6.335306178101422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3461961526772527E-2"/>
                  <c:y val="-9.151457918817107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2779984960455716E-5"/>
                  <c:y val="-4.178424619486723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727923710955904E-3"/>
                  <c:y val="3.165602682323047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uk-UA"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dLblPos val="r"/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</c:v>
                </c:pt>
                <c:pt idx="1">
                  <c:v>43</c:v>
                </c:pt>
                <c:pt idx="2">
                  <c:v>45</c:v>
                </c:pt>
              </c:numCache>
            </c:numRef>
          </c:val>
        </c:ser>
        <c:marker val="1"/>
        <c:axId val="206508800"/>
        <c:axId val="206510336"/>
      </c:lineChart>
      <c:catAx>
        <c:axId val="2065088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206510336"/>
        <c:crosses val="autoZero"/>
        <c:auto val="1"/>
        <c:lblAlgn val="ctr"/>
        <c:lblOffset val="100"/>
      </c:catAx>
      <c:valAx>
        <c:axId val="206510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20650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51452134335858"/>
          <c:y val="0.25828718461481487"/>
          <c:w val="0.27173989391445136"/>
          <c:h val="0.48342545272747545"/>
        </c:manualLayout>
      </c:layout>
      <c:spPr>
        <a:ln w="12700">
          <a:solidFill>
            <a:srgbClr val="0F6FC6"/>
          </a:solidFill>
        </a:ln>
      </c:spPr>
      <c:txPr>
        <a:bodyPr/>
        <a:lstStyle/>
        <a:p>
          <a:pPr>
            <a:defRPr lang="uk-UA" sz="1800"/>
          </a:pPr>
          <a:endParaRPr lang="uk-UA"/>
        </a:p>
      </c:txPr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Розподіл   за   регіонами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ln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</c:dLbl>
            <c:dLbl>
              <c:idx val="1"/>
              <c:layout>
                <c:manualLayout>
                  <c:x val="-0.18699679878243641"/>
                  <c:y val="-0.12184353253678888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Монографії - 10</c:v>
                </c:pt>
                <c:pt idx="1">
                  <c:v>Статті у фахових виданнях - 185</c:v>
                </c:pt>
                <c:pt idx="2">
                  <c:v>Підручники і посібники - 55</c:v>
                </c:pt>
                <c:pt idx="3">
                  <c:v>Тези доповідей - 140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3.0000000000000002E-2</c:v>
                </c:pt>
                <c:pt idx="1">
                  <c:v>0.47000000000000008</c:v>
                </c:pt>
                <c:pt idx="2">
                  <c:v>0.14000000000000001</c:v>
                </c:pt>
                <c:pt idx="3">
                  <c:v>0.36000000000000015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>
              <a:defRPr lang="uk-UA"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5391062743274364"/>
          <c:y val="7.982337474485407E-2"/>
          <c:w val="0.34608937256725891"/>
          <c:h val="0.86095553653080015"/>
        </c:manualLayout>
      </c:layout>
      <c:txPr>
        <a:bodyPr/>
        <a:lstStyle/>
        <a:p>
          <a:pPr>
            <a:defRPr lang="uk-UA" sz="2300">
              <a:latin typeface="+mn-lt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Монографії</c:v>
                </c:pt>
              </c:strCache>
            </c:strRef>
          </c:tx>
          <c:spPr>
            <a:ln w="101600">
              <a:solidFill>
                <a:srgbClr val="FF0000"/>
              </a:solidFill>
            </a:ln>
          </c:spPr>
          <c:marker>
            <c:symbol val="circle"/>
            <c:size val="11"/>
            <c:spPr>
              <a:ln>
                <a:gradFill>
                  <a:gsLst>
                    <a:gs pos="0">
                      <a:srgbClr val="0F6FC6">
                        <a:tint val="66000"/>
                        <a:satMod val="160000"/>
                      </a:srgbClr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0"/>
              <c:layout>
                <c:manualLayout>
                  <c:x val="-5.8429573022648527E-2"/>
                  <c:y val="-5.9845202384920186E-2"/>
                </c:manualLayout>
              </c:layout>
              <c:showVal val="1"/>
            </c:dLbl>
            <c:dLbl>
              <c:idx val="1"/>
              <c:layout>
                <c:manualLayout>
                  <c:x val="-1.3950470149781348E-3"/>
                  <c:y val="5.2941272107977161E-3"/>
                </c:manualLayout>
              </c:layout>
              <c:showVal val="1"/>
            </c:dLbl>
            <c:dLbl>
              <c:idx val="2"/>
              <c:layout>
                <c:manualLayout>
                  <c:x val="6.277998496034884E-5"/>
                  <c:y val="-3.165602682323047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8089158184703125E-2"/>
                </c:manualLayout>
              </c:layout>
              <c:showVal val="1"/>
            </c:dLbl>
            <c:dLbl>
              <c:idx val="5"/>
              <c:layout>
                <c:manualLayout>
                  <c:x val="-4.3727923710955904E-3"/>
                  <c:y val="-3.3917171596318359E-2"/>
                </c:manualLayout>
              </c:layout>
              <c:showVal val="1"/>
            </c:dLbl>
            <c:txPr>
              <a:bodyPr/>
              <a:lstStyle/>
              <a:p>
                <a:pPr>
                  <a:defRPr lang="uk-UA"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Підручники і посібники</c:v>
                </c:pt>
              </c:strCache>
            </c:strRef>
          </c:tx>
          <c:spPr>
            <a:ln w="101600">
              <a:solidFill>
                <a:srgbClr val="FFCC00"/>
              </a:solidFill>
            </a:ln>
          </c:spPr>
          <c:marker>
            <c:symbol val="circle"/>
            <c:size val="11"/>
            <c:spPr>
              <a:ln>
                <a:gradFill>
                  <a:gsLst>
                    <a:gs pos="0">
                      <a:srgbClr val="0F6FC6">
                        <a:tint val="66000"/>
                        <a:satMod val="160000"/>
                      </a:srgbClr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0"/>
              <c:layout>
                <c:manualLayout>
                  <c:x val="-6.7112263008426126E-2"/>
                  <c:y val="-1.180255039412962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6174203784519835E-2"/>
                  <c:y val="-8.47100999617929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9779748990240752E-3"/>
                  <c:y val="-3.595772556436820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727923710955904E-3"/>
                  <c:y val="3.165602682323047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uk-UA"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dLblPos val="r"/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11</c:v>
                </c:pt>
                <c:pt idx="2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Статті</c:v>
                </c:pt>
              </c:strCache>
            </c:strRef>
          </c:tx>
          <c:spPr>
            <a:ln w="101600">
              <a:solidFill>
                <a:srgbClr val="7030A0"/>
              </a:solidFill>
            </a:ln>
          </c:spPr>
          <c:marker>
            <c:symbol val="circle"/>
            <c:size val="13"/>
            <c:spPr>
              <a:solidFill>
                <a:srgbClr val="6666FF"/>
              </a:solidFill>
            </c:spPr>
          </c:marker>
          <c:dLbls>
            <c:dLbl>
              <c:idx val="0"/>
              <c:layout>
                <c:manualLayout>
                  <c:x val="-6.8507080480497598E-2"/>
                  <c:y val="-5.5921970729539631E-2"/>
                </c:manualLayout>
              </c:layout>
              <c:showVal val="1"/>
            </c:dLbl>
            <c:dLbl>
              <c:idx val="1"/>
              <c:layout>
                <c:manualLayout>
                  <c:x val="-1.7491169484382361E-2"/>
                  <c:y val="-9.8939210006476264E-2"/>
                </c:manualLayout>
              </c:layout>
              <c:showVal val="1"/>
            </c:dLbl>
            <c:dLbl>
              <c:idx val="2"/>
              <c:layout>
                <c:manualLayout>
                  <c:x val="-8.7455847421912328E-3"/>
                  <c:y val="-4.0700605915581979E-2"/>
                </c:manualLayout>
              </c:layout>
              <c:showVal val="1"/>
            </c:dLbl>
            <c:dLbl>
              <c:idx val="4"/>
              <c:layout>
                <c:manualLayout>
                  <c:x val="-8.5998249964880258E-2"/>
                  <c:y val="-1.3566868638527407E-2"/>
                </c:manualLayout>
              </c:layout>
              <c:showVal val="1"/>
            </c:dLbl>
            <c:dLbl>
              <c:idx val="5"/>
              <c:layout>
                <c:manualLayout>
                  <c:x val="2.9151949140637265E-3"/>
                  <c:y val="1.3566868638527407E-2"/>
                </c:manualLayout>
              </c:layout>
              <c:showVal val="1"/>
            </c:dLbl>
            <c:txPr>
              <a:bodyPr/>
              <a:lstStyle/>
              <a:p>
                <a:pPr>
                  <a:defRPr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72</c:v>
                </c:pt>
                <c:pt idx="1">
                  <c:v>48</c:v>
                </c:pt>
                <c:pt idx="2">
                  <c:v>65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Тези доповідей</c:v>
                </c:pt>
              </c:strCache>
            </c:strRef>
          </c:tx>
          <c:spPr>
            <a:ln w="107950">
              <a:solidFill>
                <a:srgbClr val="0BD0D9">
                  <a:lumMod val="60000"/>
                  <a:lumOff val="40000"/>
                </a:srgbClr>
              </a:solidFill>
            </a:ln>
          </c:spPr>
          <c:marker>
            <c:symbol val="circle"/>
            <c:size val="11"/>
            <c:spPr>
              <a:gradFill>
                <a:gsLst>
                  <a:gs pos="0">
                    <a:srgbClr val="0F6FC6">
                      <a:tint val="66000"/>
                      <a:satMod val="160000"/>
                    </a:srgbClr>
                  </a:gs>
                  <a:gs pos="50000">
                    <a:srgbClr val="0F6FC6">
                      <a:tint val="44500"/>
                      <a:satMod val="160000"/>
                    </a:srgbClr>
                  </a:gs>
                  <a:gs pos="100000">
                    <a:srgbClr val="0F6FC6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marker>
          <c:dLbls>
            <c:dLbl>
              <c:idx val="0"/>
              <c:layout>
                <c:manualLayout>
                  <c:x val="-7.1422275394561308E-2"/>
                  <c:y val="-2.1508788996344581E-2"/>
                </c:manualLayout>
              </c:layout>
              <c:showVal val="1"/>
            </c:dLbl>
            <c:dLbl>
              <c:idx val="1"/>
              <c:layout>
                <c:manualLayout>
                  <c:x val="-5.3444622694326503E-17"/>
                  <c:y val="-3.011183039282898E-2"/>
                </c:manualLayout>
              </c:layout>
              <c:showVal val="1"/>
            </c:dLbl>
            <c:dLbl>
              <c:idx val="2"/>
              <c:layout>
                <c:manualLayout>
                  <c:x val="-4.3727923710956997E-3"/>
                  <c:y val="3.011183039282898E-2"/>
                </c:manualLayout>
              </c:layout>
              <c:showVal val="1"/>
            </c:dLbl>
            <c:txPr>
              <a:bodyPr/>
              <a:lstStyle/>
              <a:p>
                <a:pPr>
                  <a:defRPr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46</c:v>
                </c:pt>
                <c:pt idx="1">
                  <c:v>32</c:v>
                </c:pt>
                <c:pt idx="2">
                  <c:v>62</c:v>
                </c:pt>
              </c:numCache>
            </c:numRef>
          </c:val>
        </c:ser>
        <c:marker val="1"/>
        <c:axId val="206025472"/>
        <c:axId val="206027008"/>
      </c:lineChart>
      <c:catAx>
        <c:axId val="2060254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206027008"/>
        <c:crosses val="autoZero"/>
        <c:auto val="1"/>
        <c:lblAlgn val="ctr"/>
        <c:lblOffset val="100"/>
      </c:catAx>
      <c:valAx>
        <c:axId val="206027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uk-UA"/>
          </a:p>
        </c:txPr>
        <c:crossAx val="20602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51452134335858"/>
          <c:y val="9.9124487523066601E-2"/>
          <c:w val="0.28048547865664175"/>
          <c:h val="0.43512572677109951"/>
        </c:manualLayout>
      </c:layout>
      <c:spPr>
        <a:ln w="12700">
          <a:solidFill>
            <a:srgbClr val="0F6FC6"/>
          </a:solidFill>
        </a:ln>
      </c:spPr>
      <c:txPr>
        <a:bodyPr/>
        <a:lstStyle/>
        <a:p>
          <a:pPr>
            <a:defRPr lang="uk-UA" sz="1800"/>
          </a:pPr>
          <a:endParaRPr lang="uk-UA"/>
        </a:p>
      </c:txPr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Розподіл   за   регіонами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</c:dLbl>
            <c:dLbl>
              <c:idx val="1"/>
              <c:layout>
                <c:manualLayout>
                  <c:x val="-0.11207886930950633"/>
                  <c:y val="-0.2353776224259296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Кафедра готельно-ресторанної та курортної справи - 55</c:v>
                </c:pt>
                <c:pt idx="1">
                  <c:v>Кафедра іноземних мов і країнознавства - 43</c:v>
                </c:pt>
                <c:pt idx="2">
                  <c:v>Кафедра організації туризму та управління соціокультурною діяльністю - 22</c:v>
                </c:pt>
                <c:pt idx="3">
                  <c:v>Кафедра туризмознавства і краєзнавства - 42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0.34</c:v>
                </c:pt>
                <c:pt idx="1">
                  <c:v>0.27</c:v>
                </c:pt>
                <c:pt idx="2">
                  <c:v>0.13</c:v>
                </c:pt>
                <c:pt idx="3">
                  <c:v>0.26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3"/>
        <c:txPr>
          <a:bodyPr/>
          <a:lstStyle/>
          <a:p>
            <a:pPr>
              <a:defRPr lang="uk-UA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5391062743274364"/>
          <c:y val="7.982337474485407E-2"/>
          <c:w val="0.34608937256725891"/>
          <c:h val="0.86095553653080015"/>
        </c:manualLayout>
      </c:layout>
      <c:txPr>
        <a:bodyPr/>
        <a:lstStyle/>
        <a:p>
          <a:pPr>
            <a:defRPr lang="uk-UA" sz="1600">
              <a:latin typeface="+mn-lt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1922-4AEF-4F9F-B269-0BEDB06F689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1AF8B-63AA-41C4-8CA1-FB296A6ED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10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DBF5F9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24A5-5411-40D7-89A2-AD7582FA633D}" type="slidenum">
              <a:rPr lang="uk-U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24A5-5411-40D7-89A2-AD7582FA633D}" type="slidenum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24A5-5411-40D7-89A2-AD7582FA633D}" type="slidenum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CFC16-0AF6-46AA-A856-B4CC8B2CC2F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D041A-48D8-45EA-80F3-89AE37BF09A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8642-F579-42C4-BBB3-4FB394A6716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1E04-2478-4B92-AA55-87F5EE83033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29F6C-5DB9-4F43-92A4-AA5C6EB589E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F19A-6E24-414B-9C8A-4C0C5730819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7C21-53DF-42D0-8853-0366E739C71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0B88-B196-43CC-A9E3-F8F92C9F576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8946-20F4-4217-9E86-5168333C009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03E0-A38B-4A51-85E5-0BC10E019EF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A345-C9C5-428F-9FF7-6F2671B0C2D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3676-7B82-401E-865A-640D4E78EA5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3F07D-02E0-43C1-89DB-530887E1036C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4E40-CC4B-42F1-B8BF-5133C109E45C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65C2-8DBC-4CB5-94AB-CAE5CC3A2CD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331B-39E0-4E14-9AF5-08D3351892E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24A5-5411-40D7-89A2-AD7582FA633D}" type="slidenum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5654-36FF-48B6-9650-A82BEFC233AC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04E7-D56D-41E5-BD0A-87B03DCDD60F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1392-C6AF-4819-AF8E-61916FD1A3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6AA6-2E64-41E9-8D9A-F252213F1925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418D-C1CB-47EF-B46A-42A08BD7259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C2EB-760C-4E89-815C-9D4510D7150C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C4C4C"/>
              </a:solidFill>
              <a:ea typeface="ＭＳ Ｐゴシック" pitchFamily="96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6B4C-3EA2-47CF-BFC4-83A2F5E24BDD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39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BFD9-C5A8-498B-BED9-0B8E776F00A4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441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729F-6F10-40D4-ABE0-E7CB43680F58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845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3DD7-3DE3-4A9F-B442-5A2B86FE8B32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302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18085-EE88-437E-A079-4CD2347ABBBF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42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FC8D7-27E4-47C2-AC7A-684517FD6B8F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119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B265-C2B9-4C2A-8CA7-C8982E4D25B8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69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DBF5F9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24A5-5411-40D7-89A2-AD7582FA633D}" type="slidenum">
              <a:rPr lang="uk-U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12D6-DB82-4D4E-8129-F86F77935FD0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891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382A-6AD2-4F7D-8900-E9116666AC57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187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A456-8261-43E1-ADFE-0C4BB5C579EF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59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EEE0-9F65-4FA2-B3BC-88A947EA88E6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422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4DFC-FC92-474E-B317-631C1C698A2C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315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5AC1-5BDF-43D2-AB2B-0D6C2048FD6A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177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563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8785-C7F8-4FCF-81B8-8D60563AE07D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136A-567A-4D81-AEDB-6E4638F795A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482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114C-84E9-4A21-B7E1-DADEAF118C6B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6882E-9633-4B27-B1A7-657D145D7D6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096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C4A34-754A-4CD0-97D1-2E182EE499B9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F8AAC-1649-4E3E-9AAD-AA5E9BB6BA1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539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4E37-3FA9-4759-8CC8-5FF79A036EDF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E47-1A03-4DB3-8082-171614BEE00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83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24A5-5411-40D7-89A2-AD7582FA633D}" type="slidenum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F714-14BA-4C78-9EA8-F34553CD4B43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6F2E-3597-416D-8905-A982C0EC984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053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99B6-D1A4-4FAF-B14D-C165B005E400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7704-FBF2-4136-B0E9-D1D01AEBFC8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347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9237D-2FDF-4714-BBED-AF7EB66C493E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030AA-0954-45E4-90C0-A64B3CADE44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94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035C-79D8-4949-A78D-98D3286A51DF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9527-5B04-432F-AD9F-A12BD99D26D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684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5CD9-476D-4D63-81DD-632166C3DA9E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9882-3CDC-4CA9-ADA3-DD0E953767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084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F56BA-F739-4D7A-A28A-022A8EC9E869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5D73A-0FFA-4FE0-A9C7-552AE1054CF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82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AC2C-EF65-497B-902F-881028D0858A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AFA6-EF74-496C-A09C-DB03A1775CF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109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1787"/>
            <a:ext cx="7772400" cy="1470025"/>
          </a:xfrm>
        </p:spPr>
        <p:txBody>
          <a:bodyPr/>
          <a:lstStyle>
            <a:lvl1pPr>
              <a:defRPr sz="6000" b="1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273" y="3941957"/>
            <a:ext cx="6924908" cy="663529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6D88-30EC-4D42-8C2F-438367D59E0A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86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ur 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 sz="2800" b="0">
                <a:solidFill>
                  <a:schemeClr val="bg1"/>
                </a:solidFill>
              </a:defRPr>
            </a:lvl2pPr>
            <a:lvl3pPr>
              <a:defRPr sz="2400" b="0">
                <a:solidFill>
                  <a:schemeClr val="bg1"/>
                </a:solidFill>
              </a:defRPr>
            </a:lvl3pPr>
            <a:lvl4pPr>
              <a:defRPr sz="2000" b="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3BC0FA-897E-41A5-B917-ADDEBE2ADBAB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6567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468313" y="1617663"/>
            <a:ext cx="8229600" cy="510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484188" y="1268413"/>
            <a:ext cx="820896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 sz="44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5757D3F-194C-4807-9CFF-7F1AD061D5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37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24A5-5411-40D7-89A2-AD7582FA633D}" type="slidenum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5D0A-2AF6-4B2B-8E2F-8A0AE9DEB35C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798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r"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546" y="1600200"/>
            <a:ext cx="6434254" cy="4525963"/>
          </a:xfrm>
          <a:noFill/>
        </p:spPr>
        <p:txBody>
          <a:bodyPr/>
          <a:lstStyle>
            <a:lvl1pPr algn="r">
              <a:defRPr sz="3200" b="0"/>
            </a:lvl1pPr>
            <a:lvl2pPr algn="r">
              <a:defRPr sz="2800" b="0"/>
            </a:lvl2pPr>
            <a:lvl3pPr algn="r">
              <a:defRPr sz="2400" b="0"/>
            </a:lvl3pPr>
            <a:lvl4pPr algn="r">
              <a:defRPr sz="2000" b="0"/>
            </a:lvl4pPr>
            <a:lvl5pPr algn="r">
              <a:defRPr sz="20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36F1F-A241-49AE-A622-F0527D2F2819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973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498A-A914-442D-8236-A7EF8EE1B45E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38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01C9-2804-4AD9-8211-09D77FAD4CCD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498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2746-8B10-4D13-9B6E-62066A767413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534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0C281-F5F7-4FDD-B148-1064B58BCF30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756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5D43D-208D-4767-AFFD-F7EA852000D3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047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F9A46-51F3-4439-A002-99EFE6385B26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12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17BA-E85E-4C93-B0BA-46BDB3B6C602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7201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B834-F5DE-4B6D-8229-587EC44B1C50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9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24A5-5411-40D7-89A2-AD7582FA633D}" type="slidenum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A951-F255-41F5-8B78-141772225BE1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304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3DAF3-9AB4-47A1-BCDF-0F30583CC574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924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F604-7A36-45C8-A67A-6814174F5E16}" type="slidenum">
              <a:rPr lang="en-GB">
                <a:solidFill>
                  <a:srgbClr val="1E212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963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C4C4C"/>
              </a:solidFill>
            </a:endParaRPr>
          </a:p>
        </p:txBody>
      </p:sp>
      <p:pic>
        <p:nvPicPr>
          <p:cNvPr id="5" name="Picture 8" descr="padandpen"/>
          <p:cNvPicPr>
            <a:picLocks noChangeAspect="1" noChangeArrowheads="1"/>
          </p:cNvPicPr>
          <p:nvPr userDrawn="1"/>
        </p:nvPicPr>
        <p:blipFill>
          <a:blip r:embed="rId2" cstate="print"/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1C08C-9627-4477-84E5-73C3C93A47B6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2CC0D-E094-4EB2-A255-5F37F2B4C709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165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31160-7A33-4F68-ACE2-20C741CAC77B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18C6-EC5D-44F7-A916-1910DD48A1DE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066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DEA6-5F4B-4D8C-8A0F-FEDB11764971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63306-6E1E-491F-86A5-05F5C412BB91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322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09B8F-6BAD-419E-B14C-6D8CB7E915C7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B26F-F700-45BD-A4F9-0EF519BB6DE5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8118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D8CC-83E8-4CBD-9B6A-EB9DDEEE406D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7265A-2406-4E11-8C1D-94AF84067CB2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579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1D11-74BC-4D49-B7C6-091EDFDC03A2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5D10-82B9-4A60-A3CF-057D5B019316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6753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D5E66-82A7-4E38-84A6-9507F16D28F3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2BB71-EC81-4441-86C3-DDD939B38B0C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85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24A5-5411-40D7-89A2-AD7582FA633D}" type="slidenum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ED1F5-7F3A-4FEE-A58F-CD14B2380020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EB87-75B1-499E-851A-350B1192D36E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745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72022-F7EB-4927-ACA6-D129AB8EDF6A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780B-BD7B-43CB-AE84-FC21FD3F4D3A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0438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55FB-9AFE-44CF-94C5-47FC4F7F27B3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8463A-6AB0-4D9C-B6E6-772E8E6E9244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2837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7600-7A5A-4938-9DE2-807684C90C4C}" type="datetimeFigureOut">
              <a:rPr lang="en-US">
                <a:solidFill>
                  <a:srgbClr val="4C4C4C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FA9C-69A4-439E-85AA-1B592C77F8A3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96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24A5-5411-40D7-89A2-AD7582FA633D}" type="slidenum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DE8C-5865-486E-8ECE-CFCD6D8821AE}" type="datetimeFigureOut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4B24A5-5411-40D7-89A2-AD7582FA633D}" type="slidenum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C1DE8C-5865-486E-8ECE-CFCD6D8821AE}" type="datetimeFigureOut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30.01.2018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4B24A5-5411-40D7-89A2-AD7582FA633D}" type="slidenum">
              <a:rPr lang="uk-U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uk-U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ACA1C-82DE-445A-AB80-E41032BF242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7B94A-B169-4657-9314-7F72BA83F2AC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96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96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96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9D7B65-C6EC-4975-A106-B71C7D4ABAC7}" type="slidenum">
              <a:rPr lang="en-US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1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529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53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553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0E75F-7027-414F-BF8B-3100DB887DED}" type="datetimeFigureOut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53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3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7500F-B2D4-45EE-8BDE-1B79C7E3EF29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53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64195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E2128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8827C-B4C2-4F51-A148-3948682DB95C}" type="slidenum">
              <a:rPr lang="en-GB">
                <a:solidFill>
                  <a:srgbClr val="1E212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1E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33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3D849-9DBA-4506-BCDB-ABF2892A5741}" type="datetimeFigureOut">
              <a:rPr lang="en-US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1/30/2018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05DDB-2C6B-4A9D-A439-905B7B66728C}" type="slidenum">
              <a:rPr lang="en-US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  <p:pic>
        <p:nvPicPr>
          <p:cNvPr id="5127" name="Picture 7" descr="justpad"/>
          <p:cNvPicPr>
            <a:picLocks noChangeAspect="1" noChangeArrowheads="1"/>
          </p:cNvPicPr>
          <p:nvPr userDrawn="1"/>
        </p:nvPicPr>
        <p:blipFill>
          <a:blip r:embed="rId13" cstate="print"/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647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16632"/>
            <a:ext cx="9144000" cy="504056"/>
          </a:xfrm>
          <a:prstGeom prst="rect">
            <a:avLst/>
          </a:prstGeom>
          <a:solidFill>
            <a:schemeClr val="bg1"/>
          </a:solidFill>
          <a:ln w="19050" cmpd="dbl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    </a:t>
            </a: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ДВНЗ </a:t>
            </a:r>
            <a:r>
              <a:rPr lang="uk-UA" sz="1200" b="1" dirty="0" err="1" smtClean="0">
                <a:latin typeface="Arial" pitchFamily="34" charset="0"/>
                <a:cs typeface="Arial" pitchFamily="34" charset="0"/>
              </a:rPr>
              <a:t>“Прикарпатський</a:t>
            </a:r>
            <a:r>
              <a:rPr lang="uk-UA" sz="1200" b="1" dirty="0" smtClean="0">
                <a:latin typeface="Verdana" pitchFamily="34" charset="0"/>
                <a:cs typeface="Arial" pitchFamily="34" charset="0"/>
              </a:rPr>
              <a:t> </a:t>
            </a:r>
            <a:r>
              <a:rPr lang="uk-UA" sz="1200" b="1" dirty="0">
                <a:latin typeface="Arial" pitchFamily="34" charset="0"/>
                <a:cs typeface="Arial" pitchFamily="34" charset="0"/>
              </a:rPr>
              <a:t>національний</a:t>
            </a:r>
            <a:r>
              <a:rPr lang="uk-UA" sz="1200" b="1" dirty="0">
                <a:latin typeface="Verdana" pitchFamily="34" charset="0"/>
                <a:cs typeface="Arial" pitchFamily="34" charset="0"/>
              </a:rPr>
              <a:t> </a:t>
            </a:r>
            <a:r>
              <a:rPr lang="uk-UA" sz="1200" b="1" dirty="0"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uk-UA" sz="1200" b="1" dirty="0">
                <a:latin typeface="Verdana" pitchFamily="34" charset="0"/>
                <a:cs typeface="Arial" pitchFamily="34" charset="0"/>
              </a:rPr>
              <a:t> </a:t>
            </a:r>
            <a:r>
              <a:rPr lang="uk-UA" sz="1200" b="1" dirty="0">
                <a:latin typeface="Arial" pitchFamily="34" charset="0"/>
                <a:cs typeface="Arial" pitchFamily="34" charset="0"/>
              </a:rPr>
              <a:t>імені</a:t>
            </a:r>
            <a:r>
              <a:rPr lang="uk-UA" sz="1200" b="1" dirty="0">
                <a:latin typeface="Verdana" pitchFamily="34" charset="0"/>
                <a:cs typeface="Arial" pitchFamily="34" charset="0"/>
              </a:rPr>
              <a:t> </a:t>
            </a:r>
            <a:r>
              <a:rPr lang="uk-UA" sz="1200" b="1" dirty="0">
                <a:latin typeface="Arial" pitchFamily="34" charset="0"/>
                <a:cs typeface="Arial" pitchFamily="34" charset="0"/>
              </a:rPr>
              <a:t>Василя</a:t>
            </a:r>
            <a:r>
              <a:rPr lang="uk-UA" sz="1200" b="1" dirty="0">
                <a:latin typeface="Verdana" pitchFamily="34" charset="0"/>
                <a:cs typeface="Arial" pitchFamily="34" charset="0"/>
              </a:rPr>
              <a:t> </a:t>
            </a:r>
            <a:r>
              <a:rPr lang="uk-UA" sz="1200" b="1" dirty="0" err="1" smtClean="0">
                <a:latin typeface="Arial" pitchFamily="34" charset="0"/>
                <a:cs typeface="Arial" pitchFamily="34" charset="0"/>
              </a:rPr>
              <a:t>Стефаника”</a:t>
            </a:r>
            <a:endParaRPr lang="uk-UA" sz="1200" b="1" dirty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Факультет </a:t>
            </a:r>
            <a:r>
              <a:rPr lang="uk-UA" sz="1200" b="1" dirty="0">
                <a:latin typeface="Arial" pitchFamily="34" charset="0"/>
                <a:cs typeface="Arial" pitchFamily="34" charset="0"/>
              </a:rPr>
              <a:t>туризму</a:t>
            </a:r>
            <a:endParaRPr lang="uk-UA" sz="1200" b="1" dirty="0">
              <a:latin typeface="Verdana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981" name="Picture 27" descr="Logo 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7143"/>
            <a:ext cx="464731" cy="48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27" descr="Logo 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3483" y="127143"/>
            <a:ext cx="461149" cy="48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5" name="Picture 2" descr="I:\фото інститутські\нов.рік 2011 Ін-т тур\нов.рік 2011 Ін-т тур.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933825"/>
            <a:ext cx="1368425" cy="912813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86" name="Picture 2" descr="I:\PH\DSC_0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933825"/>
            <a:ext cx="1368425" cy="912813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87" name="Picture 2" descr="E:\29.082011 інститут туризму\DSC_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980728"/>
            <a:ext cx="1368425" cy="83696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88" name="Picture 2" descr="E:\29.082011 інститут туризму\DSC_00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1916113"/>
            <a:ext cx="1368425" cy="909637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89" name="Picture 2" descr="E:\29.082011 інститут туризму\DSC_0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924175"/>
            <a:ext cx="1368425" cy="909638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90" name="Picture 2" descr="I:\Відень 2010\IMG_25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6" y="1924234"/>
            <a:ext cx="1368425" cy="912813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91" name="Picture 4" descr="I:\Відень 2010\IMG_26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2924175"/>
            <a:ext cx="1368425" cy="90805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6" name="Picture 2" descr="C:\Users\Andrew\Desktop\Презентація Великочий\(Без теми)\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0728"/>
            <a:ext cx="1368426" cy="83114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Work Docs\2016\2016-10-15-Flash\ГЕРБ НОВИЙ ФАКУЛЬТЕТ ТУРИЗМУ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240" y="1124743"/>
            <a:ext cx="4987520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ew\Desktop\Презентація Великочий\(Без теми)\WAr074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6" y="4941168"/>
            <a:ext cx="1368425" cy="91158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u.if.ua/images/2016/VERESEN/2809/1/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941168"/>
            <a:ext cx="1371592" cy="91158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факультету зі ЗМІ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J:\Сайт\День_захисту_дітей_\День_захисту_дітей_01_06_2016_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90819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833168"/>
            <a:ext cx="7908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 з нагоди Міжнародного дня захисту дітей організоване студентами факультету у </a:t>
            </a: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Парку </a:t>
            </a:r>
            <a:r>
              <a:rPr lang="ru-RU" alt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alt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відпочинку</a:t>
            </a: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імені</a:t>
            </a: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Т.Шевченка</a:t>
            </a:r>
            <a:endParaRPr lang="ru-RU" alt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99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факультету зі ЗМІ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4540" y="602128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«Туристичні принади Івано-Франківська»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pp.vk.me/c637720/v637720956/ee31/jz0XQsOX31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0633"/>
            <a:ext cx="4032448" cy="26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vk.me/c637720/v637720956/eeef/CTBMHd8HD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4032448" cy="26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p.vk.me/c637720/v637720956/ef3f/FYoYAe0FWC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130" y="3140968"/>
            <a:ext cx="4026902" cy="26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pp.vk.me/c637720/v637720956/eeb3/MWed0ys_rL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131" y="464328"/>
            <a:ext cx="4026902" cy="26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017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4076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в виставково-інформаційних заходах університету: Днях університету, наукових пікніках 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профорієнтаційні виїзди;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наповнення, оновлення інформації і вдосконалення сайту факультету;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підбір, написання та розміщення матеріалу в </a:t>
            </a:r>
            <a:r>
              <a:rPr lang="uk-UA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соцмережах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факультету у тематичних виставках, семінарах, конкурсах різного рівня;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розробка та друк профорієнтаційного матеріалу;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налагодження процесу комунікації з абітурієнтами під час проведення показових заходів;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постійна присутність у ЗМІ регіону, на сайті університету.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96944" cy="792088"/>
          </a:xfrm>
          <a:prstGeom prst="roundRect">
            <a:avLst/>
          </a:prstGeom>
          <a:solidFill>
            <a:schemeClr val="accent1">
              <a:alpha val="17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напрями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профорієнтаційної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кафедр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27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8343585"/>
              </p:ext>
            </p:extLst>
          </p:nvPr>
        </p:nvGraphicFramePr>
        <p:xfrm>
          <a:off x="765175" y="1447800"/>
          <a:ext cx="7842250" cy="423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042988" y="700088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prstClr val="white"/>
                </a:solidFill>
                <a:latin typeface="Arial Black" pitchFamily="34" charset="0"/>
              </a:rPr>
              <a:t>Кількість заходів проведених на факультеті туризму впродовж 201</a:t>
            </a:r>
            <a:r>
              <a:rPr lang="en-US" altLang="ru-RU" dirty="0" smtClean="0">
                <a:solidFill>
                  <a:prstClr val="white"/>
                </a:solidFill>
                <a:latin typeface="Arial Black" pitchFamily="34" charset="0"/>
              </a:rPr>
              <a:t>5</a:t>
            </a:r>
            <a:r>
              <a:rPr lang="uk-UA" altLang="ru-RU" dirty="0" smtClean="0">
                <a:solidFill>
                  <a:prstClr val="white"/>
                </a:solidFill>
                <a:latin typeface="Arial Black" pitchFamily="34" charset="0"/>
              </a:rPr>
              <a:t>–201</a:t>
            </a:r>
            <a:r>
              <a:rPr lang="en-US" altLang="ru-RU" dirty="0">
                <a:solidFill>
                  <a:prstClr val="white"/>
                </a:solidFill>
                <a:latin typeface="Arial Black" pitchFamily="34" charset="0"/>
              </a:rPr>
              <a:t>7</a:t>
            </a:r>
            <a:r>
              <a:rPr lang="uk-UA" altLang="ru-RU" dirty="0" smtClean="0">
                <a:solidFill>
                  <a:prstClr val="white"/>
                </a:solidFill>
                <a:latin typeface="Arial Black" pitchFamily="34" charset="0"/>
              </a:rPr>
              <a:t> рр. *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314450" y="5857875"/>
            <a:ext cx="577783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prstClr val="white"/>
                </a:solidFill>
              </a:rPr>
              <a:t>* Враховані заходи безпосередньо організовані й проведені  факультетом туризму </a:t>
            </a:r>
          </a:p>
        </p:txBody>
      </p:sp>
    </p:spTree>
    <p:extLst>
      <p:ext uri="{BB962C8B-B14F-4D97-AF65-F5344CB8AC3E}">
        <p14:creationId xmlns:p14="http://schemas.microsoft.com/office/powerpoint/2010/main" xmlns="" val="23417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факультету зі ЗМІ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Мои документы\Мои рисунки\F_0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05" y="104107"/>
            <a:ext cx="6319936" cy="332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Мои документы\Мои рисунки\F_00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791" y="2420888"/>
            <a:ext cx="7212013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1234" y="6118037"/>
            <a:ext cx="6764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Проведені студентами та </a:t>
            </a:r>
            <a:r>
              <a:rPr lang="uk-UA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викладачами факультету </a:t>
            </a:r>
            <a:r>
              <a:rPr lang="uk-UA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заходи активно висвітлюються </a:t>
            </a:r>
            <a:r>
              <a:rPr lang="uk-UA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регіональних ЗМІ 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13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факультету зі ЗМІ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Мои документы\Мои рисунки\F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1511"/>
            <a:ext cx="4910137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Мои документы\Мои рисунки\F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05" y="2690665"/>
            <a:ext cx="7028337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9856" y="332656"/>
            <a:ext cx="3318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 з медійними </a:t>
            </a:r>
            <a:r>
              <a:rPr lang="uk-UA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порталами «</a:t>
            </a:r>
            <a:r>
              <a:rPr lang="uk-UA" alt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Фіртка</a:t>
            </a:r>
            <a:r>
              <a:rPr lang="uk-UA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uk-UA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uk-UA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«Галицький кореспондент» </a:t>
            </a:r>
            <a:r>
              <a:rPr lang="uk-UA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 </a:t>
            </a:r>
            <a:r>
              <a:rPr lang="uk-UA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оперативно висвітлювати  життя факультету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53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факультету зі ЗМІ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Мои документы\Мои рисунки\Приоритет_розвитку_туризму_на_Прикарпатті.mp4_snapshot_01.02_[2016.10.10_22.53.4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7105"/>
            <a:ext cx="3430909" cy="2574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Мои документы\Мои рисунки\2014 10 16 _Осінне_Ревью_.mp4_snapshot_01.38_[2016.10.10_22.57.3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002"/>
            <a:ext cx="4403001" cy="330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0814" y="701670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uk-UA" altLang="ru-RU" b="1" dirty="0">
                <a:solidFill>
                  <a:srgbClr val="FFFF00"/>
                </a:solidFill>
              </a:rPr>
              <a:t>Регіональні </a:t>
            </a:r>
            <a:r>
              <a:rPr lang="uk-UA" altLang="ru-RU" b="1" dirty="0" smtClean="0">
                <a:solidFill>
                  <a:srgbClr val="FFFF00"/>
                </a:solidFill>
              </a:rPr>
              <a:t>телекомпанії</a:t>
            </a:r>
            <a:r>
              <a:rPr lang="en-US" altLang="ru-RU" b="1" dirty="0" smtClean="0">
                <a:solidFill>
                  <a:srgbClr val="FFFF00"/>
                </a:solidFill>
              </a:rPr>
              <a:t> – </a:t>
            </a:r>
            <a:r>
              <a:rPr lang="uk-UA" altLang="ru-RU" b="1" dirty="0" smtClean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uk-UA" altLang="ru-RU" b="1" dirty="0" smtClean="0">
                <a:solidFill>
                  <a:srgbClr val="FFFF00"/>
                </a:solidFill>
              </a:rPr>
              <a:t>важливий інструмент</a:t>
            </a:r>
          </a:p>
          <a:p>
            <a:pPr>
              <a:spcBef>
                <a:spcPts val="600"/>
              </a:spcBef>
            </a:pPr>
            <a:r>
              <a:rPr lang="uk-UA" altLang="ru-RU" b="1" dirty="0" smtClean="0">
                <a:solidFill>
                  <a:srgbClr val="FFFF00"/>
                </a:solidFill>
              </a:rPr>
              <a:t> </a:t>
            </a:r>
            <a:r>
              <a:rPr lang="uk-UA" altLang="ru-RU" b="1" dirty="0">
                <a:solidFill>
                  <a:srgbClr val="FFFF00"/>
                </a:solidFill>
              </a:rPr>
              <a:t>висвітлення роботи </a:t>
            </a:r>
            <a:endParaRPr lang="uk-UA" altLang="ru-RU" b="1" dirty="0" smtClean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uk-UA" altLang="ru-RU" b="1" dirty="0" smtClean="0">
                <a:solidFill>
                  <a:srgbClr val="FFFF00"/>
                </a:solidFill>
              </a:rPr>
              <a:t>факультету</a:t>
            </a:r>
            <a:endParaRPr lang="ru-RU" altLang="ru-RU" b="1" dirty="0">
              <a:solidFill>
                <a:srgbClr val="FFFF00"/>
              </a:solidFill>
            </a:endParaRPr>
          </a:p>
        </p:txBody>
      </p:sp>
      <p:pic>
        <p:nvPicPr>
          <p:cNvPr id="9" name="Picture 3" descr="C:\Documents and Settings\Admin\Мои документы\Мои рисунки\Ситий_вареник.mp4_snapshot_00.04_[2016.10.10_22.55.45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7"/>
            <a:ext cx="4640228" cy="3480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957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96944" cy="792088"/>
          </a:xfrm>
          <a:prstGeom prst="roundRect">
            <a:avLst/>
          </a:prstGeom>
          <a:solidFill>
            <a:schemeClr val="accent1">
              <a:alpha val="17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Перспективного плану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Факультету туризму (2018-2020 рр.)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6735824"/>
              </p:ext>
            </p:extLst>
          </p:nvPr>
        </p:nvGraphicFramePr>
        <p:xfrm>
          <a:off x="395536" y="1556792"/>
          <a:ext cx="8496947" cy="50318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48072"/>
                <a:gridCol w="6048672"/>
                <a:gridCol w="1800203"/>
              </a:tblGrid>
              <a:tr h="266026"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п/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8503" marR="285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Захід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8503" marR="285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Термін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8503" marR="285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5172">
                <a:tc>
                  <a:txBody>
                    <a:bodyPr/>
                    <a:lstStyle/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r>
                        <a:rPr lang="uk-UA" sz="1800" dirty="0" smtClean="0">
                          <a:effectLst/>
                        </a:rPr>
                        <a:t>2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000" dirty="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3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4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dirty="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5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6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8503" marR="285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25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Завершення реконструкції корпусу факультету туризму (згідно з проектно-кошторисною документацією</a:t>
                      </a:r>
                      <a:r>
                        <a:rPr lang="uk-UA" sz="1800" b="1" dirty="0" smtClean="0">
                          <a:effectLst/>
                        </a:rPr>
                        <a:t>)</a:t>
                      </a:r>
                    </a:p>
                    <a:p>
                      <a:pPr marL="0" indent="1825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 Завершення робіт щодо введення в експлуатацію актової зали факультету туризму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b="1" dirty="0" smtClean="0">
                        <a:effectLst/>
                      </a:endParaRPr>
                    </a:p>
                    <a:p>
                      <a:pPr marL="0" indent="1825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Створення </a:t>
                      </a:r>
                      <a:r>
                        <a:rPr lang="uk-UA" sz="1800" b="1" dirty="0">
                          <a:effectLst/>
                        </a:rPr>
                        <a:t>навчального центру дозвілля й анімації, </a:t>
                      </a:r>
                      <a:r>
                        <a:rPr lang="uk-UA" sz="1800" b="1" dirty="0" smtClean="0">
                          <a:effectLst/>
                        </a:rPr>
                        <a:t>кіноконцертного </a:t>
                      </a:r>
                      <a:r>
                        <a:rPr lang="uk-UA" sz="1800" b="1" dirty="0">
                          <a:effectLst/>
                        </a:rPr>
                        <a:t>комплексу (на базі актової зали корпусу</a:t>
                      </a:r>
                      <a:r>
                        <a:rPr lang="uk-UA" sz="1800" b="1" dirty="0" smtClean="0">
                          <a:effectLst/>
                        </a:rPr>
                        <a:t>)</a:t>
                      </a:r>
                    </a:p>
                    <a:p>
                      <a:pPr marL="0" indent="1825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effectLst/>
                      </a:endParaRPr>
                    </a:p>
                    <a:p>
                      <a:pPr marL="0" indent="1825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Будівництво </a:t>
                      </a:r>
                      <a:r>
                        <a:rPr lang="uk-UA" sz="1800" b="1" dirty="0">
                          <a:effectLst/>
                        </a:rPr>
                        <a:t>універсального спортивного майданчика зі штучним </a:t>
                      </a:r>
                      <a:r>
                        <a:rPr lang="uk-UA" sz="1800" b="1" dirty="0" smtClean="0">
                          <a:effectLst/>
                        </a:rPr>
                        <a:t>покриттям</a:t>
                      </a:r>
                    </a:p>
                    <a:p>
                      <a:pPr marL="0" indent="1825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r>
                        <a:rPr lang="uk-UA" sz="1800" b="1" dirty="0" smtClean="0">
                          <a:effectLst/>
                        </a:rPr>
                        <a:t>Будівництво </a:t>
                      </a:r>
                      <a:r>
                        <a:rPr lang="uk-UA" sz="1800" b="1" dirty="0">
                          <a:effectLst/>
                        </a:rPr>
                        <a:t>стрілецького тиру як закладу </a:t>
                      </a:r>
                      <a:r>
                        <a:rPr lang="uk-UA" sz="1800" b="1" dirty="0" err="1">
                          <a:effectLst/>
                        </a:rPr>
                        <a:t>атрактивного</a:t>
                      </a:r>
                      <a:r>
                        <a:rPr lang="uk-UA" sz="1800" b="1" dirty="0"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effectLst/>
                        </a:rPr>
                        <a:t>характеру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effectLst/>
                      </a:endParaRPr>
                    </a:p>
                    <a:p>
                      <a:pPr marL="0" indent="26828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Розробка </a:t>
                      </a:r>
                      <a:r>
                        <a:rPr lang="uk-UA" sz="1800" b="1" dirty="0">
                          <a:effectLst/>
                        </a:rPr>
                        <a:t>проектно-кошторисної документації на встановлення модулів на солярах для використання альтернативної електроенергії в корпусі </a:t>
                      </a:r>
                      <a:r>
                        <a:rPr lang="uk-UA" sz="1800" b="1" dirty="0" smtClean="0">
                          <a:effectLst/>
                        </a:rPr>
                        <a:t>факультету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8503" marR="285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2030</a:t>
                      </a: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2021</a:t>
                      </a: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2019</a:t>
                      </a: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2019</a:t>
                      </a: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2018-2020</a:t>
                      </a: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2018-2021</a:t>
                      </a:r>
                      <a:endParaRPr lang="ru-RU" sz="1800" b="1" dirty="0">
                        <a:effectLst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8503" marR="285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33488" y="1080534"/>
            <a:ext cx="3877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МАТЕРІАЛЬНО-ТЕХНІЧНА БАЗА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53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96944" cy="792088"/>
          </a:xfrm>
          <a:prstGeom prst="roundRect">
            <a:avLst/>
          </a:prstGeom>
          <a:solidFill>
            <a:schemeClr val="accent1">
              <a:alpha val="17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Перспективного плану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Факультету туризму (2018-2020 рр.)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7397392"/>
              </p:ext>
            </p:extLst>
          </p:nvPr>
        </p:nvGraphicFramePr>
        <p:xfrm>
          <a:off x="395536" y="1556792"/>
          <a:ext cx="8496947" cy="50901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48072"/>
                <a:gridCol w="6048672"/>
                <a:gridCol w="1800203"/>
              </a:tblGrid>
              <a:tr h="266026"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п/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8503" marR="285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Захід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8503" marR="285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Термін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8503" marR="285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5172">
                <a:tc>
                  <a:txBody>
                    <a:bodyPr/>
                    <a:lstStyle/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r>
                        <a:rPr lang="uk-UA" sz="1800" dirty="0" smtClean="0">
                          <a:effectLst/>
                        </a:rPr>
                        <a:t>2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dirty="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smtClean="0">
                          <a:effectLst/>
                        </a:rPr>
                        <a:t>3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r>
                        <a:rPr lang="uk-UA" sz="1800" dirty="0" smtClean="0">
                          <a:effectLst/>
                        </a:rPr>
                        <a:t>4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smtClean="0">
                          <a:effectLst/>
                        </a:rPr>
                        <a:t>5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r>
                        <a:rPr lang="uk-UA" sz="1800" smtClean="0">
                          <a:effectLst/>
                        </a:rPr>
                        <a:t>6.</a:t>
                      </a: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smtClean="0">
                          <a:effectLst/>
                        </a:rPr>
                        <a:t>7.</a:t>
                      </a: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smtClean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smtClean="0">
                          <a:effectLst/>
                        </a:rPr>
                        <a:t>8.</a:t>
                      </a: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smtClean="0">
                          <a:effectLst/>
                        </a:rPr>
                        <a:t>9.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8503" marR="285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73050" algn="just">
                        <a:lnSpc>
                          <a:spcPct val="100000"/>
                        </a:lnSpc>
                      </a:pPr>
                      <a:r>
                        <a:rPr lang="ru-RU" sz="1800" b="1" dirty="0" err="1" smtClean="0">
                          <a:effectLst/>
                          <a:latin typeface="+mn-lt"/>
                        </a:rPr>
                        <a:t>Акредитація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+mn-lt"/>
                        </a:rPr>
                        <a:t>спеціальності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 “</a:t>
                      </a:r>
                      <a:r>
                        <a:rPr lang="ru-RU" sz="1800" b="1" dirty="0" err="1" smtClean="0">
                          <a:effectLst/>
                          <a:latin typeface="+mn-lt"/>
                        </a:rPr>
                        <a:t>Готельно-ресторанна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 справа”, ОР “бакалавр”</a:t>
                      </a:r>
                    </a:p>
                    <a:p>
                      <a:pPr marL="0" indent="273050" algn="just">
                        <a:lnSpc>
                          <a:spcPct val="100000"/>
                        </a:lnSpc>
                      </a:pPr>
                      <a:r>
                        <a:rPr lang="uk-UA" sz="1800" b="1" dirty="0" smtClean="0">
                          <a:effectLst/>
                          <a:latin typeface="+mn-lt"/>
                        </a:rPr>
                        <a:t>Акредитація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спеціальності 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“туризм”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, </a:t>
                      </a:r>
                      <a:r>
                        <a:rPr lang="uk-UA" sz="1800" b="1" dirty="0" smtClean="0">
                          <a:effectLst/>
                          <a:latin typeface="+mn-lt"/>
                        </a:rPr>
                        <a:t>ОР 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“</a:t>
                      </a:r>
                      <a:r>
                        <a:rPr lang="uk-UA" sz="1800" b="1" dirty="0" err="1" smtClean="0">
                          <a:effectLst/>
                          <a:latin typeface="+mn-lt"/>
                        </a:rPr>
                        <a:t>магістр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”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, спеціальності “готельно-ресторанна справа”, спеціалізації “курортна 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справа”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800" b="1" dirty="0" smtClean="0">
                          <a:effectLst/>
                          <a:latin typeface="+mn-lt"/>
                        </a:rPr>
                        <a:t>ОР 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“магістр</a:t>
                      </a:r>
                      <a:r>
                        <a:rPr lang="uk-UA" sz="1800" b="1" dirty="0" err="1" smtClean="0">
                          <a:effectLst/>
                          <a:latin typeface="+mn-lt"/>
                        </a:rPr>
                        <a:t>”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  <a:p>
                      <a:pPr marL="0" indent="273050" algn="just">
                        <a:lnSpc>
                          <a:spcPct val="100000"/>
                        </a:lnSpc>
                      </a:pPr>
                      <a:r>
                        <a:rPr lang="uk-UA" sz="1800" b="1" dirty="0" smtClean="0">
                          <a:effectLst/>
                          <a:latin typeface="+mn-lt"/>
                        </a:rPr>
                        <a:t>Акредитація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спеціальності 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“туризм”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800" b="1" dirty="0" smtClean="0">
                          <a:effectLst/>
                          <a:latin typeface="+mn-lt"/>
                        </a:rPr>
                        <a:t>ОР </a:t>
                      </a:r>
                      <a:r>
                        <a:rPr lang="uk-UA" sz="1800" b="1" dirty="0" err="1" smtClean="0">
                          <a:effectLst/>
                          <a:latin typeface="+mn-lt"/>
                        </a:rPr>
                        <a:t>“бакалавр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”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  <a:p>
                      <a:pPr marL="0" indent="273050" algn="just">
                        <a:lnSpc>
                          <a:spcPct val="100000"/>
                        </a:lnSpc>
                      </a:pPr>
                      <a:r>
                        <a:rPr lang="uk-UA" sz="1800" b="1" dirty="0" smtClean="0">
                          <a:effectLst/>
                          <a:latin typeface="+mn-lt"/>
                        </a:rPr>
                        <a:t>Акредитація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спеціальності “Менеджмент 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соціо-культурної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діяльності”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800" b="1" dirty="0" smtClean="0">
                          <a:effectLst/>
                          <a:latin typeface="+mn-lt"/>
                        </a:rPr>
                        <a:t>ОР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“бакалавр”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  <a:p>
                      <a:pPr marL="0" indent="273050" algn="just">
                        <a:lnSpc>
                          <a:spcPct val="100000"/>
                        </a:lnSpc>
                      </a:pPr>
                      <a:r>
                        <a:rPr lang="uk-UA" sz="1800" b="1" dirty="0" smtClean="0">
                          <a:effectLst/>
                          <a:latin typeface="+mn-lt"/>
                        </a:rPr>
                        <a:t>Відновлення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діяльності курсів екскурсоводів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  <a:p>
                      <a:pPr marL="0" indent="273050" algn="just">
                        <a:lnSpc>
                          <a:spcPct val="100000"/>
                        </a:lnSpc>
                      </a:pPr>
                      <a:r>
                        <a:rPr lang="uk-UA" sz="1800" b="1" dirty="0" smtClean="0">
                          <a:effectLst/>
                          <a:latin typeface="+mn-lt"/>
                        </a:rPr>
                        <a:t>Започаткування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курсів зі здобуття робітничих професій “офіціант”, “кухар V розряду”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  <a:p>
                      <a:pPr marL="0" indent="273050" algn="just">
                        <a:lnSpc>
                          <a:spcPct val="100000"/>
                        </a:lnSpc>
                      </a:pPr>
                      <a:r>
                        <a:rPr lang="uk-UA" sz="1800" b="1" dirty="0" smtClean="0">
                          <a:effectLst/>
                          <a:latin typeface="+mn-lt"/>
                        </a:rPr>
                        <a:t>Створення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НВЛ “Сучасних ресторанних технологій”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  <a:p>
                      <a:pPr marL="0" indent="273050" algn="just">
                        <a:lnSpc>
                          <a:spcPct val="100000"/>
                        </a:lnSpc>
                      </a:pPr>
                      <a:r>
                        <a:rPr lang="uk-UA" sz="1800" b="1" dirty="0" smtClean="0">
                          <a:effectLst/>
                          <a:latin typeface="+mn-lt"/>
                        </a:rPr>
                        <a:t>Створення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НВЛ “Організації дозвілля та анімації”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  <a:p>
                      <a:pPr marL="0" indent="273050" algn="just">
                        <a:lnSpc>
                          <a:spcPct val="100000"/>
                        </a:lnSpc>
                      </a:pPr>
                      <a:r>
                        <a:rPr lang="uk-UA" sz="1800" b="1" dirty="0" smtClean="0">
                          <a:effectLst/>
                          <a:latin typeface="+mn-lt"/>
                        </a:rPr>
                        <a:t>Відкриття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аспірантури за спеціальністю 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“туризмознавство”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n-lt"/>
                          <a:ea typeface="Calibri"/>
                        </a:rPr>
                        <a:t>Грудень 2017 – січень 2018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uk-UA" sz="1400" b="1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n-lt"/>
                          <a:ea typeface="Calibri"/>
                        </a:rPr>
                        <a:t>Грудень </a:t>
                      </a:r>
                      <a:r>
                        <a:rPr lang="uk-UA" sz="1400" b="1" dirty="0">
                          <a:effectLst/>
                          <a:latin typeface="+mn-lt"/>
                          <a:ea typeface="Calibri"/>
                        </a:rPr>
                        <a:t>2018-січень 2019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b="1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n-lt"/>
                          <a:ea typeface="Calibri"/>
                        </a:rPr>
                        <a:t>2019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uk-UA" sz="1400" b="1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/>
                        </a:rPr>
                        <a:t>2019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b="1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n-lt"/>
                          <a:ea typeface="Calibri"/>
                        </a:rPr>
                        <a:t>2018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n-lt"/>
                          <a:ea typeface="Calibri"/>
                        </a:rPr>
                        <a:t>2018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n-lt"/>
                          <a:ea typeface="Calibri"/>
                        </a:rPr>
                        <a:t>2020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n-lt"/>
                          <a:ea typeface="Calibri"/>
                        </a:rPr>
                        <a:t>2019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Calibri"/>
                        </a:rPr>
                        <a:t>2019</a:t>
                      </a:r>
                      <a:endParaRPr lang="ru-RU" sz="1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1104108"/>
            <a:ext cx="2676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РОБОТА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2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наукових та навчально-методичних семінарів</a:t>
            </a:r>
          </a:p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(2015-2017 рр.)</a:t>
            </a:r>
            <a:endParaRPr lang="uk-U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527725253"/>
              </p:ext>
            </p:extLst>
          </p:nvPr>
        </p:nvGraphicFramePr>
        <p:xfrm>
          <a:off x="179512" y="980728"/>
          <a:ext cx="87129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95536" y="4473116"/>
            <a:ext cx="8496944" cy="2384884"/>
          </a:xfrm>
          <a:prstGeom prst="roundRect">
            <a:avLst/>
          </a:prstGeom>
          <a:solidFill>
            <a:schemeClr val="accent1">
              <a:alpha val="17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Пріоритетні теми наукових семінарів:</a:t>
            </a:r>
          </a:p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маркетингової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бренду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рамках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Маркетингової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Івано-Франківська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експертної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ПРОМІС);</a:t>
            </a:r>
          </a:p>
          <a:p>
            <a:pPr algn="just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корпоративна культура в закладах гостинності та управління персоналом;</a:t>
            </a:r>
          </a:p>
          <a:p>
            <a:pPr algn="just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інформаційні технології в сфері гостинності.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8191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4C4C4C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4C4C4C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23782" y="404664"/>
            <a:ext cx="8137525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>
                    <a:lumMod val="50000"/>
                  </a:schemeClr>
                </a:solidFill>
              </a:rPr>
              <a:t>Витяг з Ухвали </a:t>
            </a:r>
            <a:r>
              <a:rPr lang="uk-UA" sz="1600" b="1" dirty="0">
                <a:solidFill>
                  <a:schemeClr val="tx1">
                    <a:lumMod val="50000"/>
                  </a:schemeClr>
                </a:solidFill>
              </a:rPr>
              <a:t>Вченої Ради</a:t>
            </a:r>
            <a:endParaRPr lang="ru-RU" sz="16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ДВНЗ «Прикарпатський національний університет імені Василя Стефаника»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щодо питання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uk-UA" sz="1600" b="1" dirty="0">
                <a:solidFill>
                  <a:schemeClr val="tx1">
                    <a:lumMod val="50000"/>
                  </a:schemeClr>
                </a:solidFill>
              </a:rPr>
              <a:t>«Факультет туризму: досягнення, проблеми, перспективи розвитку »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200" b="1" dirty="0">
                <a:solidFill>
                  <a:schemeClr val="tx1">
                    <a:lumMod val="50000"/>
                  </a:schemeClr>
                </a:solidFill>
              </a:rPr>
              <a:t>від 30.05.2017 р.</a:t>
            </a:r>
            <a:endParaRPr lang="ru-RU" sz="1200" b="1" dirty="0" smtClean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uk-UA" sz="1400" dirty="0" smtClean="0">
                <a:solidFill>
                  <a:schemeClr val="tx1">
                    <a:lumMod val="50000"/>
                  </a:schemeClr>
                </a:solidFill>
              </a:rPr>
              <a:t>Провести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ґрунтовний аналіз профорієнтаційної роботи колективу факультету туризму та результатів вступної кампанії 2017 р. і розробити план заходів з метою виконання ліцензованого обсягу набору на </a:t>
            </a:r>
            <a:r>
              <a:rPr lang="uk-UA" sz="1400" dirty="0" err="1">
                <a:solidFill>
                  <a:schemeClr val="tx1">
                    <a:lumMod val="50000"/>
                  </a:schemeClr>
                </a:solidFill>
              </a:rPr>
              <a:t>бакалаврат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Відповідальні – деканат, завідувачі кафедр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Термін – вересень 2017 р.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400" i="1" dirty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Рек</a:t>
            </a:r>
            <a:r>
              <a:rPr lang="uk-UA" sz="1400" dirty="0" err="1">
                <a:solidFill>
                  <a:schemeClr val="tx1">
                    <a:lumMod val="50000"/>
                  </a:schemeClr>
                </a:solidFill>
              </a:rPr>
              <a:t>торату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 у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</a:rPr>
              <a:t>ніверситету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</a:rPr>
              <a:t>ро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з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</a:rPr>
              <a:t>глянути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 м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о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</a:rPr>
              <a:t>жливість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 перенесення спеціальностей Верховинського відділення Івано-Франківського коледжу Прикарпатського національного університету у базовий навчальний заклад у зв’язку з необхідністю ефективнішої професійної підготовки студентів.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Відповідальні – ректорат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Термін – червень-серпень 2017 р.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uk-UA" sz="1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Деканату факультету розробити перспективний план розвитку навчального підрозділу на 2018-2020 рр. з врахуванням рекомендацій Вченої ради університету.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Відповідальні – Вчена рада факультету, деканат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Термін - вересень 2017 р.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uk-UA" sz="1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Активізувати роботу кафедр факультету щодо проведення науково-методичних і наукових семінарів та їх участі в роботі наукового семінару факультету із залученням молодих вчених, здобувачів, аспірантів та докторантів. Результати роботи таких семінарів відображати у звітах та виданнях наукової літератури.</a:t>
            </a:r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Відповідальні – деканат, кафедри,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Термін – до 01.12.2017 р.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448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17230037"/>
              </p:ext>
            </p:extLst>
          </p:nvPr>
        </p:nvGraphicFramePr>
        <p:xfrm>
          <a:off x="611560" y="2897560"/>
          <a:ext cx="81369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836712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Статті</a:t>
            </a: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опубліковані</a:t>
            </a: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виданнях</a:t>
            </a: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кордоном</a:t>
            </a:r>
            <a:endParaRPr lang="uk-UA" dirty="0" smtClean="0">
              <a:solidFill>
                <a:prstClr val="white"/>
              </a:solidFill>
            </a:endParaRP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invGray">
          <a:xfrm rot="16200000">
            <a:off x="6444208" y="1268760"/>
            <a:ext cx="576064" cy="720080"/>
          </a:xfrm>
          <a:prstGeom prst="downArrow">
            <a:avLst>
              <a:gd name="adj1" fmla="val 49861"/>
              <a:gd name="adj2" fmla="val 53847"/>
            </a:avLst>
          </a:prstGeom>
          <a:solidFill>
            <a:schemeClr val="tx1">
              <a:alpha val="50000"/>
            </a:schemeClr>
          </a:solidFill>
          <a:ln w="25400">
            <a:solidFill>
              <a:schemeClr val="bg2">
                <a:lumMod val="20000"/>
                <a:lumOff val="80000"/>
                <a:alpha val="75000"/>
              </a:schemeClr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312" y="1340768"/>
            <a:ext cx="3102168" cy="432048"/>
          </a:xfrm>
        </p:spPr>
        <p:txBody>
          <a:bodyPr>
            <a:noAutofit/>
          </a:bodyPr>
          <a:lstStyle/>
          <a:p>
            <a:pPr marL="457200" indent="-457200" algn="just">
              <a:buClr>
                <a:schemeClr val="tx1"/>
              </a:buClr>
            </a:pPr>
            <a:r>
              <a:rPr lang="uk-UA" sz="2400" dirty="0" smtClean="0"/>
              <a:t> 	</a:t>
            </a: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1663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Наукові публікації викладачів факультету у 2015–2017 рр.</a:t>
            </a:r>
            <a:endParaRPr lang="uk-UA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робота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00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 animBg="1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публікацій</a:t>
            </a:r>
            <a:endParaRPr lang="uk-U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5257037"/>
              </p:ext>
            </p:extLst>
          </p:nvPr>
        </p:nvGraphicFramePr>
        <p:xfrm>
          <a:off x="179512" y="787765"/>
          <a:ext cx="8568952" cy="22920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756095"/>
                <a:gridCol w="959350"/>
                <a:gridCol w="910922"/>
                <a:gridCol w="942585"/>
              </a:tblGrid>
              <a:tr h="491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2016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Монографії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Підручники і посібники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Статті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Тези доповідей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170981975"/>
              </p:ext>
            </p:extLst>
          </p:nvPr>
        </p:nvGraphicFramePr>
        <p:xfrm>
          <a:off x="179512" y="3356992"/>
          <a:ext cx="87129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700595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робота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64704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VELYKOCHYI</a:t>
            </a:r>
            <a:r>
              <a:rPr lang="uk-UA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VOLOSHCHUK</a:t>
            </a:r>
            <a:r>
              <a:rPr lang="uk-UA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uk-UA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CATHOLICIZATION OF POKUTIA: ETHNO-CONFESSIONAL AND HISTORICAL MYTH OF THE UKRAINIAN HISTORIOGRAPHY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//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Codrul Cosminului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2017.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XXIII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No.2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319-342.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Tourism\Desktop\CC_23_2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06" y="764704"/>
            <a:ext cx="2545438" cy="386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ourism\Desktop\The Catolicization of Pokutia Ethnoconfessional and historical myth of the Ukrainian historiography_Страница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96029"/>
            <a:ext cx="2620126" cy="3853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5279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62088584"/>
              </p:ext>
            </p:extLst>
          </p:nvPr>
        </p:nvGraphicFramePr>
        <p:xfrm>
          <a:off x="611560" y="1936126"/>
          <a:ext cx="8136904" cy="492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458798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Електронні</a:t>
            </a:r>
            <a:r>
              <a:rPr lang="ru-RU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хрестоматії</a:t>
            </a:r>
            <a:r>
              <a:rPr lang="ru-RU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передані до бібліотеки університету</a:t>
            </a:r>
            <a:endParaRPr lang="uk-UA" dirty="0" smtClean="0">
              <a:solidFill>
                <a:prstClr val="white"/>
              </a:solidFill>
            </a:endParaRP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invGray">
          <a:xfrm rot="16200000">
            <a:off x="6465377" y="703428"/>
            <a:ext cx="576064" cy="720080"/>
          </a:xfrm>
          <a:prstGeom prst="downArrow">
            <a:avLst>
              <a:gd name="adj1" fmla="val 49861"/>
              <a:gd name="adj2" fmla="val 53847"/>
            </a:avLst>
          </a:prstGeom>
          <a:solidFill>
            <a:schemeClr val="tx1">
              <a:alpha val="50000"/>
            </a:schemeClr>
          </a:solidFill>
          <a:ln w="25400">
            <a:solidFill>
              <a:schemeClr val="bg2">
                <a:lumMod val="20000"/>
                <a:lumOff val="80000"/>
                <a:alpha val="75000"/>
              </a:schemeClr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312" y="852318"/>
            <a:ext cx="3102168" cy="432048"/>
          </a:xfrm>
        </p:spPr>
        <p:txBody>
          <a:bodyPr>
            <a:noAutofit/>
          </a:bodyPr>
          <a:lstStyle/>
          <a:p>
            <a:pPr marL="457200" indent="-457200" algn="just">
              <a:buClr>
                <a:schemeClr val="tx1"/>
              </a:buClr>
            </a:pPr>
            <a:r>
              <a:rPr lang="uk-UA" sz="2400" dirty="0" smtClean="0"/>
              <a:t> 	</a:t>
            </a: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162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робота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80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 animBg="1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1631667"/>
              </p:ext>
            </p:extLst>
          </p:nvPr>
        </p:nvGraphicFramePr>
        <p:xfrm>
          <a:off x="30162" y="33338"/>
          <a:ext cx="9113837" cy="5987950"/>
        </p:xfrm>
        <a:graphic>
          <a:graphicData uri="http://schemas.openxmlformats.org/presentationml/2006/ole">
            <p:oleObj spid="_x0000_s116738" name="Worksheet" r:id="rId4" imgW="7048426" imgH="471493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468730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робота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20688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Факультет </a:t>
            </a:r>
            <a:r>
              <a:rPr lang="uk-UA" sz="2400" dirty="0"/>
              <a:t>туризму </a:t>
            </a:r>
            <a:r>
              <a:rPr lang="uk-UA" sz="2400" dirty="0" smtClean="0"/>
              <a:t>виступив </a:t>
            </a:r>
            <a:r>
              <a:rPr lang="uk-UA" sz="2400" dirty="0" err="1" smtClean="0"/>
              <a:t>спів-організатором</a:t>
            </a:r>
            <a:r>
              <a:rPr lang="uk-UA" sz="2400" dirty="0" smtClean="0"/>
              <a:t> </a:t>
            </a: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uk-UA" sz="2400" dirty="0" smtClean="0"/>
              <a:t> </a:t>
            </a:r>
            <a:r>
              <a:rPr lang="uk-UA" sz="2400" dirty="0"/>
              <a:t>міжнародних </a:t>
            </a:r>
            <a:r>
              <a:rPr lang="uk-UA" sz="2400" dirty="0" smtClean="0"/>
              <a:t>наукових конференцій.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Плідна наукова співпраця налагоджена з: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Київським </a:t>
            </a:r>
            <a:r>
              <a:rPr lang="uk-UA" sz="2000" dirty="0"/>
              <a:t>національним торговельно-економічним </a:t>
            </a:r>
            <a:r>
              <a:rPr lang="uk-UA" sz="2000" dirty="0" smtClean="0"/>
              <a:t>університетом;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Полтавським національним технічним університетом ім. Юрія Кондратюка;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Київським </a:t>
            </a:r>
            <a:r>
              <a:rPr lang="uk-UA" sz="2000" dirty="0"/>
              <a:t>національним університетом культури і мистецтв (Миколаївська філія</a:t>
            </a:r>
            <a:r>
              <a:rPr lang="uk-UA" sz="2000" dirty="0" smtClean="0"/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/>
              <a:t>Академією</a:t>
            </a:r>
            <a:r>
              <a:rPr lang="ru-RU" sz="2000" dirty="0" smtClean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</a:t>
            </a:r>
            <a:r>
              <a:rPr lang="ru-RU" sz="2000" dirty="0" err="1"/>
              <a:t>Якуба</a:t>
            </a:r>
            <a:r>
              <a:rPr lang="ru-RU" sz="2000" dirty="0"/>
              <a:t> з </a:t>
            </a:r>
            <a:r>
              <a:rPr lang="ru-RU" sz="2000" dirty="0" err="1"/>
              <a:t>Парадижу</a:t>
            </a:r>
            <a:r>
              <a:rPr lang="ru-RU" sz="2000" dirty="0"/>
              <a:t> в </a:t>
            </a:r>
            <a:r>
              <a:rPr lang="ru-RU" sz="2000" dirty="0" err="1"/>
              <a:t>Ґожуві</a:t>
            </a:r>
            <a:r>
              <a:rPr lang="ru-RU" sz="2000" dirty="0"/>
              <a:t> </a:t>
            </a:r>
            <a:r>
              <a:rPr lang="ru-RU" sz="2000" dirty="0" err="1" smtClean="0"/>
              <a:t>Великопольському</a:t>
            </a:r>
            <a:r>
              <a:rPr lang="ru-RU" sz="2000" dirty="0" smtClean="0"/>
              <a:t> (</a:t>
            </a:r>
            <a:r>
              <a:rPr lang="ru-RU" sz="2000" dirty="0" err="1" smtClean="0"/>
              <a:t>Республіка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Польща</a:t>
            </a:r>
            <a:r>
              <a:rPr lang="ru-RU" sz="2000" dirty="0" smtClean="0"/>
              <a:t>).</a:t>
            </a:r>
            <a:endParaRPr lang="ru-RU" dirty="0"/>
          </a:p>
        </p:txBody>
      </p:sp>
      <p:pic>
        <p:nvPicPr>
          <p:cNvPr id="5122" name="Picture 2" descr="https://upload.wikimedia.org/wikipedia/commons/thumb/1/19/COA_Kyiv_National_University_of_Trade_and_Economics.svg/250px-COA_Kyiv_National_University_of_Trade_and_Economic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2617"/>
            <a:ext cx="2000268" cy="16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ntu.edu.ua/images/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79414"/>
            <a:ext cx="1512168" cy="154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5/5d/%D0%9A%D0%9D%D0%A3%D0%9A%D0%86%D0%9C.svg/1063px-%D0%9A%D0%9D%D0%A3%D0%9A%D0%86%D0%9C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23711"/>
            <a:ext cx="1574669" cy="1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encyklopedia.wimbp.gorzow.pl/p/pwsz/akadem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99208"/>
            <a:ext cx="1112422" cy="14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0963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робота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88640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prstClr val="white"/>
                </a:solidFill>
              </a:rPr>
              <a:t>Стажування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 err="1" smtClean="0">
                <a:solidFill>
                  <a:prstClr val="white"/>
                </a:solidFill>
              </a:rPr>
              <a:t>викладачів</a:t>
            </a:r>
            <a:r>
              <a:rPr lang="ru-RU" sz="2400" b="1" dirty="0" smtClean="0">
                <a:solidFill>
                  <a:prstClr val="white"/>
                </a:solidFill>
              </a:rPr>
              <a:t> факультету туризму </a:t>
            </a:r>
            <a:r>
              <a:rPr lang="ru-RU" sz="2400" b="1" dirty="0" err="1" smtClean="0">
                <a:solidFill>
                  <a:prstClr val="white"/>
                </a:solidFill>
              </a:rPr>
              <a:t>закордоном</a:t>
            </a:r>
            <a:r>
              <a:rPr lang="ru-RU" sz="2400" dirty="0" smtClean="0">
                <a:solidFill>
                  <a:prstClr val="white"/>
                </a:solidFill>
              </a:rPr>
              <a:t>: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just"/>
            <a:endParaRPr lang="uk-UA" sz="1400" dirty="0" smtClean="0">
              <a:solidFill>
                <a:prstClr val="white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uk-UA" sz="2000" dirty="0">
                <a:solidFill>
                  <a:prstClr val="white"/>
                </a:solidFill>
              </a:rPr>
              <a:t>В</a:t>
            </a:r>
            <a:r>
              <a:rPr lang="uk-UA" sz="2000" dirty="0" smtClean="0">
                <a:solidFill>
                  <a:prstClr val="white"/>
                </a:solidFill>
              </a:rPr>
              <a:t>икладачі </a:t>
            </a:r>
            <a:r>
              <a:rPr lang="uk-UA" sz="2000" dirty="0">
                <a:solidFill>
                  <a:prstClr val="white"/>
                </a:solidFill>
              </a:rPr>
              <a:t>кафедри готельно-ресторанної та курортної справи </a:t>
            </a:r>
            <a:r>
              <a:rPr lang="uk-UA" sz="2000" dirty="0" err="1">
                <a:solidFill>
                  <a:prstClr val="white"/>
                </a:solidFill>
              </a:rPr>
              <a:t>к.п.н</a:t>
            </a:r>
            <a:r>
              <a:rPr lang="uk-UA" sz="2000" dirty="0">
                <a:solidFill>
                  <a:prstClr val="white"/>
                </a:solidFill>
              </a:rPr>
              <a:t>., доц. Польова Л.В. та </a:t>
            </a:r>
            <a:r>
              <a:rPr lang="uk-UA" sz="2000" dirty="0" err="1">
                <a:solidFill>
                  <a:prstClr val="white"/>
                </a:solidFill>
              </a:rPr>
              <a:t>к.п.н</a:t>
            </a:r>
            <a:r>
              <a:rPr lang="uk-UA" sz="2000" dirty="0">
                <a:solidFill>
                  <a:prstClr val="white"/>
                </a:solidFill>
              </a:rPr>
              <a:t>., доц. Загнибіда Р.П. у 2015 р. пройшли курси підвищення кваліфікації в м. Варна, Болгарія; у 2016 р. пройшли  курси підвищення кваліфікації у </a:t>
            </a:r>
            <a:r>
              <a:rPr lang="uk-UA" sz="2000" dirty="0" err="1">
                <a:solidFill>
                  <a:prstClr val="white"/>
                </a:solidFill>
              </a:rPr>
              <a:t>Земантіа</a:t>
            </a:r>
            <a:r>
              <a:rPr lang="uk-UA" sz="2000" dirty="0">
                <a:solidFill>
                  <a:prstClr val="white"/>
                </a:solidFill>
              </a:rPr>
              <a:t> коледж в м. </a:t>
            </a:r>
            <a:r>
              <a:rPr lang="uk-UA" sz="2000" dirty="0" err="1">
                <a:solidFill>
                  <a:prstClr val="white"/>
                </a:solidFill>
              </a:rPr>
              <a:t>Рітавас</a:t>
            </a:r>
            <a:r>
              <a:rPr lang="uk-UA" sz="2000" dirty="0">
                <a:solidFill>
                  <a:prstClr val="white"/>
                </a:solidFill>
              </a:rPr>
              <a:t>, Литва</a:t>
            </a:r>
            <a:r>
              <a:rPr lang="uk-UA" sz="2000" dirty="0" smtClean="0">
                <a:solidFill>
                  <a:prstClr val="white"/>
                </a:solidFill>
              </a:rPr>
              <a:t>;</a:t>
            </a:r>
          </a:p>
          <a:p>
            <a:pPr marL="457200" indent="-457200" algn="just">
              <a:buFontTx/>
              <a:buAutoNum type="arabicPeriod"/>
            </a:pPr>
            <a:endParaRPr lang="uk-UA" sz="600" dirty="0">
              <a:solidFill>
                <a:prstClr val="white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uk-UA" sz="2000" dirty="0">
                <a:solidFill>
                  <a:prstClr val="white"/>
                </a:solidFill>
              </a:rPr>
              <a:t>З</a:t>
            </a:r>
            <a:r>
              <a:rPr lang="uk-UA" sz="2000" dirty="0" smtClean="0">
                <a:solidFill>
                  <a:prstClr val="white"/>
                </a:solidFill>
              </a:rPr>
              <a:t>а </a:t>
            </a:r>
            <a:r>
              <a:rPr lang="uk-UA" sz="2000" dirty="0">
                <a:solidFill>
                  <a:prstClr val="white"/>
                </a:solidFill>
              </a:rPr>
              <a:t>період 2014 – 2017 рр. </a:t>
            </a:r>
            <a:r>
              <a:rPr lang="uk-UA" sz="2000" dirty="0" smtClean="0">
                <a:solidFill>
                  <a:prstClr val="white"/>
                </a:solidFill>
              </a:rPr>
              <a:t>викладачі </a:t>
            </a:r>
            <a:r>
              <a:rPr lang="uk-UA" sz="2000" dirty="0">
                <a:solidFill>
                  <a:prstClr val="white"/>
                </a:solidFill>
              </a:rPr>
              <a:t>кафедри іноземних мов і країнознавства </a:t>
            </a:r>
            <a:r>
              <a:rPr lang="uk-UA" sz="2000" dirty="0" err="1">
                <a:solidFill>
                  <a:prstClr val="white"/>
                </a:solidFill>
              </a:rPr>
              <a:t>Чаграк</a:t>
            </a:r>
            <a:r>
              <a:rPr lang="uk-UA" sz="2000" dirty="0">
                <a:solidFill>
                  <a:prstClr val="white"/>
                </a:solidFill>
              </a:rPr>
              <a:t> Н.І., </a:t>
            </a:r>
            <a:r>
              <a:rPr lang="uk-UA" sz="2000" dirty="0" err="1">
                <a:solidFill>
                  <a:prstClr val="white"/>
                </a:solidFill>
              </a:rPr>
              <a:t>Гритчук</a:t>
            </a:r>
            <a:r>
              <a:rPr lang="uk-UA" sz="2000" dirty="0">
                <a:solidFill>
                  <a:prstClr val="white"/>
                </a:solidFill>
              </a:rPr>
              <a:t> Г.В., Савчук Н.І. стажувалися у ВНЗ Польщі та Познанський Р.В. – у коледжі США</a:t>
            </a:r>
            <a:r>
              <a:rPr lang="uk-UA" sz="2000" dirty="0" smtClean="0">
                <a:solidFill>
                  <a:prstClr val="white"/>
                </a:solidFill>
              </a:rPr>
              <a:t>;</a:t>
            </a:r>
          </a:p>
          <a:p>
            <a:pPr marL="457200" indent="-457200" algn="just">
              <a:buFontTx/>
              <a:buAutoNum type="arabicPeriod"/>
            </a:pPr>
            <a:endParaRPr lang="uk-UA" sz="600" dirty="0">
              <a:solidFill>
                <a:prstClr val="white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uk-UA" sz="2000" dirty="0" smtClean="0">
                <a:solidFill>
                  <a:prstClr val="white"/>
                </a:solidFill>
              </a:rPr>
              <a:t>У </a:t>
            </a:r>
            <a:r>
              <a:rPr lang="uk-UA" sz="2000" dirty="0">
                <a:solidFill>
                  <a:prstClr val="white"/>
                </a:solidFill>
              </a:rPr>
              <a:t>2017 р. започатковано програму трьох місячного стажування викладачів факультету туризму на базі Академії ім. </a:t>
            </a:r>
            <a:r>
              <a:rPr lang="uk-UA" sz="2000" dirty="0" err="1">
                <a:solidFill>
                  <a:prstClr val="white"/>
                </a:solidFill>
              </a:rPr>
              <a:t>Якуба</a:t>
            </a:r>
            <a:r>
              <a:rPr lang="uk-UA" sz="2000" dirty="0">
                <a:solidFill>
                  <a:prstClr val="white"/>
                </a:solidFill>
              </a:rPr>
              <a:t> з </a:t>
            </a:r>
            <a:r>
              <a:rPr lang="uk-UA" sz="2000" dirty="0" err="1">
                <a:solidFill>
                  <a:prstClr val="white"/>
                </a:solidFill>
              </a:rPr>
              <a:t>Парадижу</a:t>
            </a:r>
            <a:r>
              <a:rPr lang="uk-UA" sz="2000" dirty="0">
                <a:solidFill>
                  <a:prstClr val="white"/>
                </a:solidFill>
              </a:rPr>
              <a:t> в м. </a:t>
            </a:r>
            <a:r>
              <a:rPr lang="uk-UA" sz="2000" dirty="0" err="1">
                <a:solidFill>
                  <a:prstClr val="white"/>
                </a:solidFill>
              </a:rPr>
              <a:t>Гожув</a:t>
            </a:r>
            <a:r>
              <a:rPr lang="uk-UA" sz="2000" dirty="0">
                <a:solidFill>
                  <a:prstClr val="white"/>
                </a:solidFill>
              </a:rPr>
              <a:t> </a:t>
            </a:r>
            <a:r>
              <a:rPr lang="uk-UA" sz="2000" dirty="0" err="1">
                <a:solidFill>
                  <a:prstClr val="white"/>
                </a:solidFill>
              </a:rPr>
              <a:t>Великопольський</a:t>
            </a:r>
            <a:r>
              <a:rPr lang="uk-UA" sz="2000" dirty="0">
                <a:solidFill>
                  <a:prstClr val="white"/>
                </a:solidFill>
              </a:rPr>
              <a:t> (Республіка Польща</a:t>
            </a:r>
            <a:r>
              <a:rPr lang="uk-UA" sz="2000" dirty="0" smtClean="0">
                <a:solidFill>
                  <a:prstClr val="white"/>
                </a:solidFill>
              </a:rPr>
              <a:t>). Доцент </a:t>
            </a:r>
            <a:r>
              <a:rPr lang="uk-UA" sz="2000" dirty="0">
                <a:solidFill>
                  <a:prstClr val="white"/>
                </a:solidFill>
              </a:rPr>
              <a:t>кафедри туризмознавства і краєзнавства </a:t>
            </a:r>
            <a:r>
              <a:rPr lang="uk-UA" sz="2000" dirty="0" err="1">
                <a:solidFill>
                  <a:prstClr val="white"/>
                </a:solidFill>
              </a:rPr>
              <a:t>Філюк</a:t>
            </a:r>
            <a:r>
              <a:rPr lang="uk-UA" sz="2000" dirty="0">
                <a:solidFill>
                  <a:prstClr val="white"/>
                </a:solidFill>
              </a:rPr>
              <a:t> С.М. успішно пройшла стажування за даною програмою</a:t>
            </a:r>
            <a:r>
              <a:rPr lang="uk-UA" sz="2000" dirty="0" smtClean="0">
                <a:solidFill>
                  <a:prstClr val="white"/>
                </a:solidFill>
              </a:rPr>
              <a:t>;</a:t>
            </a:r>
          </a:p>
          <a:p>
            <a:pPr marL="457200" indent="-457200" algn="just">
              <a:buFontTx/>
              <a:buAutoNum type="arabicPeriod"/>
            </a:pPr>
            <a:endParaRPr lang="uk-UA" sz="600" dirty="0">
              <a:solidFill>
                <a:prstClr val="white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uk-UA" sz="2000" dirty="0" smtClean="0">
                <a:solidFill>
                  <a:prstClr val="white"/>
                </a:solidFill>
              </a:rPr>
              <a:t>В 2017 р. проф. </a:t>
            </a:r>
            <a:r>
              <a:rPr lang="uk-UA" sz="2000" dirty="0" err="1" smtClean="0">
                <a:solidFill>
                  <a:prstClr val="white"/>
                </a:solidFill>
              </a:rPr>
              <a:t>Великочий</a:t>
            </a:r>
            <a:r>
              <a:rPr lang="uk-UA" sz="2000" dirty="0" smtClean="0">
                <a:solidFill>
                  <a:prstClr val="white"/>
                </a:solidFill>
              </a:rPr>
              <a:t> В.С. пройшов </a:t>
            </a:r>
            <a:r>
              <a:rPr lang="ru-RU" sz="2000" dirty="0" err="1"/>
              <a:t>стажування</a:t>
            </a:r>
            <a:r>
              <a:rPr lang="ru-RU" sz="2000" dirty="0"/>
              <a:t> в рамках </a:t>
            </a:r>
            <a:r>
              <a:rPr lang="ru-RU" sz="2000" dirty="0" err="1"/>
              <a:t>програми</a:t>
            </a:r>
            <a:r>
              <a:rPr lang="ru-RU" sz="2000" dirty="0"/>
              <a:t> </a:t>
            </a:r>
            <a:r>
              <a:rPr lang="en-US" sz="2000" dirty="0"/>
              <a:t>Erasmus+ training mobility (Project no. 2016-1-PL01-RF107-023547) </a:t>
            </a:r>
            <a:r>
              <a:rPr lang="ru-RU" sz="2000" dirty="0"/>
              <a:t>на </a:t>
            </a:r>
            <a:r>
              <a:rPr lang="ru-RU" sz="2000" dirty="0" err="1"/>
              <a:t>базі</a:t>
            </a:r>
            <a:r>
              <a:rPr lang="ru-RU" sz="2000" dirty="0"/>
              <a:t> </a:t>
            </a:r>
            <a:r>
              <a:rPr lang="uk-UA" sz="2000" dirty="0" smtClean="0">
                <a:solidFill>
                  <a:prstClr val="white"/>
                </a:solidFill>
              </a:rPr>
              <a:t>Академії </a:t>
            </a:r>
            <a:r>
              <a:rPr lang="uk-UA" sz="2000" dirty="0">
                <a:solidFill>
                  <a:prstClr val="white"/>
                </a:solidFill>
              </a:rPr>
              <a:t>ім. </a:t>
            </a:r>
            <a:r>
              <a:rPr lang="uk-UA" sz="2000" dirty="0" err="1">
                <a:solidFill>
                  <a:prstClr val="white"/>
                </a:solidFill>
              </a:rPr>
              <a:t>Якуба</a:t>
            </a:r>
            <a:r>
              <a:rPr lang="uk-UA" sz="2000" dirty="0">
                <a:solidFill>
                  <a:prstClr val="white"/>
                </a:solidFill>
              </a:rPr>
              <a:t> з </a:t>
            </a:r>
            <a:r>
              <a:rPr lang="uk-UA" sz="2000" dirty="0" err="1">
                <a:solidFill>
                  <a:prstClr val="white"/>
                </a:solidFill>
              </a:rPr>
              <a:t>Парадижу</a:t>
            </a:r>
            <a:r>
              <a:rPr lang="uk-UA" sz="2000" dirty="0">
                <a:solidFill>
                  <a:prstClr val="white"/>
                </a:solidFill>
              </a:rPr>
              <a:t> в м. </a:t>
            </a:r>
            <a:r>
              <a:rPr lang="uk-UA" sz="2000" dirty="0" err="1">
                <a:solidFill>
                  <a:prstClr val="white"/>
                </a:solidFill>
              </a:rPr>
              <a:t>Гожув</a:t>
            </a:r>
            <a:r>
              <a:rPr lang="uk-UA" sz="2000" dirty="0">
                <a:solidFill>
                  <a:prstClr val="white"/>
                </a:solidFill>
              </a:rPr>
              <a:t> </a:t>
            </a:r>
            <a:r>
              <a:rPr lang="uk-UA" sz="2000" dirty="0" err="1">
                <a:solidFill>
                  <a:prstClr val="white"/>
                </a:solidFill>
              </a:rPr>
              <a:t>Великопольський</a:t>
            </a:r>
            <a:r>
              <a:rPr lang="uk-UA" sz="2000" dirty="0">
                <a:solidFill>
                  <a:prstClr val="white"/>
                </a:solidFill>
              </a:rPr>
              <a:t> (Республіка </a:t>
            </a:r>
            <a:r>
              <a:rPr lang="uk-UA" sz="2000" dirty="0" smtClean="0">
                <a:solidFill>
                  <a:prstClr val="white"/>
                </a:solidFill>
              </a:rPr>
              <a:t>Польща).</a:t>
            </a:r>
            <a:endParaRPr lang="uk-UA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742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023938" y="2655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C4C4C"/>
              </a:solidFill>
              <a:ea typeface="MS PGothic"/>
              <a:cs typeface="MS P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3938" y="2655888"/>
            <a:ext cx="73644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Практика –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складова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частина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професійної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підготовки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,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що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відображає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закономірності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,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зміст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,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методи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і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форми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організації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процесу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формування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умінь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,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навичок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та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здатності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студентів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до </a:t>
            </a:r>
            <a:r>
              <a:rPr lang="ru-RU" sz="2400" b="1" dirty="0" err="1" smtClean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кваліфікованої</a:t>
            </a:r>
            <a:r>
              <a:rPr lang="ru-RU" sz="2400" b="1" dirty="0" smtClean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виробничої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праці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у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сфері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туризму, </a:t>
            </a:r>
            <a:r>
              <a:rPr lang="ru-RU" sz="2400" b="1" dirty="0" err="1" smtClean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гостинності</a:t>
            </a:r>
            <a:r>
              <a:rPr lang="ru-RU" sz="2400" b="1" dirty="0" smtClean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та </a:t>
            </a:r>
            <a:r>
              <a:rPr lang="ru-RU" sz="2400" b="1" dirty="0" err="1" smtClean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культури</a:t>
            </a:r>
            <a:endParaRPr lang="uk-UA" sz="2400" b="1" dirty="0">
              <a:solidFill>
                <a:srgbClr val="F2FDF7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9959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just"/>
            <a:r>
              <a:rPr lang="uk-UA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Студенти факультету є постійними учасниками та призерами Всеукраїнських предметних олімпіад та конкурсів наукових робіт</a:t>
            </a:r>
            <a:endParaRPr lang="en-GB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srgbClr val="1E2128"/>
                </a:solidFill>
                <a:latin typeface="Times New Roman" pitchFamily="18" charset="0"/>
                <a:cs typeface="Times New Roman" pitchFamily="18" charset="0"/>
              </a:rPr>
              <a:t>Наукова робота</a:t>
            </a:r>
            <a:endParaRPr lang="uk-UA" sz="2200" b="1" dirty="0">
              <a:solidFill>
                <a:srgbClr val="1E21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052736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</a:rPr>
              <a:t>Будник Уляна </a:t>
            </a:r>
            <a:r>
              <a:rPr lang="uk-UA" dirty="0">
                <a:solidFill>
                  <a:srgbClr val="000000"/>
                </a:solidFill>
              </a:rPr>
              <a:t>– ІІ </a:t>
            </a:r>
            <a:r>
              <a:rPr lang="uk-UA" dirty="0" smtClean="0">
                <a:solidFill>
                  <a:srgbClr val="000000"/>
                </a:solidFill>
              </a:rPr>
              <a:t>місце </a:t>
            </a:r>
            <a:r>
              <a:rPr lang="uk-UA" dirty="0">
                <a:solidFill>
                  <a:srgbClr val="000000"/>
                </a:solidFill>
              </a:rPr>
              <a:t>на Всеукраїнському конкурсі студентських наукових робіт </a:t>
            </a:r>
            <a:r>
              <a:rPr lang="uk-UA" dirty="0" smtClean="0">
                <a:solidFill>
                  <a:srgbClr val="000000"/>
                </a:solidFill>
              </a:rPr>
              <a:t>(2016 р., науковий </a:t>
            </a:r>
            <a:r>
              <a:rPr lang="uk-UA" dirty="0">
                <a:solidFill>
                  <a:srgbClr val="000000"/>
                </a:solidFill>
              </a:rPr>
              <a:t>керівник – </a:t>
            </a:r>
            <a:r>
              <a:rPr lang="uk-UA" dirty="0" err="1" smtClean="0">
                <a:solidFill>
                  <a:srgbClr val="000000"/>
                </a:solidFill>
              </a:rPr>
              <a:t>к.п.н</a:t>
            </a:r>
            <a:r>
              <a:rPr lang="uk-UA" dirty="0" smtClean="0">
                <a:solidFill>
                  <a:srgbClr val="000000"/>
                </a:solidFill>
              </a:rPr>
              <a:t>., доц. Гуменюк Г.М.);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 smtClean="0">
                <a:solidFill>
                  <a:srgbClr val="000000"/>
                </a:solidFill>
              </a:rPr>
              <a:t>Хоптій</a:t>
            </a:r>
            <a:r>
              <a:rPr lang="uk-UA" dirty="0" smtClean="0">
                <a:solidFill>
                  <a:srgbClr val="000000"/>
                </a:solidFill>
              </a:rPr>
              <a:t> Ольга </a:t>
            </a:r>
            <a:r>
              <a:rPr lang="uk-UA" dirty="0">
                <a:solidFill>
                  <a:srgbClr val="000000"/>
                </a:solidFill>
              </a:rPr>
              <a:t>– </a:t>
            </a:r>
            <a:r>
              <a:rPr lang="uk-UA" dirty="0" smtClean="0">
                <a:solidFill>
                  <a:srgbClr val="000000"/>
                </a:solidFill>
              </a:rPr>
              <a:t>ІІ </a:t>
            </a:r>
            <a:r>
              <a:rPr lang="uk-UA" dirty="0">
                <a:solidFill>
                  <a:srgbClr val="000000"/>
                </a:solidFill>
              </a:rPr>
              <a:t>місце на Всеукраїнському конкурсі студентських наукових робіт (</a:t>
            </a:r>
            <a:r>
              <a:rPr lang="uk-UA" dirty="0" smtClean="0">
                <a:solidFill>
                  <a:srgbClr val="000000"/>
                </a:solidFill>
              </a:rPr>
              <a:t>2017 </a:t>
            </a:r>
            <a:r>
              <a:rPr lang="uk-UA" dirty="0">
                <a:solidFill>
                  <a:srgbClr val="000000"/>
                </a:solidFill>
              </a:rPr>
              <a:t>р., науковий керівник – </a:t>
            </a:r>
            <a:r>
              <a:rPr lang="uk-UA" dirty="0" err="1">
                <a:solidFill>
                  <a:srgbClr val="000000"/>
                </a:solidFill>
              </a:rPr>
              <a:t>к.п.н</a:t>
            </a:r>
            <a:r>
              <a:rPr lang="uk-UA" dirty="0">
                <a:solidFill>
                  <a:srgbClr val="000000"/>
                </a:solidFill>
              </a:rPr>
              <a:t>., доц. Гуменюк Г.М.);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266" name="Picture 2" descr="C:\Users\Andrew\Desktop\Презентація Великочий\Скановане\Скановане\im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59"/>
            <a:ext cx="2052228" cy="28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pu.if.ua/images/2017/BEREZEN/2703/2/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083" y="3630027"/>
            <a:ext cx="2083129" cy="28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76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Матеріально-технічна база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297940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НВЛ технології харчування (створена в рамках реалізації Перспективного плану розвитку Факультету туризму)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088" y="3678358"/>
            <a:ext cx="3576397" cy="2682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57927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57927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075" y="3671900"/>
            <a:ext cx="3671073" cy="2753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922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4C4C4C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4C4C4C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23782" y="620688"/>
            <a:ext cx="813752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uk-UA" sz="1400" dirty="0" smtClean="0">
                <a:solidFill>
                  <a:schemeClr val="tx1">
                    <a:lumMod val="50000"/>
                  </a:schemeClr>
                </a:solidFill>
              </a:rPr>
              <a:t>За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результатами наукових досліджень нарощувати кількість публікацій, які </a:t>
            </a:r>
            <a:r>
              <a:rPr lang="uk-UA" sz="1400" dirty="0" err="1">
                <a:solidFill>
                  <a:schemeClr val="tx1">
                    <a:lumMod val="50000"/>
                  </a:schemeClr>
                </a:solidFill>
              </a:rPr>
              <a:t>рейтингуються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 у  </a:t>
            </a:r>
            <a:r>
              <a:rPr lang="uk-UA" sz="1400" dirty="0" err="1">
                <a:solidFill>
                  <a:schemeClr val="tx1">
                    <a:lumMod val="50000"/>
                  </a:schemeClr>
                </a:solidFill>
              </a:rPr>
              <a:t>наукометричних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 базах даних.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 smtClean="0">
                <a:solidFill>
                  <a:schemeClr val="tx1">
                    <a:lumMod val="50000"/>
                  </a:schemeClr>
                </a:solidFill>
              </a:rPr>
              <a:t>Відповідальні </a:t>
            </a:r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– кафедри факультету,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навчально-науковий центр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Термін - постійно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7</a:t>
            </a:r>
            <a:r>
              <a:rPr lang="uk-UA" sz="1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Завідувачам кафедр забезпечити подальшу підготовку та видання навчально-наукових посібників, науково-методичних рекомендацій з урахуванням нових спеціальностей, за якими здійснений набір в 2017 році, інтенсифікувати роботу зі створення електронних варіантів посібників для організації навчального процесу в умовах дистанційного навчання.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Відповідальні - зав. кафедрами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Термін – до 01.09.2017 р.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8</a:t>
            </a:r>
            <a:r>
              <a:rPr lang="uk-UA" sz="1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З метою забезпечення якості надання освітніх послуг, якіснішого формування професійних </a:t>
            </a:r>
            <a:r>
              <a:rPr lang="uk-UA" sz="1400" dirty="0" err="1">
                <a:solidFill>
                  <a:schemeClr val="tx1">
                    <a:lumMod val="50000"/>
                  </a:schemeClr>
                </a:solidFill>
              </a:rPr>
              <a:t>компетенцій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 майбутніх фахівців факультету туризму спільно з ректоратом університету: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а) продовжувати роботу щодо організації закордонного стажування студентів спеціальностей факультету, розширити бази такого стажування в інших країнах Європи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б) створити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НВЛ «З технології харчування»;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НВЛ “Сучасних ресторанних технологій”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НВЛ “Організації дозвілля та анімації”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Відповідальні – деканат, кафедри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Термін – впродовж 2017-2018 рр.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9</a:t>
            </a:r>
            <a:r>
              <a:rPr lang="uk-UA" sz="1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</a:rPr>
              <a:t>Провести розширене засідання Вченої ради факультету для обговорення цієї ухвали, запровадження заходів для підвищення рівня наукової роботи та міжнародної співпраці.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Відповідальні – деканат,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uk-UA" sz="1400" i="1" dirty="0">
                <a:solidFill>
                  <a:schemeClr val="tx1">
                    <a:lumMod val="50000"/>
                  </a:schemeClr>
                </a:solidFill>
              </a:rPr>
              <a:t>Термін – до 01.06.2017 р.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749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16632"/>
            <a:ext cx="9144000" cy="504056"/>
          </a:xfrm>
          <a:prstGeom prst="rect">
            <a:avLst/>
          </a:prstGeom>
          <a:solidFill>
            <a:schemeClr val="bg1"/>
          </a:solidFill>
          <a:ln w="19050" cmpd="dbl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    </a:t>
            </a:r>
            <a:r>
              <a:rPr lang="uk-UA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ДВНЗ </a:t>
            </a:r>
            <a:r>
              <a:rPr lang="uk-UA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“Прикарпатський</a:t>
            </a:r>
            <a:r>
              <a:rPr lang="uk-UA" sz="1200" b="1" dirty="0" smtClean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національний</a:t>
            </a:r>
            <a:r>
              <a:rPr lang="uk-UA" sz="1200" b="1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uk-UA" sz="1200" b="1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імені</a:t>
            </a:r>
            <a:r>
              <a:rPr lang="uk-UA" sz="1200" b="1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Василя</a:t>
            </a:r>
            <a:r>
              <a:rPr lang="uk-UA" sz="1200" b="1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Стефаника”</a:t>
            </a:r>
            <a:endParaRPr lang="uk-UA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Факультет </a:t>
            </a:r>
            <a:r>
              <a:rPr lang="uk-UA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туризму</a:t>
            </a:r>
            <a:endParaRPr lang="uk-UA" sz="1200" b="1" dirty="0">
              <a:solidFill>
                <a:prstClr val="black"/>
              </a:solidFill>
              <a:latin typeface="Verdana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981" name="Picture 27" descr="Logo 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7143"/>
            <a:ext cx="464731" cy="48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27" descr="Logo 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3483" y="127143"/>
            <a:ext cx="461149" cy="48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5" name="Picture 2" descr="I:\фото інститутські\нов.рік 2011 Ін-т тур\нов.рік 2011 Ін-т тур.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933825"/>
            <a:ext cx="1368425" cy="912813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86" name="Picture 2" descr="I:\PH\DSC_0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933825"/>
            <a:ext cx="1368425" cy="912813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87" name="Picture 2" descr="E:\29.082011 інститут туризму\DSC_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980728"/>
            <a:ext cx="1368425" cy="83696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88" name="Picture 2" descr="E:\29.082011 інститут туризму\DSC_00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1916113"/>
            <a:ext cx="1368425" cy="909637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89" name="Picture 2" descr="E:\29.082011 інститут туризму\DSC_0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924175"/>
            <a:ext cx="1368425" cy="909638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90" name="Picture 2" descr="I:\Відень 2010\IMG_25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6" y="1924234"/>
            <a:ext cx="1368425" cy="912813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6991" name="Picture 4" descr="I:\Відень 2010\IMG_26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2924175"/>
            <a:ext cx="1368425" cy="90805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6" name="Picture 2" descr="C:\Users\Andrew\Desktop\Презентація Великочий\(Без теми)\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0728"/>
            <a:ext cx="1368426" cy="83114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Work Docs\2016\2016-10-15-Flash\ГЕРБ НОВИЙ ФАКУЛЬТЕТ ТУРИЗМУ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240" y="1108571"/>
            <a:ext cx="4987520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ew\Desktop\Презентація Великочий\(Без теми)\WAr074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6" y="4941168"/>
            <a:ext cx="1368425" cy="91158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u.if.ua/images/2016/VERESEN/2809/1/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941168"/>
            <a:ext cx="1371592" cy="91158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39552" y="5301208"/>
            <a:ext cx="8280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prstClr val="white">
                    <a:lumMod val="1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ДЯКУЮ ЗА УВАГУ!</a:t>
            </a:r>
            <a:endParaRPr lang="uk-UA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1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28866" y="6505"/>
            <a:ext cx="4680520" cy="648072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Факультет   туризму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5526" y="1106006"/>
            <a:ext cx="1656184" cy="165618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chemeClr val="bg1"/>
                </a:solidFill>
              </a:rPr>
              <a:t>Кафедра </a:t>
            </a:r>
            <a:r>
              <a:rPr lang="uk-UA" sz="1500" b="1" dirty="0" err="1" smtClean="0">
                <a:solidFill>
                  <a:schemeClr val="bg1"/>
                </a:solidFill>
              </a:rPr>
              <a:t>туризмознав-ства</a:t>
            </a:r>
            <a:r>
              <a:rPr lang="uk-UA" sz="1500" b="1" dirty="0" smtClean="0">
                <a:solidFill>
                  <a:schemeClr val="bg1"/>
                </a:solidFill>
              </a:rPr>
              <a:t> і краєзнавства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36334" y="1106006"/>
            <a:ext cx="1656184" cy="164665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chemeClr val="bg1"/>
                </a:solidFill>
              </a:rPr>
              <a:t>Кафедра готельно-ресторанної та курортної справи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96314" y="1106006"/>
            <a:ext cx="1656184" cy="162792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chemeClr val="bg1"/>
                </a:solidFill>
              </a:rPr>
              <a:t>Кафедра організації туризму та управління </a:t>
            </a:r>
            <a:r>
              <a:rPr lang="uk-UA" sz="1500" b="1" dirty="0" err="1" smtClean="0">
                <a:solidFill>
                  <a:schemeClr val="bg1"/>
                </a:solidFill>
              </a:rPr>
              <a:t>соціокультур-ною</a:t>
            </a:r>
            <a:r>
              <a:rPr lang="uk-UA" sz="1500" b="1" dirty="0" smtClean="0">
                <a:solidFill>
                  <a:schemeClr val="bg1"/>
                </a:solidFill>
              </a:rPr>
              <a:t> діяльністю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40645" y="1087268"/>
            <a:ext cx="1656184" cy="164665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chemeClr val="bg1"/>
                </a:solidFill>
              </a:rPr>
              <a:t>Кафедра іноземних мов та </a:t>
            </a:r>
            <a:r>
              <a:rPr lang="uk-UA" sz="1500" b="1" dirty="0" err="1" smtClean="0">
                <a:solidFill>
                  <a:schemeClr val="bg1"/>
                </a:solidFill>
              </a:rPr>
              <a:t>країнознав-ства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765" y="3022921"/>
            <a:ext cx="1656184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Кабінет </a:t>
            </a:r>
            <a:r>
              <a:rPr lang="uk-UA" sz="1400" b="1" dirty="0" err="1" smtClean="0">
                <a:solidFill>
                  <a:schemeClr val="bg1"/>
                </a:solidFill>
              </a:rPr>
              <a:t>етнотуризму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36334" y="3933056"/>
            <a:ext cx="1642449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НВЛ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«</a:t>
            </a:r>
            <a:r>
              <a:rPr lang="uk-UA" sz="1400" b="1" dirty="0" err="1" smtClean="0">
                <a:solidFill>
                  <a:schemeClr val="bg1"/>
                </a:solidFill>
              </a:rPr>
              <a:t>Гастроательє</a:t>
            </a:r>
            <a:r>
              <a:rPr lang="uk-UA" sz="1400" b="1" dirty="0" smtClean="0">
                <a:solidFill>
                  <a:schemeClr val="bg1"/>
                </a:solidFill>
              </a:rPr>
              <a:t>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36333" y="4833919"/>
            <a:ext cx="1642449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НВЛ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«Навчальний готель»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36332" y="3022921"/>
            <a:ext cx="1642449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Кабінет курортної справи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029066" y="654577"/>
            <a:ext cx="1080120" cy="3600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99843" y="2784734"/>
            <a:ext cx="252028" cy="21602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2702668" y="2784734"/>
            <a:ext cx="252028" cy="21602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477466" y="2786450"/>
            <a:ext cx="252028" cy="21602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242723" y="2786450"/>
            <a:ext cx="252028" cy="21602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10049" y="3026003"/>
            <a:ext cx="1642449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НВЛ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рекламно-інформаційної діяльності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10048" y="3933056"/>
            <a:ext cx="1642449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Кабінет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історії туризму Галичини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10049" y="4833919"/>
            <a:ext cx="1642449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Кабінет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«Українська світлиця»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57474" y="3022921"/>
            <a:ext cx="1656184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Кабінет </a:t>
            </a:r>
            <a:r>
              <a:rPr lang="uk-UA" sz="1400" b="1" dirty="0" err="1" smtClean="0">
                <a:solidFill>
                  <a:schemeClr val="bg1"/>
                </a:solidFill>
              </a:rPr>
              <a:t>лінгвокраїно-знавства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69803" y="3068960"/>
            <a:ext cx="1656184" cy="1646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bg1"/>
                </a:solidFill>
              </a:rPr>
              <a:t>Навчально-науковий</a:t>
            </a:r>
            <a:r>
              <a:rPr lang="ru-RU" sz="1400" b="1" dirty="0">
                <a:solidFill>
                  <a:schemeClr val="bg1"/>
                </a:solidFill>
              </a:rPr>
              <a:t> центр </a:t>
            </a:r>
            <a:r>
              <a:rPr lang="ru-RU" sz="1400" b="1" dirty="0" err="1">
                <a:solidFill>
                  <a:schemeClr val="bg1"/>
                </a:solidFill>
              </a:rPr>
              <a:t>туристично-краєзнавчих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досіджень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ім</a:t>
            </a:r>
            <a:r>
              <a:rPr lang="ru-RU" sz="1400" b="1" dirty="0" smtClean="0">
                <a:solidFill>
                  <a:schemeClr val="bg1"/>
                </a:solidFill>
              </a:rPr>
              <a:t>. М. </a:t>
            </a:r>
            <a:r>
              <a:rPr lang="ru-RU" sz="1400" b="1" dirty="0" err="1" smtClean="0">
                <a:solidFill>
                  <a:schemeClr val="bg1"/>
                </a:solidFill>
              </a:rPr>
              <a:t>Шкрібляка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23646" y="5733256"/>
            <a:ext cx="1642449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НВЛ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технології харчування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50249115"/>
              </p:ext>
            </p:extLst>
          </p:nvPr>
        </p:nvGraphicFramePr>
        <p:xfrm>
          <a:off x="467544" y="2708920"/>
          <a:ext cx="81369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396552" y="836712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Професорсько-викладацький колектив факультету</a:t>
            </a:r>
            <a:endParaRPr lang="uk-UA" dirty="0" smtClean="0"/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invGray">
          <a:xfrm rot="16200000">
            <a:off x="5004048" y="1124744"/>
            <a:ext cx="576064" cy="720080"/>
          </a:xfrm>
          <a:prstGeom prst="downArrow">
            <a:avLst>
              <a:gd name="adj1" fmla="val 49861"/>
              <a:gd name="adj2" fmla="val 53847"/>
            </a:avLst>
          </a:prstGeom>
          <a:solidFill>
            <a:schemeClr val="tx1">
              <a:alpha val="50000"/>
            </a:schemeClr>
          </a:solidFill>
          <a:ln w="25400">
            <a:solidFill>
              <a:schemeClr val="bg2">
                <a:lumMod val="20000"/>
                <a:lumOff val="80000"/>
                <a:alpha val="75000"/>
              </a:schemeClr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1124744"/>
            <a:ext cx="3102168" cy="432048"/>
          </a:xfrm>
        </p:spPr>
        <p:txBody>
          <a:bodyPr>
            <a:noAutofit/>
          </a:bodyPr>
          <a:lstStyle/>
          <a:p>
            <a:pPr marL="457200" indent="-457200" algn="just">
              <a:buClr>
                <a:schemeClr val="tx1"/>
              </a:buClr>
            </a:pPr>
            <a:r>
              <a:rPr lang="uk-UA" sz="2400" dirty="0" smtClean="0"/>
              <a:t> 	</a:t>
            </a: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викладачі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19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 animBg="1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404664"/>
            <a:ext cx="590465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В </a:t>
            </a:r>
            <a:r>
              <a:rPr lang="uk-UA" sz="2400" b="1" dirty="0" smtClean="0"/>
              <a:t>2017/2018 </a:t>
            </a:r>
            <a:r>
              <a:rPr lang="uk-UA" sz="2400" b="1" dirty="0" err="1"/>
              <a:t>н.р</a:t>
            </a:r>
            <a:r>
              <a:rPr lang="uk-UA" sz="2400" b="1" dirty="0"/>
              <a:t>. професорсько-викладацький колектив факультету туризму забезпечує підготовку </a:t>
            </a: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599</a:t>
            </a:r>
            <a:r>
              <a:rPr lang="uk-UA" sz="2400" b="1" dirty="0" smtClean="0"/>
              <a:t> </a:t>
            </a:r>
            <a:r>
              <a:rPr lang="uk-UA" sz="2400" b="1" dirty="0"/>
              <a:t>студентів денної форми навчання та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289</a:t>
            </a:r>
            <a:r>
              <a:rPr lang="uk-UA" sz="2400" b="1" dirty="0" smtClean="0"/>
              <a:t> </a:t>
            </a:r>
            <a:r>
              <a:rPr lang="uk-UA" sz="2400" b="1" dirty="0"/>
              <a:t>студентів заочної форми </a:t>
            </a:r>
            <a:r>
              <a:rPr lang="uk-UA" sz="2400" b="1" dirty="0" smtClean="0"/>
              <a:t>навчання.</a:t>
            </a:r>
          </a:p>
          <a:p>
            <a:pPr algn="just"/>
            <a:endParaRPr lang="uk-UA" sz="1000" b="1" dirty="0"/>
          </a:p>
          <a:p>
            <a:pPr algn="just"/>
            <a:r>
              <a:rPr lang="ru-RU" sz="2400" b="1" dirty="0"/>
              <a:t>З </a:t>
            </a:r>
            <a:r>
              <a:rPr lang="ru-RU" sz="2400" b="1" dirty="0" err="1"/>
              <a:t>вересня</a:t>
            </a:r>
            <a:r>
              <a:rPr lang="ru-RU" sz="2400" b="1" dirty="0"/>
              <a:t> 2015 р. </a:t>
            </a:r>
            <a:r>
              <a:rPr lang="ru-RU" sz="2400" b="1" dirty="0" smtClean="0"/>
              <a:t>для потреб </a:t>
            </a:r>
            <a:r>
              <a:rPr lang="ru-RU" sz="2400" b="1" dirty="0" err="1" smtClean="0"/>
              <a:t>міжнародних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культурних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центрів</a:t>
            </a:r>
            <a:r>
              <a:rPr lang="ru-RU" sz="2400" b="1" dirty="0" smtClean="0"/>
              <a:t>,  </a:t>
            </a:r>
            <a:r>
              <a:rPr lang="ru-RU" sz="2400" b="1" dirty="0" err="1" smtClean="0"/>
              <a:t>соціокультурних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інститутів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 </a:t>
            </a:r>
            <a:r>
              <a:rPr lang="ru-RU" sz="2400" b="1" dirty="0"/>
              <a:t>державного </a:t>
            </a:r>
            <a:r>
              <a:rPr lang="ru-RU" sz="2400" b="1" dirty="0" err="1"/>
              <a:t>управління</a:t>
            </a:r>
            <a:r>
              <a:rPr lang="ru-RU" sz="2400" b="1" dirty="0"/>
              <a:t> та </a:t>
            </a:r>
            <a:r>
              <a:rPr lang="ru-RU" sz="2400" b="1" dirty="0" err="1"/>
              <a:t>місцевого</a:t>
            </a:r>
            <a:r>
              <a:rPr lang="ru-RU" sz="2400" b="1" dirty="0"/>
              <a:t> </a:t>
            </a:r>
            <a:r>
              <a:rPr lang="ru-RU" sz="2400" b="1" dirty="0" err="1" smtClean="0"/>
              <a:t>самоврядування</a:t>
            </a:r>
            <a:r>
              <a:rPr lang="ru-RU" sz="2400" b="1" dirty="0"/>
              <a:t>, </a:t>
            </a:r>
            <a:r>
              <a:rPr lang="ru-RU" sz="2400" b="1" dirty="0" err="1" smtClean="0"/>
              <a:t>консалтингових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агенцій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продюсерських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центрів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 smtClean="0"/>
              <a:t>студій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розпочато</a:t>
            </a:r>
            <a:r>
              <a:rPr lang="ru-RU" sz="2400" b="1" dirty="0" smtClean="0"/>
              <a:t> </a:t>
            </a:r>
            <a:r>
              <a:rPr lang="ru-RU" sz="2400" b="1" dirty="0" err="1"/>
              <a:t>підготовку</a:t>
            </a:r>
            <a:r>
              <a:rPr lang="ru-RU" sz="2400" b="1" dirty="0"/>
              <a:t> </a:t>
            </a:r>
            <a:r>
              <a:rPr lang="ru-RU" sz="2400" b="1" dirty="0" err="1"/>
              <a:t>фахівців</a:t>
            </a:r>
            <a:r>
              <a:rPr lang="ru-RU" sz="2400" b="1" dirty="0"/>
              <a:t> за новою </a:t>
            </a:r>
            <a:r>
              <a:rPr lang="ru-RU" sz="2400" b="1" dirty="0" err="1"/>
              <a:t>спеціальністю</a:t>
            </a:r>
            <a:r>
              <a:rPr lang="ru-RU" sz="2400" b="1" dirty="0"/>
              <a:t> – 028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«Менеджмент 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соціокультурної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pic>
        <p:nvPicPr>
          <p:cNvPr id="3074" name="Picture 2" descr="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52" y="548680"/>
            <a:ext cx="2472209" cy="148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www.pu.if.ua/depart/Tourism/resource/image/news2016/DSC_0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1783"/>
            <a:ext cx="2462586" cy="1642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6986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на  ПЕРШИЙ  курс</a:t>
            </a:r>
          </a:p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(денна форма навчання) </a:t>
            </a:r>
            <a:endParaRPr lang="uk-U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5761455"/>
              </p:ext>
            </p:extLst>
          </p:nvPr>
        </p:nvGraphicFramePr>
        <p:xfrm>
          <a:off x="179512" y="787765"/>
          <a:ext cx="8712969" cy="235320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837055"/>
                <a:gridCol w="657350"/>
                <a:gridCol w="148826"/>
                <a:gridCol w="765481"/>
                <a:gridCol w="113984"/>
                <a:gridCol w="678104"/>
                <a:gridCol w="1512169"/>
              </a:tblGrid>
              <a:tr h="491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Спеціальність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2016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8430" indent="0" algn="ctr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 </a:t>
                      </a:r>
                      <a:r>
                        <a:rPr lang="uk-UA" sz="1800" dirty="0" err="1" smtClean="0">
                          <a:effectLst/>
                        </a:rPr>
                        <a:t>Ліцензій-ни</a:t>
                      </a:r>
                      <a:r>
                        <a:rPr lang="uk-UA" sz="1800" dirty="0" smtClean="0">
                          <a:effectLst/>
                        </a:rPr>
                        <a:t>й </a:t>
                      </a:r>
                      <a:r>
                        <a:rPr lang="uk-UA" sz="1800" dirty="0">
                          <a:effectLst/>
                        </a:rPr>
                        <a:t>обсяг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41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Освітній ступінь «Бакалавр»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Туризм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Готельно-ресторанна справа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Менеджмент соціокультурної діяльності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0159160"/>
              </p:ext>
            </p:extLst>
          </p:nvPr>
        </p:nvGraphicFramePr>
        <p:xfrm>
          <a:off x="179512" y="3645024"/>
          <a:ext cx="87129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605797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12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  ОС «МАГІСТР»</a:t>
            </a:r>
          </a:p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(денна форма навчання)</a:t>
            </a:r>
            <a:endParaRPr lang="uk-U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6673116"/>
              </p:ext>
            </p:extLst>
          </p:nvPr>
        </p:nvGraphicFramePr>
        <p:xfrm>
          <a:off x="107504" y="859215"/>
          <a:ext cx="8784976" cy="16336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608512"/>
                <a:gridCol w="1008112"/>
                <a:gridCol w="1008112"/>
                <a:gridCol w="864096"/>
                <a:gridCol w="1296144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Спеціальність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2016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8430" algn="just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 </a:t>
                      </a:r>
                      <a:r>
                        <a:rPr lang="uk-UA" sz="1800" dirty="0" err="1" smtClean="0">
                          <a:effectLst/>
                        </a:rPr>
                        <a:t>Ліце</a:t>
                      </a:r>
                      <a:r>
                        <a:rPr lang="uk-UA" sz="1800" dirty="0" smtClean="0">
                          <a:effectLst/>
                        </a:rPr>
                        <a:t>н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зійний</a:t>
                      </a:r>
                      <a:r>
                        <a:rPr lang="uk-UA" sz="1800" dirty="0">
                          <a:effectLst/>
                        </a:rPr>
                        <a:t> обсяг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Туризм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Готельно-ресторанна справа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970560372"/>
              </p:ext>
            </p:extLst>
          </p:nvPr>
        </p:nvGraphicFramePr>
        <p:xfrm>
          <a:off x="179512" y="2636912"/>
          <a:ext cx="871296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506635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>
          <a:xfrm>
            <a:off x="179512" y="2996952"/>
            <a:ext cx="2232248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endParaRPr lang="en-US" sz="3800" b="1" dirty="0">
              <a:solidFill>
                <a:srgbClr val="0BD0D9">
                  <a:tint val="90000"/>
                  <a:satMod val="12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47845" y="3456457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факультету зі ЗМІ</a:t>
            </a:r>
            <a:endParaRPr lang="uk-UA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J:\Сайт\Вручення дипломів магістрів_2016\Magistr_2016_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5553742" cy="502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6632"/>
            <a:ext cx="8136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 факультет туризму  працює над створенням неординарних цікавих подій, </a:t>
            </a:r>
            <a:r>
              <a:rPr lang="uk-UA" alt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привертають увагу широкого загалу</a:t>
            </a:r>
            <a:endParaRPr lang="ru-RU" alt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2815" y="6076782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Вручення дипломів </a:t>
            </a:r>
            <a:r>
              <a:rPr lang="uk-UA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випускникам ОС «Магістр»,</a:t>
            </a:r>
          </a:p>
          <a:p>
            <a:pPr algn="ctr"/>
            <a:r>
              <a:rPr lang="uk-UA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Мистецька </a:t>
            </a:r>
            <a:r>
              <a:rPr lang="uk-UA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галерея </a:t>
            </a:r>
            <a:r>
              <a:rPr lang="uk-UA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«Бастіон»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68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клон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The Missing Piece">
      <a:dk1>
        <a:srgbClr val="000000"/>
      </a:dk1>
      <a:lt1>
        <a:srgbClr val="1E2128"/>
      </a:lt1>
      <a:dk2>
        <a:srgbClr val="1E2128"/>
      </a:dk2>
      <a:lt2>
        <a:srgbClr val="000000"/>
      </a:lt2>
      <a:accent1>
        <a:srgbClr val="618BB8"/>
      </a:accent1>
      <a:accent2>
        <a:srgbClr val="1F3145"/>
      </a:accent2>
      <a:accent3>
        <a:srgbClr val="FFFFFF"/>
      </a:accent3>
      <a:accent4>
        <a:srgbClr val="79B2D0"/>
      </a:accent4>
      <a:accent5>
        <a:srgbClr val="2B3036"/>
      </a:accent5>
      <a:accent6>
        <a:srgbClr val="325E89"/>
      </a:accent6>
      <a:hlink>
        <a:srgbClr val="79B2D0"/>
      </a:hlink>
      <a:folHlink>
        <a:srgbClr val="1930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">
      <a:dk1>
        <a:srgbClr val="4C4C4C"/>
      </a:dk1>
      <a:lt1>
        <a:srgbClr val="FFFFFF"/>
      </a:lt1>
      <a:dk2>
        <a:srgbClr val="66CCFF"/>
      </a:dk2>
      <a:lt2>
        <a:srgbClr val="666666"/>
      </a:lt2>
      <a:accent1>
        <a:srgbClr val="66CCFF"/>
      </a:accent1>
      <a:accent2>
        <a:srgbClr val="00FF80"/>
      </a:accent2>
      <a:accent3>
        <a:srgbClr val="FFFFFF"/>
      </a:accent3>
      <a:accent4>
        <a:srgbClr val="404040"/>
      </a:accent4>
      <a:accent5>
        <a:srgbClr val="B8E2FF"/>
      </a:accent5>
      <a:accent6>
        <a:srgbClr val="00E773"/>
      </a:accent6>
      <a:hlink>
        <a:srgbClr val="666666"/>
      </a:hlink>
      <a:folHlink>
        <a:srgbClr val="FF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1158</Words>
  <Application>Microsoft Office PowerPoint</Application>
  <PresentationFormat>Экран (4:3)</PresentationFormat>
  <Paragraphs>326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1_Поток</vt:lpstr>
      <vt:lpstr>Тема Office</vt:lpstr>
      <vt:lpstr>Default Design</vt:lpstr>
      <vt:lpstr>Склон</vt:lpstr>
      <vt:lpstr>1_Default Design</vt:lpstr>
      <vt:lpstr>2_Default Design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Студенти факультету є постійними учасниками та призерами Всеукраїнських предметних олімпіад та конкурсів наукових робіт</vt:lpstr>
      <vt:lpstr>Слайд 29</vt:lpstr>
      <vt:lpstr>Слайд 30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Користувач Windows</cp:lastModifiedBy>
  <cp:revision>322</cp:revision>
  <dcterms:created xsi:type="dcterms:W3CDTF">2014-08-25T17:40:53Z</dcterms:created>
  <dcterms:modified xsi:type="dcterms:W3CDTF">2018-01-30T09:36:06Z</dcterms:modified>
</cp:coreProperties>
</file>