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54" autoAdjust="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ECD34-8455-46B0-99CA-DAAD397AB698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E318-90E5-477D-9478-7A8F7A38F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917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ECD34-8455-46B0-99CA-DAAD397AB698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E318-90E5-477D-9478-7A8F7A38F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581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ECD34-8455-46B0-99CA-DAAD397AB698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E318-90E5-477D-9478-7A8F7A38F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547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ECD34-8455-46B0-99CA-DAAD397AB698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E318-90E5-477D-9478-7A8F7A38F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804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ECD34-8455-46B0-99CA-DAAD397AB698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E318-90E5-477D-9478-7A8F7A38F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713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ECD34-8455-46B0-99CA-DAAD397AB698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E318-90E5-477D-9478-7A8F7A38F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075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ECD34-8455-46B0-99CA-DAAD397AB698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E318-90E5-477D-9478-7A8F7A38F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200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ECD34-8455-46B0-99CA-DAAD397AB698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E318-90E5-477D-9478-7A8F7A38F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19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ECD34-8455-46B0-99CA-DAAD397AB698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E318-90E5-477D-9478-7A8F7A38F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407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ECD34-8455-46B0-99CA-DAAD397AB698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E318-90E5-477D-9478-7A8F7A38F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452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ECD34-8455-46B0-99CA-DAAD397AB698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E318-90E5-477D-9478-7A8F7A38F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335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ECD34-8455-46B0-99CA-DAAD397AB698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FE318-90E5-477D-9478-7A8F7A38F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91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3664"/>
            <a:ext cx="9144001" cy="687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260648"/>
            <a:ext cx="849694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7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Історія виникнення Інтернету</a:t>
            </a:r>
            <a:endParaRPr lang="ru-RU" sz="7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852936"/>
            <a:ext cx="4883150" cy="37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874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260648"/>
            <a:ext cx="667848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1989народилась </a:t>
            </a:r>
            <a:r>
              <a:rPr lang="ru-RU" sz="2800" dirty="0" err="1" smtClean="0">
                <a:solidFill>
                  <a:schemeClr val="bg1"/>
                </a:solidFill>
              </a:rPr>
              <a:t>концепція</a:t>
            </a:r>
            <a:r>
              <a:rPr lang="ru-RU" sz="2800" dirty="0" smtClean="0">
                <a:solidFill>
                  <a:schemeClr val="bg1"/>
                </a:solidFill>
              </a:rPr>
              <a:t> тенет, яку  </a:t>
            </a:r>
            <a:r>
              <a:rPr lang="ru-RU" sz="2800" dirty="0" err="1" smtClean="0">
                <a:solidFill>
                  <a:schemeClr val="bg1"/>
                </a:solidFill>
              </a:rPr>
              <a:t>запропонував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знаменитий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британський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вчений</a:t>
            </a:r>
            <a:r>
              <a:rPr lang="ru-RU" sz="2800" dirty="0" smtClean="0">
                <a:solidFill>
                  <a:schemeClr val="bg1"/>
                </a:solidFill>
              </a:rPr>
              <a:t> </a:t>
            </a:r>
            <a:r>
              <a:rPr lang="ru-RU" sz="2800" dirty="0" err="1" smtClean="0">
                <a:solidFill>
                  <a:schemeClr val="bg1"/>
                </a:solidFill>
              </a:rPr>
              <a:t>Тім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Бернерс-Лі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48880"/>
            <a:ext cx="7046913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1350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3664"/>
            <a:ext cx="9144001" cy="687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332656"/>
            <a:ext cx="50405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</a:rPr>
              <a:t>У 1990 році</a:t>
            </a:r>
            <a:r>
              <a:rPr lang="uk-UA" sz="2800" dirty="0" smtClean="0">
                <a:solidFill>
                  <a:schemeClr val="bg1"/>
                </a:solidFill>
              </a:rPr>
              <a:t> </a:t>
            </a:r>
            <a:r>
              <a:rPr lang="vi-VN" sz="2800" dirty="0" smtClean="0">
                <a:solidFill>
                  <a:schemeClr val="bg1"/>
                </a:solidFill>
              </a:rPr>
              <a:t>мережа </a:t>
            </a:r>
            <a:r>
              <a:rPr lang="en-US" sz="2800" dirty="0" smtClean="0">
                <a:solidFill>
                  <a:schemeClr val="bg1"/>
                </a:solidFill>
              </a:rPr>
              <a:t>ARPANET </a:t>
            </a:r>
            <a:r>
              <a:rPr lang="vi-VN" sz="2800" dirty="0" smtClean="0">
                <a:solidFill>
                  <a:schemeClr val="bg1"/>
                </a:solidFill>
              </a:rPr>
              <a:t>припинила своє існування, програвши конкуренцію </a:t>
            </a:r>
            <a:r>
              <a:rPr lang="en-US" sz="2800" dirty="0" err="1" smtClean="0">
                <a:solidFill>
                  <a:schemeClr val="bg1"/>
                </a:solidFill>
              </a:rPr>
              <a:t>NSFNet</a:t>
            </a:r>
            <a:r>
              <a:rPr lang="en-US" sz="2800" dirty="0" smtClean="0">
                <a:solidFill>
                  <a:schemeClr val="bg1"/>
                </a:solidFill>
              </a:rPr>
              <a:t>. </a:t>
            </a:r>
            <a:r>
              <a:rPr lang="vi-VN" sz="2800" dirty="0" smtClean="0">
                <a:solidFill>
                  <a:schemeClr val="bg1"/>
                </a:solidFill>
              </a:rPr>
              <a:t>Тоді ж було зафіксовано перше підключення до Інтернету телефонною лінією (так зване «дозво́нювання» англ. </a:t>
            </a:r>
            <a:r>
              <a:rPr lang="en-US" sz="2800" dirty="0" smtClean="0">
                <a:solidFill>
                  <a:schemeClr val="bg1"/>
                </a:solidFill>
              </a:rPr>
              <a:t>Dial-up access).</a:t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44824"/>
            <a:ext cx="3767137" cy="45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926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04664"/>
            <a:ext cx="567037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1993 </a:t>
            </a:r>
            <a:r>
              <a:rPr lang="ru-RU" sz="2800" dirty="0" err="1" smtClean="0">
                <a:solidFill>
                  <a:schemeClr val="bg1"/>
                </a:solidFill>
              </a:rPr>
              <a:t>році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з'явився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знаменитий</a:t>
            </a:r>
            <a:r>
              <a:rPr lang="ru-RU" sz="2800" dirty="0" smtClean="0">
                <a:solidFill>
                  <a:schemeClr val="bg1"/>
                </a:solidFill>
              </a:rPr>
              <a:t> Веб-браузер (англ. </a:t>
            </a:r>
            <a:r>
              <a:rPr lang="en-US" sz="2800" dirty="0" smtClean="0">
                <a:solidFill>
                  <a:schemeClr val="bg1"/>
                </a:solidFill>
              </a:rPr>
              <a:t>web-browser) NCSA Mosaic. </a:t>
            </a:r>
            <a:r>
              <a:rPr lang="ru-RU" sz="2800" dirty="0" err="1" smtClean="0">
                <a:solidFill>
                  <a:schemeClr val="bg1"/>
                </a:solidFill>
              </a:rPr>
              <a:t>Всесвітня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павутина</a:t>
            </a:r>
            <a:r>
              <a:rPr lang="ru-RU" sz="2800" dirty="0" smtClean="0">
                <a:solidFill>
                  <a:schemeClr val="bg1"/>
                </a:solidFill>
              </a:rPr>
              <a:t> ставала </a:t>
            </a:r>
            <a:r>
              <a:rPr lang="ru-RU" sz="2800" dirty="0" err="1" smtClean="0">
                <a:solidFill>
                  <a:schemeClr val="bg1"/>
                </a:solidFill>
              </a:rPr>
              <a:t>дедалі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популярнішою</a:t>
            </a:r>
            <a:r>
              <a:rPr lang="ru-RU" sz="2800" dirty="0" smtClean="0">
                <a:solidFill>
                  <a:schemeClr val="bg1"/>
                </a:solidFill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48799"/>
            <a:ext cx="4067944" cy="425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9" y="3249613"/>
            <a:ext cx="4627563" cy="361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60648"/>
            <a:ext cx="748883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1995 </a:t>
            </a:r>
            <a:r>
              <a:rPr lang="ru-RU" sz="2400" dirty="0" err="1" smtClean="0">
                <a:solidFill>
                  <a:schemeClr val="bg1"/>
                </a:solidFill>
              </a:rPr>
              <a:t>рік</a:t>
            </a:r>
            <a:r>
              <a:rPr lang="ru-RU" sz="2400" dirty="0" smtClean="0">
                <a:solidFill>
                  <a:schemeClr val="bg1"/>
                </a:solidFill>
              </a:rPr>
              <a:t> тенета стали </a:t>
            </a:r>
            <a:r>
              <a:rPr lang="ru-RU" sz="2400" dirty="0" err="1" smtClean="0">
                <a:solidFill>
                  <a:schemeClr val="bg1"/>
                </a:solidFill>
              </a:rPr>
              <a:t>основним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постачальником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інформації</a:t>
            </a:r>
            <a:r>
              <a:rPr lang="ru-RU" sz="2400" dirty="0" smtClean="0">
                <a:solidFill>
                  <a:schemeClr val="bg1"/>
                </a:solidFill>
              </a:rPr>
              <a:t> в </a:t>
            </a:r>
            <a:r>
              <a:rPr lang="ru-RU" sz="2400" dirty="0" err="1" smtClean="0">
                <a:solidFill>
                  <a:schemeClr val="bg1"/>
                </a:solidFill>
              </a:rPr>
              <a:t>Інтернеті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  <a:r>
              <a:rPr lang="ru-RU" sz="2400" dirty="0" err="1" smtClean="0">
                <a:solidFill>
                  <a:schemeClr val="bg1"/>
                </a:solidFill>
              </a:rPr>
              <a:t>Можна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сказати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що</a:t>
            </a:r>
            <a:r>
              <a:rPr lang="ru-RU" sz="2400" dirty="0" smtClean="0">
                <a:solidFill>
                  <a:schemeClr val="bg1"/>
                </a:solidFill>
              </a:rPr>
              <a:t> тенета </a:t>
            </a:r>
            <a:r>
              <a:rPr lang="ru-RU" sz="2400" dirty="0" err="1" smtClean="0">
                <a:solidFill>
                  <a:schemeClr val="bg1"/>
                </a:solidFill>
              </a:rPr>
              <a:t>перетворили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Інтернет</a:t>
            </a:r>
            <a:r>
              <a:rPr lang="ru-RU" sz="2400" dirty="0" smtClean="0">
                <a:solidFill>
                  <a:schemeClr val="bg1"/>
                </a:solidFill>
              </a:rPr>
              <a:t> і створили </a:t>
            </a:r>
            <a:r>
              <a:rPr lang="ru-RU" sz="2400" dirty="0" err="1" smtClean="0">
                <a:solidFill>
                  <a:schemeClr val="bg1"/>
                </a:solidFill>
              </a:rPr>
              <a:t>його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сучасний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вигляд</a:t>
            </a:r>
            <a:r>
              <a:rPr lang="ru-RU" sz="2400" dirty="0" smtClean="0">
                <a:solidFill>
                  <a:schemeClr val="bg1"/>
                </a:solidFill>
              </a:rPr>
              <a:t>. З 1996 року </a:t>
            </a:r>
            <a:r>
              <a:rPr lang="ru-RU" sz="2400" dirty="0" err="1" smtClean="0">
                <a:solidFill>
                  <a:schemeClr val="bg1"/>
                </a:solidFill>
              </a:rPr>
              <a:t>Всесвітнє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павутиння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майже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повністю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підмінило</a:t>
            </a:r>
            <a:r>
              <a:rPr lang="ru-RU" sz="2400" dirty="0" smtClean="0">
                <a:solidFill>
                  <a:schemeClr val="bg1"/>
                </a:solidFill>
              </a:rPr>
              <a:t> собою </a:t>
            </a:r>
            <a:r>
              <a:rPr lang="ru-RU" sz="2400" dirty="0" err="1" smtClean="0">
                <a:solidFill>
                  <a:schemeClr val="bg1"/>
                </a:solidFill>
              </a:rPr>
              <a:t>поняття</a:t>
            </a:r>
            <a:r>
              <a:rPr lang="ru-RU" sz="2400" dirty="0" smtClean="0">
                <a:solidFill>
                  <a:schemeClr val="bg1"/>
                </a:solidFill>
              </a:rPr>
              <a:t> «</a:t>
            </a:r>
            <a:r>
              <a:rPr lang="ru-RU" sz="2400" dirty="0" err="1" smtClean="0">
                <a:solidFill>
                  <a:schemeClr val="bg1"/>
                </a:solidFill>
              </a:rPr>
              <a:t>Інтернет</a:t>
            </a:r>
            <a:r>
              <a:rPr lang="ru-RU" sz="2400" dirty="0" smtClean="0">
                <a:solidFill>
                  <a:schemeClr val="bg1"/>
                </a:solidFill>
              </a:rPr>
              <a:t>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76639"/>
            <a:ext cx="4730750" cy="392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732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260648"/>
            <a:ext cx="646246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До 1997 року в </a:t>
            </a:r>
            <a:r>
              <a:rPr lang="ru-RU" sz="2800" dirty="0" err="1" smtClean="0">
                <a:solidFill>
                  <a:schemeClr val="bg1"/>
                </a:solidFill>
              </a:rPr>
              <a:t>Інтернеті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нараховувалось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близько</a:t>
            </a:r>
            <a:r>
              <a:rPr lang="ru-RU" sz="2800" dirty="0" smtClean="0">
                <a:solidFill>
                  <a:schemeClr val="bg1"/>
                </a:solidFill>
              </a:rPr>
              <a:t> 10 </a:t>
            </a:r>
            <a:r>
              <a:rPr lang="ru-RU" sz="2800" dirty="0" err="1" smtClean="0">
                <a:solidFill>
                  <a:schemeClr val="bg1"/>
                </a:solidFill>
              </a:rPr>
              <a:t>мільйонів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комп'ютерів</a:t>
            </a:r>
            <a:r>
              <a:rPr lang="ru-RU" sz="2800" dirty="0" smtClean="0">
                <a:solidFill>
                  <a:schemeClr val="bg1"/>
                </a:solidFill>
              </a:rPr>
              <a:t> і </a:t>
            </a:r>
            <a:r>
              <a:rPr lang="ru-RU" sz="2800" dirty="0" err="1" smtClean="0">
                <a:solidFill>
                  <a:schemeClr val="bg1"/>
                </a:solidFill>
              </a:rPr>
              <a:t>було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зареєстровано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більше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мільйона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доменних</a:t>
            </a:r>
            <a:r>
              <a:rPr lang="ru-RU" sz="2800" dirty="0" smtClean="0">
                <a:solidFill>
                  <a:schemeClr val="bg1"/>
                </a:solidFill>
              </a:rPr>
              <a:t> назв. </a:t>
            </a:r>
            <a:r>
              <a:rPr lang="ru-RU" sz="2800" dirty="0" err="1" smtClean="0">
                <a:solidFill>
                  <a:schemeClr val="bg1"/>
                </a:solidFill>
              </a:rPr>
              <a:t>Інтернет</a:t>
            </a:r>
            <a:r>
              <a:rPr lang="ru-RU" sz="2800" dirty="0" smtClean="0">
                <a:solidFill>
                  <a:schemeClr val="bg1"/>
                </a:solidFill>
              </a:rPr>
              <a:t> став </a:t>
            </a:r>
            <a:r>
              <a:rPr lang="ru-RU" sz="2800" dirty="0" err="1" smtClean="0">
                <a:solidFill>
                  <a:schemeClr val="bg1"/>
                </a:solidFill>
              </a:rPr>
              <a:t>дуже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популярним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засобом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обміну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інформацією</a:t>
            </a:r>
            <a:r>
              <a:rPr lang="ru-RU" sz="2800" dirty="0" smtClean="0">
                <a:solidFill>
                  <a:schemeClr val="bg1"/>
                </a:solidFill>
              </a:rPr>
              <a:t>.</a:t>
            </a:r>
            <a:br>
              <a:rPr lang="ru-RU" sz="2800" dirty="0" smtClean="0">
                <a:solidFill>
                  <a:schemeClr val="bg1"/>
                </a:solidFill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564904"/>
            <a:ext cx="5054600" cy="378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64" y="3863448"/>
            <a:ext cx="3395663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596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355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332656"/>
            <a:ext cx="6858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У 2000 р. </a:t>
            </a:r>
            <a:r>
              <a:rPr lang="ru-RU" sz="2800" dirty="0" err="1" smtClean="0">
                <a:solidFill>
                  <a:schemeClr val="bg1"/>
                </a:solidFill>
              </a:rPr>
              <a:t>нараховувалося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близько</a:t>
            </a:r>
            <a:r>
              <a:rPr lang="ru-RU" sz="2800" dirty="0" smtClean="0">
                <a:solidFill>
                  <a:schemeClr val="bg1"/>
                </a:solidFill>
              </a:rPr>
              <a:t> 327 млн </a:t>
            </a:r>
            <a:r>
              <a:rPr lang="ru-RU" sz="2800" dirty="0" err="1" smtClean="0">
                <a:solidFill>
                  <a:schemeClr val="bg1"/>
                </a:solidFill>
              </a:rPr>
              <a:t>користувачів</a:t>
            </a:r>
            <a:r>
              <a:rPr lang="ru-RU" sz="2800" dirty="0" smtClean="0">
                <a:solidFill>
                  <a:schemeClr val="bg1"/>
                </a:solidFill>
              </a:rPr>
              <a:t>, з них </a:t>
            </a:r>
            <a:r>
              <a:rPr lang="ru-RU" sz="2800" dirty="0" err="1" smtClean="0">
                <a:solidFill>
                  <a:schemeClr val="bg1"/>
                </a:solidFill>
              </a:rPr>
              <a:t>тільки</a:t>
            </a:r>
            <a:r>
              <a:rPr lang="ru-RU" sz="2800" dirty="0" smtClean="0">
                <a:solidFill>
                  <a:schemeClr val="bg1"/>
                </a:solidFill>
              </a:rPr>
              <a:t> в США </a:t>
            </a:r>
            <a:r>
              <a:rPr lang="ru-RU" sz="2800" dirty="0" err="1" smtClean="0">
                <a:solidFill>
                  <a:schemeClr val="bg1"/>
                </a:solidFill>
              </a:rPr>
              <a:t>чисельність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перевищувала</a:t>
            </a:r>
            <a:r>
              <a:rPr lang="ru-RU" sz="2800" dirty="0" smtClean="0">
                <a:solidFill>
                  <a:schemeClr val="bg1"/>
                </a:solidFill>
              </a:rPr>
              <a:t> 100 млн </a:t>
            </a:r>
            <a:r>
              <a:rPr lang="ru-RU" sz="2800" dirty="0" err="1" smtClean="0">
                <a:solidFill>
                  <a:schemeClr val="bg1"/>
                </a:solidFill>
              </a:rPr>
              <a:t>чоловік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52936"/>
            <a:ext cx="5334000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036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65344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У 2004 р. </a:t>
            </a:r>
            <a:r>
              <a:rPr lang="ru-RU" sz="3200" dirty="0" err="1" smtClean="0">
                <a:solidFill>
                  <a:schemeClr val="bg1"/>
                </a:solidFill>
              </a:rPr>
              <a:t>Інтернет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нараховував</a:t>
            </a:r>
            <a:r>
              <a:rPr lang="ru-RU" sz="3200" dirty="0" smtClean="0">
                <a:solidFill>
                  <a:schemeClr val="bg1"/>
                </a:solidFill>
              </a:rPr>
              <a:t> 700 млн </a:t>
            </a:r>
            <a:r>
              <a:rPr lang="ru-RU" sz="3200" dirty="0" err="1" smtClean="0">
                <a:solidFill>
                  <a:schemeClr val="bg1"/>
                </a:solidFill>
              </a:rPr>
              <a:t>користувачів</a:t>
            </a:r>
            <a:r>
              <a:rPr lang="ru-RU" sz="3200" dirty="0" smtClean="0">
                <a:solidFill>
                  <a:schemeClr val="bg1"/>
                </a:solidFill>
              </a:rPr>
              <a:t>, і </a:t>
            </a:r>
            <a:r>
              <a:rPr lang="ru-RU" sz="3200" dirty="0" err="1" smtClean="0">
                <a:solidFill>
                  <a:schemeClr val="bg1"/>
                </a:solidFill>
              </a:rPr>
              <a:t>найближчим</a:t>
            </a:r>
            <a:r>
              <a:rPr lang="ru-RU" sz="3200" dirty="0" smtClean="0">
                <a:solidFill>
                  <a:schemeClr val="bg1"/>
                </a:solidFill>
              </a:rPr>
              <a:t> часом </a:t>
            </a:r>
            <a:r>
              <a:rPr lang="ru-RU" sz="3200" dirty="0" err="1" smtClean="0">
                <a:solidFill>
                  <a:schemeClr val="bg1"/>
                </a:solidFill>
              </a:rPr>
              <a:t>їхня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кількість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зросте</a:t>
            </a:r>
            <a:r>
              <a:rPr lang="ru-RU" sz="3200" dirty="0" smtClean="0">
                <a:solidFill>
                  <a:schemeClr val="bg1"/>
                </a:solidFill>
              </a:rPr>
              <a:t> до 1 млрд. Число </a:t>
            </a:r>
            <a:r>
              <a:rPr lang="ru-RU" sz="3200" dirty="0" err="1" smtClean="0">
                <a:solidFill>
                  <a:schemeClr val="bg1"/>
                </a:solidFill>
              </a:rPr>
              <a:t>сайтів</a:t>
            </a:r>
            <a:r>
              <a:rPr lang="ru-RU" sz="3200" dirty="0" smtClean="0">
                <a:solidFill>
                  <a:schemeClr val="bg1"/>
                </a:solidFill>
              </a:rPr>
              <a:t>, </a:t>
            </a:r>
            <a:r>
              <a:rPr lang="ru-RU" sz="3200" dirty="0" err="1" smtClean="0">
                <a:solidFill>
                  <a:schemeClr val="bg1"/>
                </a:solidFill>
              </a:rPr>
              <a:t>що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складало</a:t>
            </a:r>
            <a:r>
              <a:rPr lang="ru-RU" sz="3200" dirty="0" smtClean="0">
                <a:solidFill>
                  <a:schemeClr val="bg1"/>
                </a:solidFill>
              </a:rPr>
              <a:t> в 1993 р. 26 тис., </a:t>
            </a:r>
            <a:r>
              <a:rPr lang="ru-RU" sz="3200" dirty="0" err="1" smtClean="0">
                <a:solidFill>
                  <a:schemeClr val="bg1"/>
                </a:solidFill>
              </a:rPr>
              <a:t>сьогодні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перевищує</a:t>
            </a:r>
            <a:r>
              <a:rPr lang="ru-RU" sz="3200" dirty="0" smtClean="0">
                <a:solidFill>
                  <a:schemeClr val="bg1"/>
                </a:solidFill>
              </a:rPr>
              <a:t> 5млн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069625"/>
            <a:ext cx="5718175" cy="377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237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88640"/>
            <a:ext cx="6678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5 </a:t>
            </a:r>
            <a:r>
              <a:rPr lang="ru-RU" sz="3200" dirty="0" err="1" smtClean="0">
                <a:solidFill>
                  <a:schemeClr val="bg1"/>
                </a:solidFill>
              </a:rPr>
              <a:t>січня</a:t>
            </a:r>
            <a:r>
              <a:rPr lang="ru-RU" sz="3200" dirty="0" smtClean="0">
                <a:solidFill>
                  <a:schemeClr val="bg1"/>
                </a:solidFill>
              </a:rPr>
              <a:t> 2011 року </a:t>
            </a:r>
            <a:r>
              <a:rPr lang="ru-RU" sz="3200" dirty="0" err="1" smtClean="0">
                <a:solidFill>
                  <a:schemeClr val="bg1"/>
                </a:solidFill>
              </a:rPr>
              <a:t>кількість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інтернет-користувачів</a:t>
            </a:r>
            <a:r>
              <a:rPr lang="ru-RU" sz="3200" dirty="0" smtClean="0">
                <a:solidFill>
                  <a:schemeClr val="bg1"/>
                </a:solidFill>
              </a:rPr>
              <a:t> у </a:t>
            </a:r>
            <a:r>
              <a:rPr lang="ru-RU" sz="3200" dirty="0" err="1" smtClean="0">
                <a:solidFill>
                  <a:schemeClr val="bg1"/>
                </a:solidFill>
              </a:rPr>
              <a:t>світі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сягнула</a:t>
            </a:r>
            <a:r>
              <a:rPr lang="ru-RU" sz="3200" dirty="0" smtClean="0">
                <a:solidFill>
                  <a:schemeClr val="bg1"/>
                </a:solidFill>
              </a:rPr>
              <a:t> 2 </a:t>
            </a:r>
            <a:r>
              <a:rPr lang="ru-RU" sz="3200" dirty="0" err="1" smtClean="0">
                <a:solidFill>
                  <a:schemeClr val="bg1"/>
                </a:solidFill>
              </a:rPr>
              <a:t>мільярдів</a:t>
            </a:r>
            <a:r>
              <a:rPr lang="ru-RU" sz="3200" dirty="0" smtClean="0">
                <a:solidFill>
                  <a:schemeClr val="bg1"/>
                </a:solidFill>
              </a:rPr>
              <a:t>.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5822950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32" y="1268760"/>
            <a:ext cx="39878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431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260648"/>
            <a:ext cx="42896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Свято </a:t>
            </a:r>
            <a:r>
              <a:rPr lang="ru-RU" sz="4800" dirty="0" err="1" smtClean="0">
                <a:solidFill>
                  <a:schemeClr val="bg1"/>
                </a:solidFill>
              </a:rPr>
              <a:t>Інтернету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1366897"/>
            <a:ext cx="6318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У 1998 </a:t>
            </a:r>
            <a:r>
              <a:rPr lang="ru-RU" sz="3200" dirty="0" err="1" smtClean="0">
                <a:solidFill>
                  <a:schemeClr val="bg1"/>
                </a:solidFill>
              </a:rPr>
              <a:t>році</a:t>
            </a:r>
            <a:r>
              <a:rPr lang="ru-RU" sz="3200" dirty="0" smtClean="0">
                <a:solidFill>
                  <a:schemeClr val="bg1"/>
                </a:solidFill>
              </a:rPr>
              <a:t> Папа </a:t>
            </a:r>
            <a:r>
              <a:rPr lang="ru-RU" sz="3200" dirty="0" err="1" smtClean="0">
                <a:solidFill>
                  <a:schemeClr val="bg1"/>
                </a:solidFill>
              </a:rPr>
              <a:t>Римський</a:t>
            </a:r>
            <a:r>
              <a:rPr lang="ru-RU" sz="3200" dirty="0" smtClean="0">
                <a:solidFill>
                  <a:schemeClr val="bg1"/>
                </a:solidFill>
              </a:rPr>
              <a:t> </a:t>
            </a:r>
            <a:r>
              <a:rPr lang="ru-RU" sz="3200" dirty="0" err="1" smtClean="0">
                <a:solidFill>
                  <a:schemeClr val="bg1"/>
                </a:solidFill>
              </a:rPr>
              <a:t>Іоанн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Павло</a:t>
            </a:r>
            <a:r>
              <a:rPr lang="ru-RU" sz="3200" dirty="0" smtClean="0">
                <a:solidFill>
                  <a:schemeClr val="bg1"/>
                </a:solidFill>
              </a:rPr>
              <a:t> II </a:t>
            </a:r>
            <a:r>
              <a:rPr lang="ru-RU" sz="3200" dirty="0" err="1" smtClean="0">
                <a:solidFill>
                  <a:schemeClr val="bg1"/>
                </a:solidFill>
              </a:rPr>
              <a:t>заснував</a:t>
            </a:r>
            <a:r>
              <a:rPr lang="ru-RU" sz="3200" dirty="0" smtClean="0">
                <a:solidFill>
                  <a:schemeClr val="bg1"/>
                </a:solidFill>
              </a:rPr>
              <a:t> </a:t>
            </a:r>
            <a:r>
              <a:rPr lang="ru-RU" sz="3200" dirty="0" err="1" smtClean="0">
                <a:solidFill>
                  <a:schemeClr val="bg1"/>
                </a:solidFill>
              </a:rPr>
              <a:t>Всесвітній</a:t>
            </a:r>
            <a:r>
              <a:rPr lang="ru-RU" sz="3200" dirty="0" smtClean="0">
                <a:solidFill>
                  <a:schemeClr val="bg1"/>
                </a:solidFill>
              </a:rPr>
              <a:t> день </a:t>
            </a:r>
            <a:r>
              <a:rPr lang="ru-RU" sz="3200" dirty="0" err="1" smtClean="0">
                <a:solidFill>
                  <a:schemeClr val="bg1"/>
                </a:solidFill>
              </a:rPr>
              <a:t>Інтернету</a:t>
            </a:r>
            <a:r>
              <a:rPr lang="ru-RU" sz="3200" dirty="0" smtClean="0">
                <a:solidFill>
                  <a:schemeClr val="bg1"/>
                </a:solidFill>
              </a:rPr>
              <a:t> 30 </a:t>
            </a:r>
            <a:r>
              <a:rPr lang="ru-RU" sz="3200" dirty="0" err="1" smtClean="0">
                <a:solidFill>
                  <a:schemeClr val="bg1"/>
                </a:solidFill>
              </a:rPr>
              <a:t>вересня</a:t>
            </a:r>
            <a:r>
              <a:rPr lang="ru-RU" sz="3200" dirty="0" smtClean="0">
                <a:solidFill>
                  <a:schemeClr val="bg1"/>
                </a:solidFill>
              </a:rPr>
              <a:t>.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74" y="3284984"/>
            <a:ext cx="4449763" cy="667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546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88640"/>
            <a:ext cx="66064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В </a:t>
            </a:r>
            <a:r>
              <a:rPr lang="ru-RU" sz="4400" dirty="0" err="1" smtClean="0">
                <a:solidFill>
                  <a:schemeClr val="bg1"/>
                </a:solidFill>
              </a:rPr>
              <a:t>Україні</a:t>
            </a:r>
            <a:r>
              <a:rPr lang="ru-RU" sz="4400" dirty="0" smtClean="0">
                <a:solidFill>
                  <a:schemeClr val="bg1"/>
                </a:solidFill>
              </a:rPr>
              <a:t> день </a:t>
            </a:r>
            <a:r>
              <a:rPr lang="ru-RU" sz="4400" dirty="0" err="1" smtClean="0">
                <a:solidFill>
                  <a:schemeClr val="bg1"/>
                </a:solidFill>
              </a:rPr>
              <a:t>Інтернету</a:t>
            </a:r>
            <a:r>
              <a:rPr lang="ru-RU" sz="4400" dirty="0" smtClean="0">
                <a:solidFill>
                  <a:schemeClr val="bg1"/>
                </a:solidFill>
              </a:rPr>
              <a:t> </a:t>
            </a:r>
            <a:r>
              <a:rPr lang="ru-RU" sz="4400" dirty="0" err="1" smtClean="0">
                <a:solidFill>
                  <a:schemeClr val="bg1"/>
                </a:solidFill>
              </a:rPr>
              <a:t>святкують</a:t>
            </a:r>
            <a:r>
              <a:rPr lang="ru-RU" sz="4400" dirty="0" smtClean="0">
                <a:solidFill>
                  <a:schemeClr val="bg1"/>
                </a:solidFill>
              </a:rPr>
              <a:t> – 14 </a:t>
            </a:r>
            <a:r>
              <a:rPr lang="ru-RU" sz="4400" dirty="0" err="1" smtClean="0">
                <a:solidFill>
                  <a:schemeClr val="bg1"/>
                </a:solidFill>
              </a:rPr>
              <a:t>грудня</a:t>
            </a:r>
            <a:r>
              <a:rPr lang="ru-RU" sz="4400" dirty="0" smtClean="0">
                <a:solidFill>
                  <a:schemeClr val="bg1"/>
                </a:solidFill>
              </a:rPr>
              <a:t>.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7572375" cy="437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8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93980"/>
            <a:ext cx="77768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 smtClean="0">
                <a:solidFill>
                  <a:schemeClr val="bg1"/>
                </a:solidFill>
              </a:rPr>
              <a:t>Інтернет</a:t>
            </a:r>
            <a:r>
              <a:rPr lang="ru-RU" sz="2400" dirty="0" smtClean="0">
                <a:solidFill>
                  <a:schemeClr val="bg1"/>
                </a:solidFill>
              </a:rPr>
              <a:t> (</a:t>
            </a:r>
            <a:r>
              <a:rPr lang="ru-RU" sz="2400" dirty="0" err="1" smtClean="0">
                <a:solidFill>
                  <a:schemeClr val="bg1"/>
                </a:solidFill>
              </a:rPr>
              <a:t>від</a:t>
            </a:r>
            <a:r>
              <a:rPr lang="ru-RU" sz="2400" dirty="0" smtClean="0">
                <a:solidFill>
                  <a:schemeClr val="bg1"/>
                </a:solidFill>
              </a:rPr>
              <a:t> англ. </a:t>
            </a:r>
            <a:r>
              <a:rPr lang="en-US" sz="2400" dirty="0" smtClean="0">
                <a:solidFill>
                  <a:schemeClr val="bg1"/>
                </a:solidFill>
              </a:rPr>
              <a:t>Internet) — </a:t>
            </a:r>
            <a:r>
              <a:rPr lang="ru-RU" sz="2400" dirty="0" err="1" smtClean="0">
                <a:solidFill>
                  <a:schemeClr val="bg1"/>
                </a:solidFill>
              </a:rPr>
              <a:t>всесвітня</a:t>
            </a:r>
            <a:r>
              <a:rPr lang="ru-RU" sz="2400" dirty="0" smtClean="0">
                <a:solidFill>
                  <a:schemeClr val="bg1"/>
                </a:solidFill>
              </a:rPr>
              <a:t> система </a:t>
            </a:r>
            <a:r>
              <a:rPr lang="ru-RU" sz="2400" dirty="0" err="1" smtClean="0">
                <a:solidFill>
                  <a:schemeClr val="bg1"/>
                </a:solidFill>
              </a:rPr>
              <a:t>взаємосполучених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комп'ютерних</a:t>
            </a:r>
            <a:r>
              <a:rPr lang="ru-RU" sz="2400" dirty="0" smtClean="0">
                <a:solidFill>
                  <a:schemeClr val="bg1"/>
                </a:solidFill>
              </a:rPr>
              <a:t> мереж, </a:t>
            </a:r>
            <a:r>
              <a:rPr lang="ru-RU" sz="2400" dirty="0" err="1" smtClean="0">
                <a:solidFill>
                  <a:schemeClr val="bg1"/>
                </a:solidFill>
              </a:rPr>
              <a:t>що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базуються</a:t>
            </a:r>
            <a:r>
              <a:rPr lang="ru-RU" sz="2400" dirty="0" smtClean="0">
                <a:solidFill>
                  <a:schemeClr val="bg1"/>
                </a:solidFill>
              </a:rPr>
              <a:t> на </a:t>
            </a:r>
            <a:r>
              <a:rPr lang="ru-RU" sz="2400" dirty="0" err="1" smtClean="0">
                <a:solidFill>
                  <a:schemeClr val="bg1"/>
                </a:solidFill>
              </a:rPr>
              <a:t>комплекті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Інтернет-протоколів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 smtClean="0">
                <a:solidFill>
                  <a:schemeClr val="bg1"/>
                </a:solidFill>
              </a:rPr>
              <a:t>Інтернет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складається</a:t>
            </a:r>
            <a:r>
              <a:rPr lang="ru-RU" sz="2400" dirty="0" smtClean="0">
                <a:solidFill>
                  <a:schemeClr val="bg1"/>
                </a:solidFill>
              </a:rPr>
              <a:t> з </a:t>
            </a:r>
            <a:r>
              <a:rPr lang="ru-RU" sz="2400" dirty="0" err="1" smtClean="0">
                <a:solidFill>
                  <a:schemeClr val="bg1"/>
                </a:solidFill>
              </a:rPr>
              <a:t>мільйонів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локальних</a:t>
            </a:r>
            <a:r>
              <a:rPr lang="ru-RU" sz="2400" dirty="0" smtClean="0">
                <a:solidFill>
                  <a:schemeClr val="bg1"/>
                </a:solidFill>
              </a:rPr>
              <a:t> і </a:t>
            </a:r>
            <a:r>
              <a:rPr lang="ru-RU" sz="2400" dirty="0" err="1" smtClean="0">
                <a:solidFill>
                  <a:schemeClr val="bg1"/>
                </a:solidFill>
              </a:rPr>
              <a:t>глобальних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приватних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публічних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академічних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ділових</a:t>
            </a:r>
            <a:r>
              <a:rPr lang="ru-RU" sz="2400" dirty="0" smtClean="0">
                <a:solidFill>
                  <a:schemeClr val="bg1"/>
                </a:solidFill>
              </a:rPr>
              <a:t> і </a:t>
            </a:r>
            <a:r>
              <a:rPr lang="ru-RU" sz="2400" dirty="0" err="1" smtClean="0">
                <a:solidFill>
                  <a:schemeClr val="bg1"/>
                </a:solidFill>
              </a:rPr>
              <a:t>урядових</a:t>
            </a:r>
            <a:r>
              <a:rPr lang="ru-RU" sz="2400" dirty="0" smtClean="0">
                <a:solidFill>
                  <a:schemeClr val="bg1"/>
                </a:solidFill>
              </a:rPr>
              <a:t> мереж, </a:t>
            </a:r>
            <a:r>
              <a:rPr lang="ru-RU" sz="2400" dirty="0" err="1" smtClean="0">
                <a:solidFill>
                  <a:schemeClr val="bg1"/>
                </a:solidFill>
              </a:rPr>
              <a:t>пов'язаних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між</a:t>
            </a:r>
            <a:r>
              <a:rPr lang="ru-RU" sz="2400" dirty="0" smtClean="0">
                <a:solidFill>
                  <a:schemeClr val="bg1"/>
                </a:solidFill>
              </a:rPr>
              <a:t> собою з </a:t>
            </a:r>
            <a:r>
              <a:rPr lang="ru-RU" sz="2400" dirty="0" err="1" smtClean="0">
                <a:solidFill>
                  <a:schemeClr val="bg1"/>
                </a:solidFill>
              </a:rPr>
              <a:t>використанням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різноманітних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дротових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оптичних</a:t>
            </a:r>
            <a:r>
              <a:rPr lang="ru-RU" sz="2400" dirty="0" smtClean="0">
                <a:solidFill>
                  <a:schemeClr val="bg1"/>
                </a:solidFill>
              </a:rPr>
              <a:t> і </a:t>
            </a:r>
            <a:r>
              <a:rPr lang="ru-RU" sz="2400" dirty="0" err="1" smtClean="0">
                <a:solidFill>
                  <a:schemeClr val="bg1"/>
                </a:solidFill>
              </a:rPr>
              <a:t>бездротових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технологій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99705"/>
            <a:ext cx="4680520" cy="352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13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66784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Міжнародний</a:t>
            </a:r>
            <a:r>
              <a:rPr lang="ru-RU" sz="2800" dirty="0" smtClean="0">
                <a:solidFill>
                  <a:schemeClr val="bg1"/>
                </a:solidFill>
              </a:rPr>
              <a:t> День </a:t>
            </a:r>
            <a:r>
              <a:rPr lang="ru-RU" sz="2800" dirty="0" err="1" smtClean="0">
                <a:solidFill>
                  <a:schemeClr val="bg1"/>
                </a:solidFill>
              </a:rPr>
              <a:t>Інтернету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намагалися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запровадити</a:t>
            </a:r>
            <a:r>
              <a:rPr lang="ru-RU" sz="2800" dirty="0" smtClean="0">
                <a:solidFill>
                  <a:schemeClr val="bg1"/>
                </a:solidFill>
              </a:rPr>
              <a:t> в </a:t>
            </a:r>
            <a:r>
              <a:rPr lang="ru-RU" sz="2800" dirty="0" err="1" smtClean="0">
                <a:solidFill>
                  <a:schemeClr val="bg1"/>
                </a:solidFill>
              </a:rPr>
              <a:t>різні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дати</a:t>
            </a:r>
            <a:r>
              <a:rPr lang="ru-RU" sz="2800" dirty="0" smtClean="0">
                <a:solidFill>
                  <a:schemeClr val="bg1"/>
                </a:solidFill>
              </a:rPr>
              <a:t>, але </a:t>
            </a:r>
            <a:r>
              <a:rPr lang="ru-RU" sz="2800" dirty="0" err="1" smtClean="0">
                <a:solidFill>
                  <a:schemeClr val="bg1"/>
                </a:solidFill>
              </a:rPr>
              <a:t>прижилося</a:t>
            </a:r>
            <a:r>
              <a:rPr lang="ru-RU" sz="2800" dirty="0" smtClean="0">
                <a:solidFill>
                  <a:schemeClr val="bg1"/>
                </a:solidFill>
              </a:rPr>
              <a:t> свято 30 </a:t>
            </a:r>
            <a:r>
              <a:rPr lang="ru-RU" sz="2800" dirty="0" err="1" smtClean="0">
                <a:solidFill>
                  <a:schemeClr val="bg1"/>
                </a:solidFill>
              </a:rPr>
              <a:t>вересня</a:t>
            </a:r>
            <a:r>
              <a:rPr lang="ru-RU" sz="2800" dirty="0" smtClean="0">
                <a:solidFill>
                  <a:schemeClr val="bg1"/>
                </a:solidFill>
              </a:rPr>
              <a:t>.  </a:t>
            </a:r>
            <a:r>
              <a:rPr lang="ru-RU" sz="2800" dirty="0" err="1" smtClean="0">
                <a:solidFill>
                  <a:schemeClr val="bg1"/>
                </a:solidFill>
              </a:rPr>
              <a:t>Саме</a:t>
            </a:r>
            <a:r>
              <a:rPr lang="ru-RU" sz="2800" dirty="0" smtClean="0">
                <a:solidFill>
                  <a:schemeClr val="bg1"/>
                </a:solidFill>
              </a:rPr>
              <a:t> в </a:t>
            </a:r>
            <a:r>
              <a:rPr lang="ru-RU" sz="2800" dirty="0" err="1" smtClean="0">
                <a:solidFill>
                  <a:schemeClr val="bg1"/>
                </a:solidFill>
              </a:rPr>
              <a:t>цей</a:t>
            </a:r>
            <a:r>
              <a:rPr lang="ru-RU" sz="2800" dirty="0" smtClean="0">
                <a:solidFill>
                  <a:schemeClr val="bg1"/>
                </a:solidFill>
              </a:rPr>
              <a:t> день в 1998 </a:t>
            </a:r>
            <a:r>
              <a:rPr lang="ru-RU" sz="2800" dirty="0" err="1" smtClean="0">
                <a:solidFill>
                  <a:schemeClr val="bg1"/>
                </a:solidFill>
              </a:rPr>
              <a:t>році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було</a:t>
            </a:r>
            <a:r>
              <a:rPr lang="ru-RU" sz="2800" dirty="0" smtClean="0">
                <a:solidFill>
                  <a:schemeClr val="bg1"/>
                </a:solidFill>
              </a:rPr>
              <a:t> проведено перший </a:t>
            </a:r>
            <a:r>
              <a:rPr lang="ru-RU" sz="2800" dirty="0" err="1" smtClean="0">
                <a:solidFill>
                  <a:schemeClr val="bg1"/>
                </a:solidFill>
              </a:rPr>
              <a:t>аналіз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кількості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користувачів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російськомовної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всесвітньої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павутини</a:t>
            </a:r>
            <a:r>
              <a:rPr lang="ru-RU" sz="2800" dirty="0" smtClean="0">
                <a:solidFill>
                  <a:schemeClr val="bg1"/>
                </a:solidFill>
              </a:rPr>
              <a:t>. 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86063"/>
            <a:ext cx="3603625" cy="407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044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332656"/>
            <a:ext cx="57475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err="1" smtClean="0">
                <a:solidFill>
                  <a:schemeClr val="bg1"/>
                </a:solidFill>
              </a:rPr>
              <a:t>Цікаві</a:t>
            </a:r>
            <a:r>
              <a:rPr lang="ru-RU" sz="4000" dirty="0" smtClean="0">
                <a:solidFill>
                  <a:schemeClr val="bg1"/>
                </a:solidFill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</a:rPr>
              <a:t>факти</a:t>
            </a:r>
            <a:r>
              <a:rPr lang="ru-RU" sz="4000" dirty="0" smtClean="0">
                <a:solidFill>
                  <a:schemeClr val="bg1"/>
                </a:solidFill>
              </a:rPr>
              <a:t> про </a:t>
            </a:r>
            <a:r>
              <a:rPr lang="ru-RU" sz="4000" dirty="0" err="1" smtClean="0">
                <a:solidFill>
                  <a:schemeClr val="bg1"/>
                </a:solidFill>
              </a:rPr>
              <a:t>Інтернет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170484"/>
            <a:ext cx="87849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Кожна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восьма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подружня</a:t>
            </a:r>
            <a:r>
              <a:rPr lang="ru-RU" sz="2800" dirty="0" smtClean="0">
                <a:solidFill>
                  <a:schemeClr val="bg1"/>
                </a:solidFill>
              </a:rPr>
              <a:t> пара, яка </a:t>
            </a:r>
            <a:r>
              <a:rPr lang="ru-RU" sz="2800" dirty="0" err="1" smtClean="0">
                <a:solidFill>
                  <a:schemeClr val="bg1"/>
                </a:solidFill>
              </a:rPr>
              <a:t>одружилася</a:t>
            </a:r>
            <a:r>
              <a:rPr lang="ru-RU" sz="2800" dirty="0" smtClean="0">
                <a:solidFill>
                  <a:schemeClr val="bg1"/>
                </a:solidFill>
              </a:rPr>
              <a:t> в </a:t>
            </a:r>
            <a:r>
              <a:rPr lang="ru-RU" sz="2800" dirty="0" err="1" smtClean="0">
                <a:solidFill>
                  <a:schemeClr val="bg1"/>
                </a:solidFill>
              </a:rPr>
              <a:t>минулому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році</a:t>
            </a:r>
            <a:r>
              <a:rPr lang="ru-RU" sz="2800" dirty="0" smtClean="0">
                <a:solidFill>
                  <a:schemeClr val="bg1"/>
                </a:solidFill>
              </a:rPr>
              <a:t> в США, </a:t>
            </a:r>
            <a:r>
              <a:rPr lang="ru-RU" sz="2800" dirty="0" err="1" smtClean="0">
                <a:solidFill>
                  <a:schemeClr val="bg1"/>
                </a:solidFill>
              </a:rPr>
              <a:t>зустрілася</a:t>
            </a:r>
            <a:r>
              <a:rPr lang="ru-RU" sz="2800" dirty="0" smtClean="0">
                <a:solidFill>
                  <a:schemeClr val="bg1"/>
                </a:solidFill>
              </a:rPr>
              <a:t> онлайн.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Середній</a:t>
            </a:r>
            <a:r>
              <a:rPr lang="ru-RU" sz="2800" dirty="0" smtClean="0">
                <a:solidFill>
                  <a:schemeClr val="bg1"/>
                </a:solidFill>
              </a:rPr>
              <a:t> 21-річний </a:t>
            </a:r>
            <a:r>
              <a:rPr lang="ru-RU" sz="2800" dirty="0" err="1" smtClean="0">
                <a:solidFill>
                  <a:schemeClr val="bg1"/>
                </a:solidFill>
              </a:rPr>
              <a:t>молодий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чоловік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провів</a:t>
            </a:r>
            <a:r>
              <a:rPr lang="ru-RU" sz="2800" dirty="0" smtClean="0">
                <a:solidFill>
                  <a:schemeClr val="bg1"/>
                </a:solidFill>
              </a:rPr>
              <a:t> 5 000 годин, </a:t>
            </a:r>
            <a:r>
              <a:rPr lang="ru-RU" sz="2800" dirty="0" err="1" smtClean="0">
                <a:solidFill>
                  <a:schemeClr val="bg1"/>
                </a:solidFill>
              </a:rPr>
              <a:t>граючи</a:t>
            </a:r>
            <a:r>
              <a:rPr lang="ru-RU" sz="2800" dirty="0" smtClean="0">
                <a:solidFill>
                  <a:schemeClr val="bg1"/>
                </a:solidFill>
              </a:rPr>
              <a:t> у </a:t>
            </a:r>
            <a:r>
              <a:rPr lang="ru-RU" sz="2800" dirty="0" err="1" smtClean="0">
                <a:solidFill>
                  <a:schemeClr val="bg1"/>
                </a:solidFill>
              </a:rPr>
              <a:t>відеоігри</a:t>
            </a:r>
            <a:r>
              <a:rPr lang="ru-RU" sz="2800" dirty="0" smtClean="0">
                <a:solidFill>
                  <a:schemeClr val="bg1"/>
                </a:solidFill>
              </a:rPr>
              <a:t>, прочитав 250000 </a:t>
            </a:r>
            <a:r>
              <a:rPr lang="ru-RU" sz="2800" dirty="0" err="1" smtClean="0">
                <a:solidFill>
                  <a:schemeClr val="bg1"/>
                </a:solidFill>
              </a:rPr>
              <a:t>електронних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листів</a:t>
            </a:r>
            <a:r>
              <a:rPr lang="ru-RU" sz="2800" dirty="0" smtClean="0">
                <a:solidFill>
                  <a:schemeClr val="bg1"/>
                </a:solidFill>
              </a:rPr>
              <a:t>, і </a:t>
            </a:r>
            <a:r>
              <a:rPr lang="ru-RU" sz="2800" dirty="0" err="1" smtClean="0">
                <a:solidFill>
                  <a:schemeClr val="bg1"/>
                </a:solidFill>
              </a:rPr>
              <a:t>текстові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повідомлення</a:t>
            </a:r>
            <a:r>
              <a:rPr lang="ru-RU" sz="2800" dirty="0" smtClean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 smtClean="0">
                <a:solidFill>
                  <a:schemeClr val="bg1"/>
                </a:solidFill>
              </a:rPr>
              <a:t>Середній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користувач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комп’ютера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блимає</a:t>
            </a:r>
            <a:r>
              <a:rPr lang="ru-RU" sz="2800" dirty="0" smtClean="0">
                <a:solidFill>
                  <a:schemeClr val="bg1"/>
                </a:solidFill>
              </a:rPr>
              <a:t> 7 </a:t>
            </a:r>
            <a:r>
              <a:rPr lang="ru-RU" sz="2800" dirty="0" err="1" smtClean="0">
                <a:solidFill>
                  <a:schemeClr val="bg1"/>
                </a:solidFill>
              </a:rPr>
              <a:t>разів</a:t>
            </a:r>
            <a:r>
              <a:rPr lang="ru-RU" sz="2800" dirty="0" smtClean="0">
                <a:solidFill>
                  <a:schemeClr val="bg1"/>
                </a:solidFill>
              </a:rPr>
              <a:t> на </a:t>
            </a:r>
            <a:r>
              <a:rPr lang="ru-RU" sz="2800" dirty="0" err="1" smtClean="0">
                <a:solidFill>
                  <a:schemeClr val="bg1"/>
                </a:solidFill>
              </a:rPr>
              <a:t>хвилину</a:t>
            </a:r>
            <a:r>
              <a:rPr lang="ru-RU" sz="2800" dirty="0" smtClean="0">
                <a:solidFill>
                  <a:schemeClr val="bg1"/>
                </a:solidFill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</a:rPr>
              <a:t>це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менше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звичайної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норми</a:t>
            </a:r>
            <a:r>
              <a:rPr lang="ru-RU" sz="2800" dirty="0" smtClean="0">
                <a:solidFill>
                  <a:schemeClr val="bg1"/>
                </a:solidFill>
              </a:rPr>
              <a:t> в три рази.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 smtClean="0">
                <a:solidFill>
                  <a:schemeClr val="bg1"/>
                </a:solidFill>
              </a:rPr>
              <a:t>Інтернет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відвідують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приблизно</a:t>
            </a:r>
            <a:r>
              <a:rPr lang="ru-RU" sz="2800" dirty="0" smtClean="0">
                <a:solidFill>
                  <a:schemeClr val="bg1"/>
                </a:solidFill>
              </a:rPr>
              <a:t> 1319872109 </a:t>
            </a:r>
            <a:r>
              <a:rPr lang="ru-RU" sz="2800" dirty="0" err="1" smtClean="0">
                <a:solidFill>
                  <a:schemeClr val="bg1"/>
                </a:solidFill>
              </a:rPr>
              <a:t>осіб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щодня</a:t>
            </a:r>
            <a:r>
              <a:rPr lang="ru-RU" sz="2800" dirty="0" smtClean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</a:rPr>
              <a:t> У той час як </a:t>
            </a:r>
            <a:r>
              <a:rPr lang="ru-RU" sz="2800" dirty="0" err="1" smtClean="0">
                <a:solidFill>
                  <a:schemeClr val="bg1"/>
                </a:solidFill>
              </a:rPr>
              <a:t>радіо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потрібні</a:t>
            </a:r>
            <a:r>
              <a:rPr lang="ru-RU" sz="2800" dirty="0" smtClean="0">
                <a:solidFill>
                  <a:schemeClr val="bg1"/>
                </a:solidFill>
              </a:rPr>
              <a:t> 38 </a:t>
            </a:r>
            <a:r>
              <a:rPr lang="ru-RU" sz="2800" dirty="0" err="1" smtClean="0">
                <a:solidFill>
                  <a:schemeClr val="bg1"/>
                </a:solidFill>
              </a:rPr>
              <a:t>років</a:t>
            </a:r>
            <a:r>
              <a:rPr lang="ru-RU" sz="2800" dirty="0" smtClean="0">
                <a:solidFill>
                  <a:schemeClr val="bg1"/>
                </a:solidFill>
              </a:rPr>
              <a:t>, і </a:t>
            </a:r>
            <a:r>
              <a:rPr lang="ru-RU" sz="2800" dirty="0" err="1" smtClean="0">
                <a:solidFill>
                  <a:schemeClr val="bg1"/>
                </a:solidFill>
              </a:rPr>
              <a:t>телебаченню</a:t>
            </a:r>
            <a:r>
              <a:rPr lang="ru-RU" sz="2800" dirty="0" smtClean="0">
                <a:solidFill>
                  <a:schemeClr val="bg1"/>
                </a:solidFill>
              </a:rPr>
              <a:t> 13 </a:t>
            </a:r>
            <a:r>
              <a:rPr lang="ru-RU" sz="2800" dirty="0" err="1" smtClean="0">
                <a:solidFill>
                  <a:schemeClr val="bg1"/>
                </a:solidFill>
              </a:rPr>
              <a:t>років</a:t>
            </a:r>
            <a:r>
              <a:rPr lang="ru-RU" sz="2800" dirty="0" smtClean="0">
                <a:solidFill>
                  <a:schemeClr val="bg1"/>
                </a:solidFill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</a:rPr>
              <a:t>Всесвітній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павутині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потрібні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тільки</a:t>
            </a:r>
            <a:r>
              <a:rPr lang="ru-RU" sz="2800" dirty="0" smtClean="0">
                <a:solidFill>
                  <a:schemeClr val="bg1"/>
                </a:solidFill>
              </a:rPr>
              <a:t> 4 роки, </a:t>
            </a:r>
            <a:r>
              <a:rPr lang="ru-RU" sz="2800" dirty="0" err="1" smtClean="0">
                <a:solidFill>
                  <a:schemeClr val="bg1"/>
                </a:solidFill>
              </a:rPr>
              <a:t>щоб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досягти</a:t>
            </a:r>
            <a:r>
              <a:rPr lang="ru-RU" sz="2800" dirty="0" smtClean="0">
                <a:solidFill>
                  <a:schemeClr val="bg1"/>
                </a:solidFill>
              </a:rPr>
              <a:t> 50 </a:t>
            </a:r>
            <a:r>
              <a:rPr lang="ru-RU" sz="2800" dirty="0" err="1" smtClean="0">
                <a:solidFill>
                  <a:schemeClr val="bg1"/>
                </a:solidFill>
              </a:rPr>
              <a:t>мільйонів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користувачів</a:t>
            </a:r>
            <a:r>
              <a:rPr lang="ru-RU" sz="2800" dirty="0">
                <a:solidFill>
                  <a:schemeClr val="bg1"/>
                </a:solidFill>
              </a:rPr>
              <a:t>.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46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Для </a:t>
            </a:r>
            <a:r>
              <a:rPr lang="ru-RU" sz="3600" dirty="0" err="1" smtClean="0">
                <a:solidFill>
                  <a:schemeClr val="bg1"/>
                </a:solidFill>
              </a:rPr>
              <a:t>чого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використовують</a:t>
            </a:r>
            <a:r>
              <a:rPr lang="ru-RU" sz="3600" dirty="0" smtClean="0">
                <a:solidFill>
                  <a:schemeClr val="bg1"/>
                </a:solidFill>
              </a:rPr>
              <a:t> "</a:t>
            </a:r>
            <a:r>
              <a:rPr lang="ru-RU" sz="3600" dirty="0" err="1" smtClean="0">
                <a:solidFill>
                  <a:schemeClr val="bg1"/>
                </a:solidFill>
              </a:rPr>
              <a:t>Інтернет</a:t>
            </a:r>
            <a:r>
              <a:rPr lang="ru-RU" sz="3600" dirty="0" smtClean="0">
                <a:solidFill>
                  <a:schemeClr val="bg1"/>
                </a:solidFill>
              </a:rPr>
              <a:t>"? Як по </a:t>
            </a:r>
            <a:r>
              <a:rPr lang="ru-RU" sz="3600" dirty="0" err="1" smtClean="0">
                <a:solidFill>
                  <a:schemeClr val="bg1"/>
                </a:solidFill>
              </a:rPr>
              <a:t>іншому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називають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його</a:t>
            </a:r>
            <a:r>
              <a:rPr lang="ru-RU" sz="3600" dirty="0" smtClean="0">
                <a:solidFill>
                  <a:schemeClr val="bg1"/>
                </a:solidFill>
              </a:rPr>
              <a:t>?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2944" y="1844824"/>
            <a:ext cx="36689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Мережа </a:t>
            </a:r>
            <a:r>
              <a:rPr lang="ru-RU" sz="2400" dirty="0" err="1" smtClean="0">
                <a:solidFill>
                  <a:schemeClr val="bg1"/>
                </a:solidFill>
              </a:rPr>
              <a:t>Інтернет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відіграє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важливе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значення</a:t>
            </a:r>
            <a:r>
              <a:rPr lang="ru-RU" sz="2400" dirty="0" smtClean="0">
                <a:solidFill>
                  <a:schemeClr val="bg1"/>
                </a:solidFill>
              </a:rPr>
              <a:t> у </a:t>
            </a:r>
            <a:r>
              <a:rPr lang="ru-RU" sz="2400" dirty="0" err="1" smtClean="0">
                <a:solidFill>
                  <a:schemeClr val="bg1"/>
                </a:solidFill>
              </a:rPr>
              <a:t>створенні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інформаційного</a:t>
            </a:r>
            <a:r>
              <a:rPr lang="ru-RU" sz="2400" dirty="0" smtClean="0">
                <a:solidFill>
                  <a:schemeClr val="bg1"/>
                </a:solidFill>
              </a:rPr>
              <a:t> простору глобального </a:t>
            </a:r>
            <a:r>
              <a:rPr lang="ru-RU" sz="2400" dirty="0" err="1" smtClean="0">
                <a:solidFill>
                  <a:schemeClr val="bg1"/>
                </a:solidFill>
              </a:rPr>
              <a:t>суспільства</a:t>
            </a:r>
            <a:r>
              <a:rPr lang="ru-RU" sz="2400" dirty="0" smtClean="0">
                <a:solidFill>
                  <a:schemeClr val="bg1"/>
                </a:solidFill>
              </a:rPr>
              <a:t>;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А </a:t>
            </a:r>
            <a:r>
              <a:rPr lang="ru-RU" sz="2400" dirty="0" err="1" smtClean="0">
                <a:solidFill>
                  <a:schemeClr val="bg1"/>
                </a:solidFill>
              </a:rPr>
              <a:t>також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слугує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фізичною</a:t>
            </a:r>
            <a:r>
              <a:rPr lang="ru-RU" sz="2400" dirty="0" smtClean="0">
                <a:solidFill>
                  <a:schemeClr val="bg1"/>
                </a:solidFill>
              </a:rPr>
              <a:t> основою доступу до веб-</a:t>
            </a:r>
            <a:r>
              <a:rPr lang="ru-RU" sz="2400" dirty="0" err="1" smtClean="0">
                <a:solidFill>
                  <a:schemeClr val="bg1"/>
                </a:solidFill>
              </a:rPr>
              <a:t>сайтів</a:t>
            </a:r>
            <a:r>
              <a:rPr lang="ru-RU" sz="2400" dirty="0" smtClean="0">
                <a:solidFill>
                  <a:schemeClr val="bg1"/>
                </a:solidFill>
              </a:rPr>
              <a:t> і </a:t>
            </a:r>
            <a:r>
              <a:rPr lang="ru-RU" sz="2400" dirty="0" err="1" smtClean="0">
                <a:solidFill>
                  <a:schemeClr val="bg1"/>
                </a:solidFill>
              </a:rPr>
              <a:t>багатьох</a:t>
            </a:r>
            <a:r>
              <a:rPr lang="ru-RU" sz="2400" dirty="0" smtClean="0">
                <a:solidFill>
                  <a:schemeClr val="bg1"/>
                </a:solidFill>
              </a:rPr>
              <a:t> систем (</a:t>
            </a:r>
            <a:r>
              <a:rPr lang="ru-RU" sz="2400" dirty="0" err="1" smtClean="0">
                <a:solidFill>
                  <a:schemeClr val="bg1"/>
                </a:solidFill>
              </a:rPr>
              <a:t>протоколів</a:t>
            </a:r>
            <a:r>
              <a:rPr lang="ru-RU" sz="2400" dirty="0" smtClean="0">
                <a:solidFill>
                  <a:schemeClr val="bg1"/>
                </a:solidFill>
              </a:rPr>
              <a:t>) </a:t>
            </a:r>
            <a:r>
              <a:rPr lang="ru-RU" sz="2400" dirty="0" err="1" smtClean="0">
                <a:solidFill>
                  <a:schemeClr val="bg1"/>
                </a:solidFill>
              </a:rPr>
              <a:t>передачі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даних</a:t>
            </a:r>
            <a:r>
              <a:rPr lang="ru-RU" sz="2400" dirty="0" smtClean="0">
                <a:solidFill>
                  <a:schemeClr val="bg1"/>
                </a:solidFill>
              </a:rPr>
              <a:t>. 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65105" y="450912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</a:rPr>
              <a:t>У побуті іноді говорять Нет, Іне́т, Тенета, Міжмережжя, Інтерне́трі або Не́трі. </a:t>
            </a:r>
            <a:endParaRPr lang="vi-VN" sz="2800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97530"/>
            <a:ext cx="3236913" cy="423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36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260648"/>
            <a:ext cx="55885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 smtClean="0">
                <a:solidFill>
                  <a:schemeClr val="bg1"/>
                </a:solidFill>
              </a:rPr>
              <a:t>Історія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створення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Інтернету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274564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1962 </a:t>
            </a:r>
            <a:r>
              <a:rPr lang="ru-RU" sz="2800" dirty="0" err="1" smtClean="0">
                <a:solidFill>
                  <a:schemeClr val="bg1"/>
                </a:solidFill>
              </a:rPr>
              <a:t>рік</a:t>
            </a:r>
            <a:r>
              <a:rPr lang="ru-RU" sz="2800" dirty="0" smtClean="0">
                <a:solidFill>
                  <a:schemeClr val="bg1"/>
                </a:solidFill>
              </a:rPr>
              <a:t>  Джозеф </a:t>
            </a:r>
            <a:r>
              <a:rPr lang="ru-RU" sz="2800" dirty="0" err="1" smtClean="0">
                <a:solidFill>
                  <a:schemeClr val="bg1"/>
                </a:solidFill>
              </a:rPr>
              <a:t>Ліклайдер</a:t>
            </a:r>
            <a:r>
              <a:rPr lang="ru-RU" sz="2800" dirty="0" smtClean="0">
                <a:solidFill>
                  <a:schemeClr val="bg1"/>
                </a:solidFill>
              </a:rPr>
              <a:t> (1915-1990), </a:t>
            </a:r>
            <a:r>
              <a:rPr lang="ru-RU" sz="2800" dirty="0" err="1" smtClean="0">
                <a:solidFill>
                  <a:schemeClr val="bg1"/>
                </a:solidFill>
              </a:rPr>
              <a:t>керівник</a:t>
            </a:r>
            <a:r>
              <a:rPr lang="ru-RU" sz="2800" dirty="0" smtClean="0">
                <a:solidFill>
                  <a:schemeClr val="bg1"/>
                </a:solidFill>
              </a:rPr>
              <a:t> </a:t>
            </a:r>
            <a:r>
              <a:rPr lang="ru-RU" sz="2800" dirty="0" err="1" smtClean="0">
                <a:solidFill>
                  <a:schemeClr val="bg1"/>
                </a:solidFill>
              </a:rPr>
              <a:t>Агенства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передових</a:t>
            </a:r>
            <a:r>
              <a:rPr lang="ru-RU" sz="2800" dirty="0" smtClean="0">
                <a:solidFill>
                  <a:schemeClr val="bg1"/>
                </a:solidFill>
              </a:rPr>
              <a:t>  </a:t>
            </a:r>
            <a:r>
              <a:rPr lang="ru-RU" sz="2800" dirty="0" err="1" smtClean="0">
                <a:solidFill>
                  <a:schemeClr val="bg1"/>
                </a:solidFill>
              </a:rPr>
              <a:t>дослідницьких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проектів</a:t>
            </a:r>
            <a:r>
              <a:rPr lang="ru-RU" sz="2800" dirty="0" smtClean="0">
                <a:solidFill>
                  <a:schemeClr val="bg1"/>
                </a:solidFill>
              </a:rPr>
              <a:t> США </a:t>
            </a:r>
            <a:r>
              <a:rPr lang="ru-RU" sz="2800" dirty="0" err="1" smtClean="0">
                <a:solidFill>
                  <a:schemeClr val="bg1"/>
                </a:solidFill>
              </a:rPr>
              <a:t>висловив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ідею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Всесвітньої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комп'ютерної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мережі</a:t>
            </a:r>
            <a:r>
              <a:rPr lang="ru-RU" sz="2800" dirty="0" smtClean="0">
                <a:solidFill>
                  <a:schemeClr val="bg1"/>
                </a:solidFill>
              </a:rPr>
              <a:t>. 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82025"/>
            <a:ext cx="3286125" cy="46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979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60648"/>
            <a:ext cx="56703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1969 </a:t>
            </a:r>
            <a:r>
              <a:rPr lang="ru-RU" sz="2400" dirty="0" err="1" smtClean="0">
                <a:solidFill>
                  <a:schemeClr val="bg1"/>
                </a:solidFill>
              </a:rPr>
              <a:t>рік</a:t>
            </a:r>
            <a:r>
              <a:rPr lang="ru-RU" sz="2400" dirty="0" smtClean="0">
                <a:solidFill>
                  <a:schemeClr val="bg1"/>
                </a:solidFill>
              </a:rPr>
              <a:t>  </a:t>
            </a:r>
            <a:r>
              <a:rPr lang="ru-RU" sz="2400" dirty="0" err="1" smtClean="0">
                <a:solidFill>
                  <a:schemeClr val="bg1"/>
                </a:solidFill>
              </a:rPr>
              <a:t>Міністерство</a:t>
            </a:r>
            <a:r>
              <a:rPr lang="ru-RU" sz="2400" dirty="0" smtClean="0">
                <a:solidFill>
                  <a:schemeClr val="bg1"/>
                </a:solidFill>
              </a:rPr>
              <a:t> оборони США </a:t>
            </a:r>
            <a:r>
              <a:rPr lang="ru-RU" sz="2400" dirty="0" err="1" smtClean="0">
                <a:solidFill>
                  <a:schemeClr val="bg1"/>
                </a:solidFill>
              </a:rPr>
              <a:t>започаткувало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розробку</a:t>
            </a:r>
            <a:r>
              <a:rPr lang="ru-RU" sz="2400" dirty="0" smtClean="0">
                <a:solidFill>
                  <a:schemeClr val="bg1"/>
                </a:solidFill>
              </a:rPr>
              <a:t> проекту, </a:t>
            </a:r>
            <a:r>
              <a:rPr lang="ru-RU" sz="2400" dirty="0" err="1" smtClean="0">
                <a:solidFill>
                  <a:schemeClr val="bg1"/>
                </a:solidFill>
              </a:rPr>
              <a:t>котрий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мав</a:t>
            </a:r>
            <a:r>
              <a:rPr lang="ru-RU" sz="2400" dirty="0" smtClean="0">
                <a:solidFill>
                  <a:schemeClr val="bg1"/>
                </a:solidFill>
              </a:rPr>
              <a:t> на </a:t>
            </a:r>
            <a:r>
              <a:rPr lang="ru-RU" sz="2400" dirty="0" err="1" smtClean="0">
                <a:solidFill>
                  <a:schemeClr val="bg1"/>
                </a:solidFill>
              </a:rPr>
              <a:t>меті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створення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надійної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системи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передачі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інформації</a:t>
            </a:r>
            <a:r>
              <a:rPr lang="ru-RU" sz="2400" dirty="0" smtClean="0">
                <a:solidFill>
                  <a:schemeClr val="bg1"/>
                </a:solidFill>
              </a:rPr>
              <a:t> на </a:t>
            </a:r>
            <a:r>
              <a:rPr lang="ru-RU" sz="2400" dirty="0" err="1" smtClean="0">
                <a:solidFill>
                  <a:schemeClr val="bg1"/>
                </a:solidFill>
              </a:rPr>
              <a:t>випадок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війни</a:t>
            </a:r>
            <a:r>
              <a:rPr lang="ru-RU" sz="2400" dirty="0" smtClean="0">
                <a:solidFill>
                  <a:schemeClr val="bg1"/>
                </a:solidFill>
              </a:rPr>
              <a:t>. Агентство </a:t>
            </a:r>
            <a:r>
              <a:rPr lang="ru-RU" sz="2400" dirty="0" err="1" smtClean="0">
                <a:solidFill>
                  <a:schemeClr val="bg1"/>
                </a:solidFill>
              </a:rPr>
              <a:t>запропонувало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розробити</a:t>
            </a:r>
            <a:r>
              <a:rPr lang="ru-RU" sz="2400" dirty="0" smtClean="0">
                <a:solidFill>
                  <a:schemeClr val="bg1"/>
                </a:solidFill>
              </a:rPr>
              <a:t> для </a:t>
            </a:r>
            <a:r>
              <a:rPr lang="ru-RU" sz="2400" dirty="0" err="1" smtClean="0">
                <a:solidFill>
                  <a:schemeClr val="bg1"/>
                </a:solidFill>
              </a:rPr>
              <a:t>цього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комп'ютерну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мережу.Ця</a:t>
            </a:r>
            <a:r>
              <a:rPr lang="ru-RU" sz="2400" dirty="0" smtClean="0">
                <a:solidFill>
                  <a:schemeClr val="bg1"/>
                </a:solidFill>
              </a:rPr>
              <a:t> мережа </a:t>
            </a:r>
            <a:r>
              <a:rPr lang="ru-RU" sz="2400" dirty="0" err="1" smtClean="0">
                <a:solidFill>
                  <a:schemeClr val="bg1"/>
                </a:solidFill>
              </a:rPr>
              <a:t>була</a:t>
            </a:r>
            <a:r>
              <a:rPr lang="ru-RU" sz="2400" dirty="0" smtClean="0">
                <a:solidFill>
                  <a:schemeClr val="bg1"/>
                </a:solidFill>
              </a:rPr>
              <a:t> названа ARPANET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12443"/>
            <a:ext cx="2810618" cy="385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09510"/>
            <a:ext cx="5040560" cy="360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5208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Перший сервер </a:t>
            </a:r>
            <a:r>
              <a:rPr lang="en-US" sz="2400" dirty="0" smtClean="0">
                <a:solidFill>
                  <a:schemeClr val="bg1"/>
                </a:solidFill>
              </a:rPr>
              <a:t>ARPANET </a:t>
            </a:r>
            <a:r>
              <a:rPr lang="ru-RU" sz="2400" dirty="0" err="1" smtClean="0">
                <a:solidFill>
                  <a:schemeClr val="bg1"/>
                </a:solidFill>
              </a:rPr>
              <a:t>було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встановлено</a:t>
            </a:r>
            <a:r>
              <a:rPr lang="ru-RU" sz="2400" dirty="0" smtClean="0">
                <a:solidFill>
                  <a:schemeClr val="bg1"/>
                </a:solidFill>
              </a:rPr>
              <a:t> 1 </a:t>
            </a:r>
            <a:r>
              <a:rPr lang="ru-RU" sz="2400" dirty="0" err="1" smtClean="0">
                <a:solidFill>
                  <a:schemeClr val="bg1"/>
                </a:solidFill>
              </a:rPr>
              <a:t>вересня</a:t>
            </a:r>
            <a:r>
              <a:rPr lang="ru-RU" sz="2400" dirty="0" smtClean="0">
                <a:solidFill>
                  <a:schemeClr val="bg1"/>
                </a:solidFill>
              </a:rPr>
              <a:t> 1969 року у </a:t>
            </a:r>
            <a:r>
              <a:rPr lang="ru-RU" sz="2400" dirty="0" err="1" smtClean="0">
                <a:solidFill>
                  <a:schemeClr val="bg1"/>
                </a:solidFill>
              </a:rPr>
              <a:t>Каліфорнійському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університеті</a:t>
            </a:r>
            <a:r>
              <a:rPr lang="ru-RU" sz="2400" dirty="0" smtClean="0">
                <a:solidFill>
                  <a:schemeClr val="bg1"/>
                </a:solidFill>
              </a:rPr>
              <a:t> в Лос-</a:t>
            </a:r>
            <a:r>
              <a:rPr lang="ru-RU" sz="2400" dirty="0" err="1" smtClean="0">
                <a:solidFill>
                  <a:schemeClr val="bg1"/>
                </a:solidFill>
              </a:rPr>
              <a:t>Анжелесі</a:t>
            </a:r>
            <a:r>
              <a:rPr lang="ru-RU" sz="2400" dirty="0" smtClean="0">
                <a:solidFill>
                  <a:schemeClr val="bg1"/>
                </a:solidFill>
              </a:rPr>
              <a:t>. </a:t>
            </a:r>
            <a:r>
              <a:rPr lang="ru-RU" sz="2400" dirty="0" err="1" smtClean="0">
                <a:solidFill>
                  <a:schemeClr val="bg1"/>
                </a:solidFill>
              </a:rPr>
              <a:t>Комп'ютер</a:t>
            </a:r>
            <a:r>
              <a:rPr lang="ru-RU" sz="2400" dirty="0" smtClean="0">
                <a:solidFill>
                  <a:schemeClr val="bg1"/>
                </a:solidFill>
              </a:rPr>
              <a:t> «</a:t>
            </a:r>
            <a:r>
              <a:rPr lang="en-US" sz="2400" dirty="0" smtClean="0">
                <a:solidFill>
                  <a:schemeClr val="bg1"/>
                </a:solidFill>
              </a:rPr>
              <a:t>Honeywell 516» </a:t>
            </a:r>
            <a:r>
              <a:rPr lang="ru-RU" sz="2400" dirty="0" err="1" smtClean="0">
                <a:solidFill>
                  <a:schemeClr val="bg1"/>
                </a:solidFill>
              </a:rPr>
              <a:t>мав</a:t>
            </a:r>
            <a:r>
              <a:rPr lang="ru-RU" sz="2400" dirty="0" smtClean="0">
                <a:solidFill>
                  <a:schemeClr val="bg1"/>
                </a:solidFill>
              </a:rPr>
              <a:t> 12 </a:t>
            </a:r>
            <a:r>
              <a:rPr lang="ru-RU" sz="2400" dirty="0" err="1" smtClean="0">
                <a:solidFill>
                  <a:schemeClr val="bg1"/>
                </a:solidFill>
              </a:rPr>
              <a:t>кілобайт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оперативної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памяті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24" y="2397895"/>
            <a:ext cx="5544616" cy="439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32656"/>
            <a:ext cx="2962275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985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88640"/>
            <a:ext cx="88569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До 1971 року </a:t>
            </a:r>
            <a:r>
              <a:rPr lang="ru-RU" sz="2400" dirty="0" err="1" smtClean="0">
                <a:solidFill>
                  <a:schemeClr val="bg1"/>
                </a:solidFill>
              </a:rPr>
              <a:t>була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розроблена</a:t>
            </a:r>
            <a:r>
              <a:rPr lang="ru-RU" sz="2400" dirty="0" smtClean="0">
                <a:solidFill>
                  <a:schemeClr val="bg1"/>
                </a:solidFill>
              </a:rPr>
              <a:t> перша </a:t>
            </a:r>
            <a:r>
              <a:rPr lang="ru-RU" sz="2400" dirty="0" err="1" smtClean="0">
                <a:solidFill>
                  <a:schemeClr val="bg1"/>
                </a:solidFill>
              </a:rPr>
              <a:t>програма</a:t>
            </a:r>
            <a:r>
              <a:rPr lang="ru-RU" sz="2400" dirty="0" smtClean="0">
                <a:solidFill>
                  <a:schemeClr val="bg1"/>
                </a:solidFill>
              </a:rPr>
              <a:t> для </a:t>
            </a:r>
            <a:r>
              <a:rPr lang="ru-RU" sz="2400" dirty="0" err="1" smtClean="0">
                <a:solidFill>
                  <a:schemeClr val="bg1"/>
                </a:solidFill>
              </a:rPr>
              <a:t>відправки</a:t>
            </a:r>
            <a:r>
              <a:rPr lang="ru-RU" sz="2400" dirty="0" smtClean="0">
                <a:solidFill>
                  <a:schemeClr val="bg1"/>
                </a:solidFill>
              </a:rPr>
              <a:t> </a:t>
            </a:r>
            <a:r>
              <a:rPr lang="ru-RU" sz="2400" dirty="0" err="1" smtClean="0">
                <a:solidFill>
                  <a:schemeClr val="bg1"/>
                </a:solidFill>
              </a:rPr>
              <a:t>електронної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пошти</a:t>
            </a:r>
            <a:r>
              <a:rPr lang="ru-RU" sz="2400" dirty="0" smtClean="0">
                <a:solidFill>
                  <a:schemeClr val="bg1"/>
                </a:solidFill>
              </a:rPr>
              <a:t> мережею, </a:t>
            </a:r>
            <a:r>
              <a:rPr lang="ru-RU" sz="2400" dirty="0" err="1" smtClean="0">
                <a:solidFill>
                  <a:schemeClr val="bg1"/>
                </a:solidFill>
              </a:rPr>
              <a:t>котра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відразу</a:t>
            </a:r>
            <a:r>
              <a:rPr lang="ru-RU" sz="2400" dirty="0" smtClean="0">
                <a:solidFill>
                  <a:schemeClr val="bg1"/>
                </a:solidFill>
              </a:rPr>
              <a:t> стала </a:t>
            </a:r>
            <a:r>
              <a:rPr lang="ru-RU" sz="2400" dirty="0" err="1" smtClean="0">
                <a:solidFill>
                  <a:schemeClr val="bg1"/>
                </a:solidFill>
              </a:rPr>
              <a:t>дуже</a:t>
            </a:r>
            <a:r>
              <a:rPr lang="ru-RU" sz="2400" dirty="0" smtClean="0">
                <a:solidFill>
                  <a:schemeClr val="bg1"/>
                </a:solidFill>
              </a:rPr>
              <a:t> популярною.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У 1973 </a:t>
            </a:r>
            <a:r>
              <a:rPr lang="ru-RU" sz="2400" dirty="0" err="1" smtClean="0">
                <a:solidFill>
                  <a:schemeClr val="bg1"/>
                </a:solidFill>
              </a:rPr>
              <a:t>році</a:t>
            </a:r>
            <a:r>
              <a:rPr lang="ru-RU" sz="2400" dirty="0" smtClean="0">
                <a:solidFill>
                  <a:schemeClr val="bg1"/>
                </a:solidFill>
              </a:rPr>
              <a:t> до </a:t>
            </a:r>
            <a:r>
              <a:rPr lang="ru-RU" sz="2400" dirty="0" err="1" smtClean="0">
                <a:solidFill>
                  <a:schemeClr val="bg1"/>
                </a:solidFill>
              </a:rPr>
              <a:t>мережі</a:t>
            </a:r>
            <a:r>
              <a:rPr lang="ru-RU" sz="2400" dirty="0" smtClean="0">
                <a:solidFill>
                  <a:schemeClr val="bg1"/>
                </a:solidFill>
              </a:rPr>
              <a:t> через </a:t>
            </a:r>
            <a:r>
              <a:rPr lang="ru-RU" sz="2400" dirty="0" err="1" smtClean="0">
                <a:solidFill>
                  <a:schemeClr val="bg1"/>
                </a:solidFill>
              </a:rPr>
              <a:t>трансатлантичний</a:t>
            </a:r>
            <a:r>
              <a:rPr lang="ru-RU" sz="2400" dirty="0" smtClean="0">
                <a:solidFill>
                  <a:schemeClr val="bg1"/>
                </a:solidFill>
              </a:rPr>
              <a:t> кабель </a:t>
            </a:r>
            <a:r>
              <a:rPr lang="ru-RU" sz="2400" dirty="0" err="1" smtClean="0">
                <a:solidFill>
                  <a:schemeClr val="bg1"/>
                </a:solidFill>
              </a:rPr>
              <a:t>були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підключені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перші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іноземні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організації</a:t>
            </a:r>
            <a:r>
              <a:rPr lang="ru-RU" sz="2400" dirty="0" smtClean="0">
                <a:solidFill>
                  <a:schemeClr val="bg1"/>
                </a:solidFill>
              </a:rPr>
              <a:t> з </a:t>
            </a:r>
            <a:r>
              <a:rPr lang="ru-RU" sz="2400" dirty="0" err="1" smtClean="0">
                <a:solidFill>
                  <a:schemeClr val="bg1"/>
                </a:solidFill>
              </a:rPr>
              <a:t>Великобританії</a:t>
            </a:r>
            <a:r>
              <a:rPr lang="ru-RU" sz="2400" dirty="0" smtClean="0">
                <a:solidFill>
                  <a:schemeClr val="bg1"/>
                </a:solidFill>
              </a:rPr>
              <a:t> та </a:t>
            </a:r>
            <a:r>
              <a:rPr lang="ru-RU" sz="2400" dirty="0" err="1" smtClean="0">
                <a:solidFill>
                  <a:schemeClr val="bg1"/>
                </a:solidFill>
              </a:rPr>
              <a:t>Норвегії</a:t>
            </a:r>
            <a:r>
              <a:rPr lang="ru-RU" sz="2400" dirty="0" smtClean="0">
                <a:solidFill>
                  <a:schemeClr val="bg1"/>
                </a:solidFill>
              </a:rPr>
              <a:t> — мережа стала </a:t>
            </a:r>
            <a:r>
              <a:rPr lang="ru-RU" sz="2400" dirty="0" err="1" smtClean="0">
                <a:solidFill>
                  <a:schemeClr val="bg1"/>
                </a:solidFill>
              </a:rPr>
              <a:t>міжнародною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У 1970-х роках мережа </a:t>
            </a:r>
            <a:r>
              <a:rPr lang="ru-RU" sz="2400" dirty="0" err="1" smtClean="0">
                <a:solidFill>
                  <a:schemeClr val="bg1"/>
                </a:solidFill>
              </a:rPr>
              <a:t>загалом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використовувалась</a:t>
            </a:r>
            <a:r>
              <a:rPr lang="ru-RU" sz="2400" dirty="0" smtClean="0">
                <a:solidFill>
                  <a:schemeClr val="bg1"/>
                </a:solidFill>
              </a:rPr>
              <a:t> для </a:t>
            </a:r>
            <a:r>
              <a:rPr lang="ru-RU" sz="2400" dirty="0" err="1" smtClean="0">
                <a:solidFill>
                  <a:schemeClr val="bg1"/>
                </a:solidFill>
              </a:rPr>
              <a:t>пересилки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електронної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пошти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тоді</a:t>
            </a:r>
            <a:r>
              <a:rPr lang="ru-RU" sz="2400" dirty="0" smtClean="0">
                <a:solidFill>
                  <a:schemeClr val="bg1"/>
                </a:solidFill>
              </a:rPr>
              <a:t> ж появились </a:t>
            </a:r>
            <a:r>
              <a:rPr lang="ru-RU" sz="2400" dirty="0" err="1" smtClean="0">
                <a:solidFill>
                  <a:schemeClr val="bg1"/>
                </a:solidFill>
              </a:rPr>
              <a:t>перші</a:t>
            </a:r>
            <a:r>
              <a:rPr lang="ru-RU" sz="2400" dirty="0" smtClean="0">
                <a:solidFill>
                  <a:schemeClr val="bg1"/>
                </a:solidFill>
              </a:rPr>
              <a:t> списки </a:t>
            </a:r>
            <a:r>
              <a:rPr lang="ru-RU" sz="2400" dirty="0" err="1" smtClean="0">
                <a:solidFill>
                  <a:schemeClr val="bg1"/>
                </a:solidFill>
              </a:rPr>
              <a:t>поштових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розсилок</a:t>
            </a:r>
            <a:r>
              <a:rPr lang="ru-RU" sz="2400" dirty="0" smtClean="0">
                <a:solidFill>
                  <a:schemeClr val="bg1"/>
                </a:solidFill>
              </a:rPr>
              <a:t>, </a:t>
            </a:r>
            <a:r>
              <a:rPr lang="ru-RU" sz="2400" dirty="0" err="1" smtClean="0">
                <a:solidFill>
                  <a:schemeClr val="bg1"/>
                </a:solidFill>
              </a:rPr>
              <a:t>групи</a:t>
            </a:r>
            <a:r>
              <a:rPr lang="ru-RU" sz="2400" dirty="0" smtClean="0">
                <a:solidFill>
                  <a:schemeClr val="bg1"/>
                </a:solidFill>
              </a:rPr>
              <a:t> новин та </a:t>
            </a:r>
            <a:r>
              <a:rPr lang="ru-RU" sz="2400" dirty="0" err="1" smtClean="0">
                <a:solidFill>
                  <a:schemeClr val="bg1"/>
                </a:solidFill>
              </a:rPr>
              <a:t>дошки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оголошень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До </a:t>
            </a:r>
            <a:r>
              <a:rPr lang="ru-RU" sz="2400" dirty="0" err="1" smtClean="0">
                <a:solidFill>
                  <a:schemeClr val="bg1"/>
                </a:solidFill>
              </a:rPr>
              <a:t>кінця</a:t>
            </a:r>
            <a:r>
              <a:rPr lang="ru-RU" sz="2400" dirty="0" smtClean="0">
                <a:solidFill>
                  <a:schemeClr val="bg1"/>
                </a:solidFill>
              </a:rPr>
              <a:t> 1970-х </a:t>
            </a:r>
            <a:r>
              <a:rPr lang="ru-RU" sz="2400" dirty="0" err="1" smtClean="0">
                <a:solidFill>
                  <a:schemeClr val="bg1"/>
                </a:solidFill>
              </a:rPr>
              <a:t>років</a:t>
            </a:r>
            <a:r>
              <a:rPr lang="ru-RU" sz="2400" dirty="0" smtClean="0">
                <a:solidFill>
                  <a:schemeClr val="bg1"/>
                </a:solidFill>
              </a:rPr>
              <a:t> почали активно </a:t>
            </a:r>
            <a:r>
              <a:rPr lang="ru-RU" sz="2400" dirty="0" err="1" smtClean="0">
                <a:solidFill>
                  <a:schemeClr val="bg1"/>
                </a:solidFill>
              </a:rPr>
              <a:t>розвиватись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протоколи</a:t>
            </a:r>
            <a:r>
              <a:rPr lang="ru-RU" sz="2400" dirty="0" smtClean="0">
                <a:solidFill>
                  <a:schemeClr val="bg1"/>
                </a:solidFill>
              </a:rPr>
              <a:t> </a:t>
            </a:r>
            <a:r>
              <a:rPr lang="ru-RU" sz="2400" dirty="0" err="1" smtClean="0">
                <a:solidFill>
                  <a:schemeClr val="bg1"/>
                </a:solidFill>
              </a:rPr>
              <a:t>передачі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даних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що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були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стандартизовані</a:t>
            </a:r>
            <a:r>
              <a:rPr lang="ru-RU" sz="2400" dirty="0" smtClean="0">
                <a:solidFill>
                  <a:schemeClr val="bg1"/>
                </a:solidFill>
              </a:rPr>
              <a:t> у 1982—1983 роках.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09120"/>
            <a:ext cx="3011487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946" y="4536503"/>
            <a:ext cx="2305050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852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188640"/>
            <a:ext cx="63829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Нова мережа — </a:t>
            </a:r>
            <a:r>
              <a:rPr lang="en-US" sz="4800" dirty="0" err="1" smtClean="0">
                <a:solidFill>
                  <a:schemeClr val="bg1"/>
                </a:solidFill>
              </a:rPr>
              <a:t>NSFNet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34605" y="1916832"/>
            <a:ext cx="63172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У 1984 </a:t>
            </a:r>
            <a:r>
              <a:rPr lang="ru-RU" sz="2400" dirty="0" err="1" smtClean="0">
                <a:solidFill>
                  <a:schemeClr val="bg1"/>
                </a:solidFill>
              </a:rPr>
              <a:t>році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була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розроблена</a:t>
            </a:r>
            <a:r>
              <a:rPr lang="ru-RU" sz="2400" dirty="0" smtClean="0">
                <a:solidFill>
                  <a:schemeClr val="bg1"/>
                </a:solidFill>
              </a:rPr>
              <a:t> система </a:t>
            </a:r>
            <a:r>
              <a:rPr lang="ru-RU" sz="2400" dirty="0" err="1" smtClean="0">
                <a:solidFill>
                  <a:schemeClr val="bg1"/>
                </a:solidFill>
              </a:rPr>
              <a:t>доменних</a:t>
            </a:r>
            <a:r>
              <a:rPr lang="ru-RU" sz="2400" dirty="0" smtClean="0">
                <a:solidFill>
                  <a:schemeClr val="bg1"/>
                </a:solidFill>
              </a:rPr>
              <a:t> назв.</a:t>
            </a:r>
          </a:p>
          <a:p>
            <a:r>
              <a:rPr lang="ru-RU" sz="2400" dirty="0" err="1" smtClean="0">
                <a:solidFill>
                  <a:schemeClr val="bg1"/>
                </a:solidFill>
              </a:rPr>
              <a:t>Тоді</a:t>
            </a:r>
            <a:r>
              <a:rPr lang="ru-RU" sz="2400" dirty="0" smtClean="0">
                <a:solidFill>
                  <a:schemeClr val="bg1"/>
                </a:solidFill>
              </a:rPr>
              <a:t> ж у </a:t>
            </a:r>
            <a:r>
              <a:rPr lang="ru-RU" sz="2400" dirty="0" err="1" smtClean="0">
                <a:solidFill>
                  <a:schemeClr val="bg1"/>
                </a:solidFill>
              </a:rPr>
              <a:t>мережі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ARPANET </a:t>
            </a:r>
            <a:r>
              <a:rPr lang="ru-RU" sz="2400" dirty="0" err="1" smtClean="0">
                <a:solidFill>
                  <a:schemeClr val="bg1"/>
                </a:solidFill>
              </a:rPr>
              <a:t>з’явився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серйозний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суперник</a:t>
            </a:r>
            <a:r>
              <a:rPr lang="ru-RU" sz="2400" dirty="0" smtClean="0">
                <a:solidFill>
                  <a:schemeClr val="bg1"/>
                </a:solidFill>
              </a:rPr>
              <a:t>   —  мережа </a:t>
            </a:r>
            <a:r>
              <a:rPr lang="en-US" sz="2400" dirty="0" err="1" smtClean="0">
                <a:solidFill>
                  <a:schemeClr val="bg1"/>
                </a:solidFill>
              </a:rPr>
              <a:t>NSFNet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2400" dirty="0" err="1" smtClean="0">
                <a:solidFill>
                  <a:schemeClr val="bg1"/>
                </a:solidFill>
              </a:rPr>
              <a:t>NSFNet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була</a:t>
            </a:r>
            <a:r>
              <a:rPr lang="ru-RU" sz="2400" dirty="0" smtClean="0">
                <a:solidFill>
                  <a:schemeClr val="bg1"/>
                </a:solidFill>
              </a:rPr>
              <a:t> сформована з </a:t>
            </a:r>
            <a:r>
              <a:rPr lang="ru-RU" sz="2400" dirty="0" err="1" smtClean="0">
                <a:solidFill>
                  <a:schemeClr val="bg1"/>
                </a:solidFill>
              </a:rPr>
              <a:t>дрібніших</a:t>
            </a:r>
            <a:r>
              <a:rPr lang="ru-RU" sz="2400" dirty="0" smtClean="0">
                <a:solidFill>
                  <a:schemeClr val="bg1"/>
                </a:solidFill>
              </a:rPr>
              <a:t> мереж, </a:t>
            </a:r>
            <a:r>
              <a:rPr lang="ru-RU" sz="2400" dirty="0" err="1" smtClean="0">
                <a:solidFill>
                  <a:schemeClr val="bg1"/>
                </a:solidFill>
              </a:rPr>
              <a:t>включаючи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відомі</a:t>
            </a:r>
            <a:r>
              <a:rPr lang="ru-RU" sz="2400" dirty="0" smtClean="0">
                <a:solidFill>
                  <a:schemeClr val="bg1"/>
                </a:solidFill>
              </a:rPr>
              <a:t> на той час </a:t>
            </a:r>
            <a:r>
              <a:rPr lang="en-US" sz="2400" dirty="0" smtClean="0">
                <a:solidFill>
                  <a:schemeClr val="bg1"/>
                </a:solidFill>
              </a:rPr>
              <a:t>Usenet </a:t>
            </a:r>
            <a:r>
              <a:rPr lang="ru-RU" sz="2400" dirty="0" smtClean="0">
                <a:solidFill>
                  <a:schemeClr val="bg1"/>
                </a:solidFill>
              </a:rPr>
              <a:t>та </a:t>
            </a:r>
            <a:r>
              <a:rPr lang="en-US" sz="2400" dirty="0" smtClean="0">
                <a:solidFill>
                  <a:schemeClr val="bg1"/>
                </a:solidFill>
              </a:rPr>
              <a:t>Bitnet </a:t>
            </a:r>
            <a:r>
              <a:rPr lang="ru-RU" sz="2400" dirty="0" smtClean="0">
                <a:solidFill>
                  <a:schemeClr val="bg1"/>
                </a:solidFill>
              </a:rPr>
              <a:t>і мала </a:t>
            </a:r>
            <a:r>
              <a:rPr lang="ru-RU" sz="2400" dirty="0" err="1" smtClean="0">
                <a:solidFill>
                  <a:schemeClr val="bg1"/>
                </a:solidFill>
              </a:rPr>
              <a:t>значно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більшу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пропускну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здатність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аніж</a:t>
            </a:r>
            <a:r>
              <a:rPr lang="ru-RU" sz="2400" dirty="0" smtClean="0">
                <a:solidFill>
                  <a:schemeClr val="bg1"/>
                </a:solidFill>
              </a:rPr>
              <a:t>  </a:t>
            </a:r>
            <a:r>
              <a:rPr lang="en-US" sz="2400" dirty="0" smtClean="0">
                <a:solidFill>
                  <a:schemeClr val="bg1"/>
                </a:solidFill>
              </a:rPr>
              <a:t>ARPANET.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До </a:t>
            </a:r>
            <a:r>
              <a:rPr lang="ru-RU" sz="2400" dirty="0" err="1" smtClean="0">
                <a:solidFill>
                  <a:schemeClr val="bg1"/>
                </a:solidFill>
              </a:rPr>
              <a:t>цієї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мережі</a:t>
            </a:r>
            <a:r>
              <a:rPr lang="ru-RU" sz="2400" dirty="0" smtClean="0">
                <a:solidFill>
                  <a:schemeClr val="bg1"/>
                </a:solidFill>
              </a:rPr>
              <a:t> за </a:t>
            </a:r>
            <a:r>
              <a:rPr lang="ru-RU" sz="2400" dirty="0" err="1" smtClean="0">
                <a:solidFill>
                  <a:schemeClr val="bg1"/>
                </a:solidFill>
              </a:rPr>
              <a:t>рік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під'єдналось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близько</a:t>
            </a:r>
            <a:r>
              <a:rPr lang="ru-RU" sz="2400" dirty="0" smtClean="0">
                <a:solidFill>
                  <a:schemeClr val="bg1"/>
                </a:solidFill>
              </a:rPr>
              <a:t> 10 </a:t>
            </a:r>
            <a:r>
              <a:rPr lang="ru-RU" sz="2400" dirty="0" err="1" smtClean="0">
                <a:solidFill>
                  <a:schemeClr val="bg1"/>
                </a:solidFill>
              </a:rPr>
              <a:t>тисяч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комп'ютерів</a:t>
            </a:r>
            <a:r>
              <a:rPr lang="ru-RU" sz="2400" dirty="0" smtClean="0">
                <a:solidFill>
                  <a:schemeClr val="bg1"/>
                </a:solidFill>
              </a:rPr>
              <a:t>; </a:t>
            </a:r>
            <a:r>
              <a:rPr lang="ru-RU" sz="2400" dirty="0" err="1" smtClean="0">
                <a:solidFill>
                  <a:schemeClr val="bg1"/>
                </a:solidFill>
              </a:rPr>
              <a:t>звання</a:t>
            </a:r>
            <a:r>
              <a:rPr lang="ru-RU" sz="2400" dirty="0" smtClean="0">
                <a:solidFill>
                  <a:schemeClr val="bg1"/>
                </a:solidFill>
              </a:rPr>
              <a:t> «</a:t>
            </a:r>
            <a:r>
              <a:rPr lang="ru-RU" sz="2400" dirty="0" err="1" smtClean="0">
                <a:solidFill>
                  <a:schemeClr val="bg1"/>
                </a:solidFill>
              </a:rPr>
              <a:t>Інтернет</a:t>
            </a:r>
            <a:r>
              <a:rPr lang="ru-RU" sz="2400" dirty="0" smtClean="0">
                <a:solidFill>
                  <a:schemeClr val="bg1"/>
                </a:solidFill>
              </a:rPr>
              <a:t>» почало плавно </a:t>
            </a:r>
            <a:r>
              <a:rPr lang="ru-RU" sz="2400" dirty="0" err="1" smtClean="0">
                <a:solidFill>
                  <a:schemeClr val="bg1"/>
                </a:solidFill>
              </a:rPr>
              <a:t>переходити</a:t>
            </a:r>
            <a:r>
              <a:rPr lang="ru-RU" sz="2400" dirty="0" smtClean="0">
                <a:solidFill>
                  <a:schemeClr val="bg1"/>
                </a:solidFill>
              </a:rPr>
              <a:t> до  </a:t>
            </a:r>
            <a:r>
              <a:rPr lang="en-US" sz="2400" dirty="0" err="1" smtClean="0">
                <a:solidFill>
                  <a:schemeClr val="bg1"/>
                </a:solidFill>
              </a:rPr>
              <a:t>NSFNet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264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660648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У 1988 </a:t>
            </a:r>
            <a:r>
              <a:rPr lang="ru-RU" sz="2800" dirty="0" err="1" smtClean="0">
                <a:solidFill>
                  <a:schemeClr val="bg1"/>
                </a:solidFill>
              </a:rPr>
              <a:t>році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було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винайдено</a:t>
            </a:r>
            <a:r>
              <a:rPr lang="ru-RU" sz="2800" dirty="0" smtClean="0">
                <a:solidFill>
                  <a:schemeClr val="bg1"/>
                </a:solidFill>
              </a:rPr>
              <a:t> протокол </a:t>
            </a:r>
            <a:r>
              <a:rPr lang="en-US" sz="2800" dirty="0" smtClean="0">
                <a:solidFill>
                  <a:schemeClr val="bg1"/>
                </a:solidFill>
              </a:rPr>
              <a:t>Internet Relay Chat (IRC), </a:t>
            </a:r>
            <a:r>
              <a:rPr lang="ru-RU" sz="2800" dirty="0" err="1" smtClean="0">
                <a:solidFill>
                  <a:schemeClr val="bg1"/>
                </a:solidFill>
              </a:rPr>
              <a:t>завдяки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якому</a:t>
            </a:r>
            <a:r>
              <a:rPr lang="ru-RU" sz="2800" dirty="0" smtClean="0">
                <a:solidFill>
                  <a:schemeClr val="bg1"/>
                </a:solidFill>
              </a:rPr>
              <a:t> в </a:t>
            </a:r>
            <a:r>
              <a:rPr lang="ru-RU" sz="2800" dirty="0" err="1" smtClean="0">
                <a:solidFill>
                  <a:schemeClr val="bg1"/>
                </a:solidFill>
              </a:rPr>
              <a:t>Інтернеті</a:t>
            </a:r>
            <a:r>
              <a:rPr lang="ru-RU" sz="2800" dirty="0" smtClean="0">
                <a:solidFill>
                  <a:schemeClr val="bg1"/>
                </a:solidFill>
              </a:rPr>
              <a:t> стало </a:t>
            </a:r>
            <a:r>
              <a:rPr lang="ru-RU" sz="2800" dirty="0" err="1" smtClean="0">
                <a:solidFill>
                  <a:schemeClr val="bg1"/>
                </a:solidFill>
              </a:rPr>
              <a:t>можливим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спілкування</a:t>
            </a:r>
            <a:r>
              <a:rPr lang="ru-RU" sz="2800" dirty="0" smtClean="0">
                <a:solidFill>
                  <a:schemeClr val="bg1"/>
                </a:solidFill>
              </a:rPr>
              <a:t> в реальному </a:t>
            </a:r>
            <a:r>
              <a:rPr lang="ru-RU" sz="2800" dirty="0" err="1" smtClean="0">
                <a:solidFill>
                  <a:schemeClr val="bg1"/>
                </a:solidFill>
              </a:rPr>
              <a:t>часі</a:t>
            </a:r>
            <a:r>
              <a:rPr lang="ru-RU" sz="2800" dirty="0" smtClean="0">
                <a:solidFill>
                  <a:schemeClr val="bg1"/>
                </a:solidFill>
              </a:rPr>
              <a:t> (чат).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84784"/>
            <a:ext cx="2664296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5704959" cy="41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2566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246</Words>
  <Application>Microsoft Office PowerPoint</Application>
  <PresentationFormat>Экран (4:3)</PresentationFormat>
  <Paragraphs>39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SanBuild &amp; 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8</cp:revision>
  <dcterms:created xsi:type="dcterms:W3CDTF">2014-02-23T08:17:59Z</dcterms:created>
  <dcterms:modified xsi:type="dcterms:W3CDTF">2014-02-23T09:33:28Z</dcterms:modified>
</cp:coreProperties>
</file>