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57" r:id="rId3"/>
    <p:sldId id="258" r:id="rId4"/>
    <p:sldId id="259" r:id="rId5"/>
    <p:sldId id="260" r:id="rId6"/>
    <p:sldId id="261" r:id="rId7"/>
    <p:sldId id="262" r:id="rId8"/>
    <p:sldId id="270" r:id="rId9"/>
    <p:sldId id="271" r:id="rId10"/>
    <p:sldId id="273" r:id="rId11"/>
    <p:sldId id="264" r:id="rId12"/>
    <p:sldId id="265" r:id="rId13"/>
    <p:sldId id="266" r:id="rId14"/>
    <p:sldId id="272" r:id="rId15"/>
    <p:sldId id="268" r:id="rId16"/>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5" autoAdjust="0"/>
    <p:restoredTop sz="94619" autoAdjust="0"/>
  </p:normalViewPr>
  <p:slideViewPr>
    <p:cSldViewPr>
      <p:cViewPr varScale="1">
        <p:scale>
          <a:sx n="84" d="100"/>
          <a:sy n="84" d="100"/>
        </p:scale>
        <p:origin x="1406"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823455-7377-4C6C-8CCA-D65E308B2E36}" type="datetimeFigureOut">
              <a:rPr lang="uk-UA" smtClean="0"/>
              <a:t>07.09.2021</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D88CDE-42F7-4E1F-AB03-174D049E48AB}" type="slidenum">
              <a:rPr lang="uk-UA" smtClean="0"/>
              <a:t>‹№›</a:t>
            </a:fld>
            <a:endParaRPr lang="uk-UA"/>
          </a:p>
        </p:txBody>
      </p:sp>
    </p:spTree>
    <p:extLst>
      <p:ext uri="{BB962C8B-B14F-4D97-AF65-F5344CB8AC3E}">
        <p14:creationId xmlns:p14="http://schemas.microsoft.com/office/powerpoint/2010/main" val="280770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4CD88CDE-42F7-4E1F-AB03-174D049E48AB}" type="slidenum">
              <a:rPr lang="uk-UA" smtClean="0"/>
              <a:t>4</a:t>
            </a:fld>
            <a:endParaRPr lang="uk-UA"/>
          </a:p>
        </p:txBody>
      </p:sp>
    </p:spTree>
    <p:extLst>
      <p:ext uri="{BB962C8B-B14F-4D97-AF65-F5344CB8AC3E}">
        <p14:creationId xmlns:p14="http://schemas.microsoft.com/office/powerpoint/2010/main" val="20239537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uk-UA" smtClean="0"/>
              <a:t>Зразок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Зразок підзаголовка</a:t>
            </a:r>
            <a:endParaRPr lang="en-US" dirty="0"/>
          </a:p>
        </p:txBody>
      </p:sp>
      <p:sp>
        <p:nvSpPr>
          <p:cNvPr id="4" name="Date Placeholder 3"/>
          <p:cNvSpPr>
            <a:spLocks noGrp="1"/>
          </p:cNvSpPr>
          <p:nvPr>
            <p:ph type="dt" sz="half" idx="10"/>
          </p:nvPr>
        </p:nvSpPr>
        <p:spPr/>
        <p:txBody>
          <a:bodyPr/>
          <a:lstStyle/>
          <a:p>
            <a:fld id="{C90A66AE-81F5-474A-B74B-EE41E9320F19}" type="datetimeFigureOut">
              <a:rPr lang="uk-UA" smtClean="0"/>
              <a:t>07.09.2021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Date Placeholder 3"/>
          <p:cNvSpPr>
            <a:spLocks noGrp="1"/>
          </p:cNvSpPr>
          <p:nvPr>
            <p:ph type="dt" sz="half" idx="10"/>
          </p:nvPr>
        </p:nvSpPr>
        <p:spPr/>
        <p:txBody>
          <a:bodyPr/>
          <a:lstStyle/>
          <a:p>
            <a:fld id="{C90A66AE-81F5-474A-B74B-EE41E9320F19}" type="datetimeFigureOut">
              <a:rPr lang="uk-UA" smtClean="0"/>
              <a:t>07.09.2021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ий заголовок і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90A66AE-81F5-474A-B74B-EE41E9320F19}" type="datetimeFigureOut">
              <a:rPr lang="uk-UA" smtClean="0"/>
              <a:t>07.09.2021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64F593F-0D5B-4CF0-BEE2-6583C73E7271}" type="slidenum">
              <a:rPr lang="uk-UA" smtClean="0"/>
              <a:t>‹№›</a:t>
            </a:fld>
            <a:endParaRPr lang="uk-UA"/>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uk-UA" smtClean="0"/>
              <a:t>Зразок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Date Placeholder 3"/>
          <p:cNvSpPr>
            <a:spLocks noGrp="1"/>
          </p:cNvSpPr>
          <p:nvPr>
            <p:ph type="dt" sz="half" idx="10"/>
          </p:nvPr>
        </p:nvSpPr>
        <p:spPr/>
        <p:txBody>
          <a:bodyPr/>
          <a:lstStyle/>
          <a:p>
            <a:fld id="{C90A66AE-81F5-474A-B74B-EE41E9320F19}" type="datetimeFigureOut">
              <a:rPr lang="uk-UA" smtClean="0"/>
              <a:t>07.09.2021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64F593F-0D5B-4CF0-BEE2-6583C73E7271}" type="slidenum">
              <a:rPr lang="uk-UA" smtClean="0"/>
              <a:t>‹№›</a:t>
            </a:fld>
            <a:endParaRPr lang="uk-UA"/>
          </a:p>
        </p:txBody>
      </p:sp>
      <p:sp>
        <p:nvSpPr>
          <p:cNvPr id="7" name="Title 6"/>
          <p:cNvSpPr>
            <a:spLocks noGrp="1"/>
          </p:cNvSpPr>
          <p:nvPr>
            <p:ph type="title"/>
          </p:nvPr>
        </p:nvSpPr>
        <p:spPr/>
        <p:txBody>
          <a:bodyPr/>
          <a:lstStyle/>
          <a:p>
            <a:r>
              <a:rPr lang="uk-UA" smtClean="0"/>
              <a:t>Зразок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озділу">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Зразок тексту</a:t>
            </a:r>
          </a:p>
        </p:txBody>
      </p:sp>
      <p:sp>
        <p:nvSpPr>
          <p:cNvPr id="4" name="Date Placeholder 3"/>
          <p:cNvSpPr>
            <a:spLocks noGrp="1"/>
          </p:cNvSpPr>
          <p:nvPr>
            <p:ph type="dt" sz="half" idx="10"/>
          </p:nvPr>
        </p:nvSpPr>
        <p:spPr/>
        <p:txBody>
          <a:bodyPr/>
          <a:lstStyle/>
          <a:p>
            <a:fld id="{C90A66AE-81F5-474A-B74B-EE41E9320F19}" type="datetimeFigureOut">
              <a:rPr lang="uk-UA" smtClean="0"/>
              <a:t>07.09.2021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a:p>
        </p:txBody>
      </p:sp>
      <p:sp>
        <p:nvSpPr>
          <p:cNvPr id="5" name="Date Placeholder 4"/>
          <p:cNvSpPr>
            <a:spLocks noGrp="1"/>
          </p:cNvSpPr>
          <p:nvPr>
            <p:ph type="dt" sz="half" idx="10"/>
          </p:nvPr>
        </p:nvSpPr>
        <p:spPr/>
        <p:txBody>
          <a:bodyPr/>
          <a:lstStyle/>
          <a:p>
            <a:fld id="{C90A66AE-81F5-474A-B74B-EE41E9320F19}" type="datetimeFigureOut">
              <a:rPr lang="uk-UA" smtClean="0"/>
              <a:t>07.09.2021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64F593F-0D5B-4CF0-BEE2-6583C73E7271}" type="slidenum">
              <a:rPr lang="uk-UA" smtClean="0"/>
              <a:t>‹№›</a:t>
            </a:fld>
            <a:endParaRPr lang="uk-UA"/>
          </a:p>
        </p:txBody>
      </p:sp>
      <p:sp>
        <p:nvSpPr>
          <p:cNvPr id="9" name="Content Placeholder 8"/>
          <p:cNvSpPr>
            <a:spLocks noGrp="1"/>
          </p:cNvSpPr>
          <p:nvPr>
            <p:ph sz="quarter" idx="13"/>
          </p:nvPr>
        </p:nvSpPr>
        <p:spPr>
          <a:xfrm>
            <a:off x="676655" y="2679192"/>
            <a:ext cx="3822192" cy="3447288"/>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smtClean="0"/>
              <a:t>Зразок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7" name="Date Placeholder 6"/>
          <p:cNvSpPr>
            <a:spLocks noGrp="1"/>
          </p:cNvSpPr>
          <p:nvPr>
            <p:ph type="dt" sz="half" idx="10"/>
          </p:nvPr>
        </p:nvSpPr>
        <p:spPr/>
        <p:txBody>
          <a:bodyPr/>
          <a:lstStyle/>
          <a:p>
            <a:fld id="{C90A66AE-81F5-474A-B74B-EE41E9320F19}" type="datetimeFigureOut">
              <a:rPr lang="uk-UA" smtClean="0"/>
              <a:t>07.09.2021</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a:p>
        </p:txBody>
      </p:sp>
      <p:sp>
        <p:nvSpPr>
          <p:cNvPr id="3" name="Date Placeholder 2"/>
          <p:cNvSpPr>
            <a:spLocks noGrp="1"/>
          </p:cNvSpPr>
          <p:nvPr>
            <p:ph type="dt" sz="half" idx="10"/>
          </p:nvPr>
        </p:nvSpPr>
        <p:spPr/>
        <p:txBody>
          <a:bodyPr/>
          <a:lstStyle/>
          <a:p>
            <a:fld id="{C90A66AE-81F5-474A-B74B-EE41E9320F19}" type="datetimeFigureOut">
              <a:rPr lang="uk-UA" smtClean="0"/>
              <a:t>07.09.2021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и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C90A66AE-81F5-474A-B74B-EE41E9320F19}" type="datetimeFigureOut">
              <a:rPr lang="uk-UA" smtClean="0"/>
              <a:t>07.09.2021</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Вміст із підписом">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90A66AE-81F5-474A-B74B-EE41E9320F19}" type="datetimeFigureOut">
              <a:rPr lang="uk-UA" smtClean="0"/>
              <a:t>07.09.2021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64F593F-0D5B-4CF0-BEE2-6583C73E7271}" type="slidenum">
              <a:rPr lang="uk-UA" smtClean="0"/>
              <a:t>‹№›</a:t>
            </a:fld>
            <a:endParaRPr lang="uk-UA"/>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uk-UA" smtClean="0"/>
              <a:t>Зразок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Зображення з підписом">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uk-UA" smtClean="0"/>
              <a:t>Зразок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Date Placeholder 4"/>
          <p:cNvSpPr>
            <a:spLocks noGrp="1"/>
          </p:cNvSpPr>
          <p:nvPr>
            <p:ph type="dt" sz="half" idx="10"/>
          </p:nvPr>
        </p:nvSpPr>
        <p:spPr/>
        <p:txBody>
          <a:bodyPr/>
          <a:lstStyle/>
          <a:p>
            <a:fld id="{C90A66AE-81F5-474A-B74B-EE41E9320F19}" type="datetimeFigureOut">
              <a:rPr lang="uk-UA" smtClean="0"/>
              <a:t>07.09.2021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64F593F-0D5B-4CF0-BEE2-6583C73E7271}" type="slidenum">
              <a:rPr lang="uk-UA" smtClean="0"/>
              <a:t>‹№›</a:t>
            </a:fld>
            <a:endParaRPr lang="uk-UA"/>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smtClean="0"/>
              <a:t>Клацніть піктограму, щоб додати зображення</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uk-UA" smtClean="0"/>
              <a:t>Зразок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C90A66AE-81F5-474A-B74B-EE41E9320F19}" type="datetimeFigureOut">
              <a:rPr lang="uk-UA" smtClean="0"/>
              <a:t>07.09.2021</a:t>
            </a:fld>
            <a:endParaRPr lang="uk-UA"/>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uk-UA"/>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64F593F-0D5B-4CF0-BEE2-6583C73E7271}" type="slidenum">
              <a:rPr lang="uk-UA" smtClean="0"/>
              <a:t>‹№›</a:t>
            </a:fld>
            <a:endParaRPr lang="uk-UA"/>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s://zakon.rada.gov.ua/laws/show/800-2019-%D0%BF#n10" TargetMode="External"/><Relationship Id="rId2" Type="http://schemas.openxmlformats.org/officeDocument/2006/relationships/hyperlink" Target="https://eo.gov.ua/wp-content/uploads/2021/06/683_lyst_MON-pidvyshchenian-kvalifikatsii.pdf"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ipodp.pnu.edu.ua/" TargetMode="Externa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15.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zakon.rada.gov.ua/laws/show/800-2019-%D0%BF#Text" TargetMode="External"/><Relationship Id="rId2" Type="http://schemas.openxmlformats.org/officeDocument/2006/relationships/hyperlink" Target="https://zakon.rada.gov.ua/laws/show/2145-19#Text" TargetMode="Externa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hyperlink" Target="https://zakon.rada.gov.ua/laws/show/800-2019-%D0%BF#n10"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zakon.rada.gov.ua/laws/show/800-2019-%D0%BF#n10"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zakon.rada.gov.ua/laws/show/800-2019-%D0%BF#n10"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s://zakon.rada.gov.ua/laws/show/800-2019-%D0%BF#n10" TargetMode="External"/><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3" Type="http://schemas.openxmlformats.org/officeDocument/2006/relationships/hyperlink" Target="https://ipodp.pnu.edu.ua/%d0%b4%d0%bb%d1%8f-%d0%b2%d1%87%d0%b8%d1%82%d0%b5%d0%bb%d1%96%d0%b2-%d0%b7%d1%81%d0%be/" TargetMode="External"/><Relationship Id="rId2" Type="http://schemas.openxmlformats.org/officeDocument/2006/relationships/hyperlink" Target="https://zakon.rada.gov.ua/laws/show/800-2019-%D0%BF#n10" TargetMode="External"/><Relationship Id="rId1" Type="http://schemas.openxmlformats.org/officeDocument/2006/relationships/slideLayout" Target="../slideLayouts/slideLayout7.xml"/><Relationship Id="rId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Admin\Desktop\bp.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268760"/>
            <a:ext cx="8352928" cy="5257148"/>
          </a:xfrm>
          <a:prstGeom prst="rect">
            <a:avLst/>
          </a:prstGeom>
          <a:noFill/>
          <a:extLst>
            <a:ext uri="{909E8E84-426E-40DD-AFC4-6F175D3DCCD1}">
              <a14:hiddenFill xmlns:a14="http://schemas.microsoft.com/office/drawing/2010/main">
                <a:solidFill>
                  <a:srgbClr val="FFFFFF"/>
                </a:solidFill>
              </a14:hiddenFill>
            </a:ext>
          </a:extLst>
        </p:spPr>
      </p:pic>
      <p:sp>
        <p:nvSpPr>
          <p:cNvPr id="2" name="Заголовок 1"/>
          <p:cNvSpPr>
            <a:spLocks noGrp="1"/>
          </p:cNvSpPr>
          <p:nvPr>
            <p:ph type="ctrTitle" idx="4294967295"/>
          </p:nvPr>
        </p:nvSpPr>
        <p:spPr>
          <a:xfrm>
            <a:off x="1142468" y="6093296"/>
            <a:ext cx="6984776" cy="677937"/>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normAutofit/>
          </a:bodyPr>
          <a:lstStyle/>
          <a:p>
            <a:pPr algn="ctr"/>
            <a:r>
              <a:rPr lang="uk-UA" sz="2000" b="1" dirty="0" smtClean="0">
                <a:latin typeface="Times New Roman" pitchFamily="18" charset="0"/>
                <a:cs typeface="Times New Roman" pitchFamily="18" charset="0"/>
              </a:rPr>
              <a:t>Підвищення кваліфікації педагогічних працівників </a:t>
            </a:r>
            <a:endParaRPr lang="uk-UA" sz="2000" b="1" dirty="0">
              <a:latin typeface="Times New Roman" pitchFamily="18" charset="0"/>
              <a:cs typeface="Times New Roman" pitchFamily="18" charset="0"/>
            </a:endParaRPr>
          </a:p>
        </p:txBody>
      </p:sp>
      <p:sp>
        <p:nvSpPr>
          <p:cNvPr id="4" name="Прямокутник 3"/>
          <p:cNvSpPr/>
          <p:nvPr/>
        </p:nvSpPr>
        <p:spPr>
          <a:xfrm>
            <a:off x="1115616" y="239074"/>
            <a:ext cx="7417223" cy="646331"/>
          </a:xfrm>
          <a:prstGeom prst="rect">
            <a:avLst/>
          </a:prstGeom>
        </p:spPr>
        <p:style>
          <a:lnRef idx="3">
            <a:schemeClr val="lt1"/>
          </a:lnRef>
          <a:fillRef idx="1">
            <a:schemeClr val="accent1"/>
          </a:fillRef>
          <a:effectRef idx="1">
            <a:schemeClr val="accent1"/>
          </a:effectRef>
          <a:fontRef idx="minor">
            <a:schemeClr val="lt1"/>
          </a:fontRef>
        </p:style>
        <p:txBody>
          <a:bodyPr wrap="none">
            <a:spAutoFit/>
          </a:bodyPr>
          <a:lstStyle/>
          <a:p>
            <a:pPr algn="ctr"/>
            <a:r>
              <a:rPr lang="uk-UA" b="1" dirty="0" smtClean="0">
                <a:latin typeface="Times New Roman" pitchFamily="18" charset="0"/>
                <a:cs typeface="Times New Roman" pitchFamily="18" charset="0"/>
              </a:rPr>
              <a:t>Прикарпатський національний університет імені Василя Стефаника</a:t>
            </a:r>
          </a:p>
          <a:p>
            <a:pPr algn="ctr"/>
            <a:r>
              <a:rPr lang="uk-UA" b="1" dirty="0" smtClean="0">
                <a:latin typeface="Times New Roman" pitchFamily="18" charset="0"/>
                <a:cs typeface="Times New Roman" pitchFamily="18" charset="0"/>
              </a:rPr>
              <a:t>Інститут післядипломної освіти та довузівської підготовки </a:t>
            </a:r>
            <a:endParaRPr lang="uk-UA" b="1" dirty="0">
              <a:latin typeface="Times New Roman" pitchFamily="18" charset="0"/>
              <a:cs typeface="Times New Roman" pitchFamily="18" charset="0"/>
            </a:endParaRPr>
          </a:p>
        </p:txBody>
      </p:sp>
    </p:spTree>
    <p:extLst>
      <p:ext uri="{BB962C8B-B14F-4D97-AF65-F5344CB8AC3E}">
        <p14:creationId xmlns:p14="http://schemas.microsoft.com/office/powerpoint/2010/main" val="278927237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кутник 2"/>
          <p:cNvSpPr/>
          <p:nvPr/>
        </p:nvSpPr>
        <p:spPr>
          <a:xfrm>
            <a:off x="683568" y="2276872"/>
            <a:ext cx="7920880" cy="1077218"/>
          </a:xfrm>
          <a:prstGeom prst="rect">
            <a:avLst/>
          </a:prstGeom>
        </p:spPr>
        <p:txBody>
          <a:bodyPr wrap="square">
            <a:spAutoFit/>
          </a:bodyPr>
          <a:lstStyle/>
          <a:p>
            <a:pPr algn="ctr"/>
            <a:endParaRPr lang="uk-UA" sz="1600" dirty="0" smtClean="0">
              <a:latin typeface="Times New Roman" panose="02020603050405020304" pitchFamily="18" charset="0"/>
              <a:cs typeface="Times New Roman" panose="02020603050405020304" pitchFamily="18" charset="0"/>
            </a:endParaRPr>
          </a:p>
          <a:p>
            <a:pPr algn="ctr"/>
            <a:endParaRPr lang="uk-UA" sz="1600" dirty="0">
              <a:latin typeface="Times New Roman" panose="02020603050405020304" pitchFamily="18" charset="0"/>
              <a:cs typeface="Times New Roman" panose="02020603050405020304" pitchFamily="18" charset="0"/>
            </a:endParaRPr>
          </a:p>
          <a:p>
            <a:pPr algn="ctr"/>
            <a:endParaRPr lang="uk-UA" sz="1600" dirty="0" smtClean="0">
              <a:latin typeface="Times New Roman" panose="02020603050405020304" pitchFamily="18" charset="0"/>
              <a:cs typeface="Times New Roman" panose="02020603050405020304" pitchFamily="18" charset="0"/>
            </a:endParaRPr>
          </a:p>
          <a:p>
            <a:pPr algn="ctr"/>
            <a:endParaRPr lang="uk-UA" sz="1600" dirty="0">
              <a:latin typeface="Times New Roman" panose="02020603050405020304" pitchFamily="18" charset="0"/>
              <a:cs typeface="Times New Roman" panose="02020603050405020304" pitchFamily="18" charset="0"/>
            </a:endParaRPr>
          </a:p>
        </p:txBody>
      </p:sp>
      <p:sp>
        <p:nvSpPr>
          <p:cNvPr id="4" name="Прямокутник 3"/>
          <p:cNvSpPr/>
          <p:nvPr/>
        </p:nvSpPr>
        <p:spPr>
          <a:xfrm>
            <a:off x="395536" y="1484784"/>
            <a:ext cx="8352928" cy="3046988"/>
          </a:xfrm>
          <a:prstGeom prst="rect">
            <a:avLst/>
          </a:prstGeom>
        </p:spPr>
        <p:txBody>
          <a:bodyPr wrap="square">
            <a:spAutoFit/>
          </a:bodyPr>
          <a:lstStyle/>
          <a:p>
            <a:pPr algn="just"/>
            <a:r>
              <a:rPr lang="uk-UA" sz="1600" dirty="0" smtClean="0">
                <a:latin typeface="Times New Roman" panose="02020603050405020304" pitchFamily="18" charset="0"/>
                <a:cs typeface="Times New Roman" panose="02020603050405020304" pitchFamily="18" charset="0"/>
              </a:rPr>
              <a:t>	Документом, що засвідчує успішне проходження підвищення кваліфікації, може бути сертифікат, свідоцтво та інші документи.</a:t>
            </a:r>
          </a:p>
          <a:p>
            <a:pPr algn="just"/>
            <a:r>
              <a:rPr lang="uk-UA" sz="1600" dirty="0" smtClean="0">
                <a:latin typeface="Times New Roman" panose="02020603050405020304" pitchFamily="18" charset="0"/>
                <a:cs typeface="Times New Roman" panose="02020603050405020304" pitchFamily="18" charset="0"/>
              </a:rPr>
              <a:t>		Відповідно до нових вимог, </a:t>
            </a:r>
            <a:r>
              <a:rPr lang="uk-UA" sz="1600" b="1" dirty="0" smtClean="0">
                <a:latin typeface="Times New Roman" panose="02020603050405020304" pitchFamily="18" charset="0"/>
                <a:cs typeface="Times New Roman" panose="02020603050405020304" pitchFamily="18" charset="0"/>
              </a:rPr>
              <a:t>у документі обов’язково зазначається така інформація:</a:t>
            </a:r>
            <a:endParaRPr lang="uk-UA" sz="1600" dirty="0" smtClean="0">
              <a:latin typeface="Times New Roman" panose="02020603050405020304" pitchFamily="18" charset="0"/>
              <a:cs typeface="Times New Roman" panose="02020603050405020304" pitchFamily="18" charset="0"/>
            </a:endParaRPr>
          </a:p>
          <a:p>
            <a:pPr lvl="0" algn="just"/>
            <a:r>
              <a:rPr lang="uk-UA" sz="1600" dirty="0" smtClean="0">
                <a:latin typeface="Times New Roman" panose="02020603050405020304" pitchFamily="18" charset="0"/>
                <a:cs typeface="Times New Roman" panose="02020603050405020304" pitchFamily="18" charset="0"/>
              </a:rPr>
              <a:t>- повне найменування суб’єкта підвищення кваліфікації (для юридичних осіб);</a:t>
            </a:r>
          </a:p>
          <a:p>
            <a:pPr lvl="0" algn="just"/>
            <a:r>
              <a:rPr lang="uk-UA" sz="1600" dirty="0" smtClean="0">
                <a:latin typeface="Times New Roman" panose="02020603050405020304" pitchFamily="18" charset="0"/>
                <a:cs typeface="Times New Roman" panose="02020603050405020304" pitchFamily="18" charset="0"/>
              </a:rPr>
              <a:t>- тема (напрям, найменування), обсяг (тривалість) підвищення кваліфікації у годинах та/або кредитах ЄКТС;</a:t>
            </a:r>
          </a:p>
          <a:p>
            <a:pPr lvl="0" algn="just"/>
            <a:r>
              <a:rPr lang="uk-UA" sz="1600" dirty="0" smtClean="0">
                <a:latin typeface="Times New Roman" panose="02020603050405020304" pitchFamily="18" charset="0"/>
                <a:cs typeface="Times New Roman" panose="02020603050405020304" pitchFamily="18" charset="0"/>
              </a:rPr>
              <a:t>- прізвище, ім’я та по батькові (якщо є) особи, яка підвищила кваліфікацію;</a:t>
            </a:r>
          </a:p>
          <a:p>
            <a:pPr lvl="0" algn="just"/>
            <a:r>
              <a:rPr lang="uk-UA" sz="1600" dirty="0" smtClean="0">
                <a:latin typeface="Times New Roman" panose="02020603050405020304" pitchFamily="18" charset="0"/>
                <a:cs typeface="Times New Roman" panose="02020603050405020304" pitchFamily="18" charset="0"/>
              </a:rPr>
              <a:t>- опис досягнутих результатів навчання;</a:t>
            </a:r>
          </a:p>
          <a:p>
            <a:pPr lvl="0"/>
            <a:r>
              <a:rPr lang="uk-UA" sz="1600" dirty="0" smtClean="0">
                <a:latin typeface="Times New Roman" panose="02020603050405020304" pitchFamily="18" charset="0"/>
                <a:cs typeface="Times New Roman" panose="02020603050405020304" pitchFamily="18" charset="0"/>
              </a:rPr>
              <a:t>- дата видання та обліковий запис документа;</a:t>
            </a:r>
          </a:p>
          <a:p>
            <a:pPr lvl="0"/>
            <a:r>
              <a:rPr lang="uk-UA" sz="1600" dirty="0" smtClean="0">
                <a:latin typeface="Times New Roman" panose="02020603050405020304" pitchFamily="18" charset="0"/>
                <a:cs typeface="Times New Roman" panose="02020603050405020304" pitchFamily="18" charset="0"/>
              </a:rPr>
              <a:t>- найменування посади (у разі наявності), прізвище, ініціали особи, яка підписала документ від імені суб’єкта підвищення кваліфікації та її підпис.</a:t>
            </a:r>
            <a:endParaRPr lang="uk-UA" sz="1600" dirty="0">
              <a:latin typeface="Times New Roman" panose="02020603050405020304" pitchFamily="18" charset="0"/>
              <a:cs typeface="Times New Roman" panose="02020603050405020304" pitchFamily="18" charset="0"/>
            </a:endParaRPr>
          </a:p>
        </p:txBody>
      </p:sp>
      <p:pic>
        <p:nvPicPr>
          <p:cNvPr id="7" name="Picture 7" descr="C:\Users\Admin\Desktop\images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4520135"/>
            <a:ext cx="4680519" cy="22042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4275251"/>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кутник 2"/>
          <p:cNvSpPr/>
          <p:nvPr/>
        </p:nvSpPr>
        <p:spPr>
          <a:xfrm>
            <a:off x="611560" y="1556792"/>
            <a:ext cx="8064896" cy="3540969"/>
          </a:xfrm>
          <a:prstGeom prst="rect">
            <a:avLst/>
          </a:prstGeom>
        </p:spPr>
        <p:txBody>
          <a:bodyPr wrap="square">
            <a:spAutoFit/>
          </a:bodyPr>
          <a:lstStyle/>
          <a:p>
            <a:pPr algn="ctr"/>
            <a:r>
              <a:rPr lang="uk-UA" sz="1600" b="1" dirty="0">
                <a:latin typeface="Times New Roman" panose="02020603050405020304" pitchFamily="18" charset="0"/>
                <a:cs typeface="Times New Roman" panose="02020603050405020304" pitchFamily="18" charset="0"/>
              </a:rPr>
              <a:t>ПРОБЛЕМИ ЩОДО ПІДВИЩЕННЯ КВАЛІФІКАЦІЇ</a:t>
            </a:r>
            <a:endParaRPr lang="uk-UA" sz="1600" dirty="0">
              <a:latin typeface="Times New Roman" panose="02020603050405020304" pitchFamily="18" charset="0"/>
              <a:cs typeface="Times New Roman" panose="02020603050405020304" pitchFamily="18" charset="0"/>
            </a:endParaRPr>
          </a:p>
          <a:p>
            <a:pPr lvl="0" algn="just"/>
            <a:r>
              <a:rPr lang="uk-UA" sz="1600" dirty="0" smtClean="0">
                <a:latin typeface="Times New Roman" panose="02020603050405020304" pitchFamily="18" charset="0"/>
                <a:cs typeface="Times New Roman" panose="02020603050405020304" pitchFamily="18" charset="0"/>
              </a:rPr>
              <a:t>	Неоднакові </a:t>
            </a:r>
            <a:r>
              <a:rPr lang="uk-UA" sz="1600" dirty="0">
                <a:latin typeface="Times New Roman" panose="02020603050405020304" pitchFamily="18" charset="0"/>
                <a:cs typeface="Times New Roman" panose="02020603050405020304" pitchFamily="18" charset="0"/>
              </a:rPr>
              <a:t>вимоги до суб’єктів, які надають послуги з підвищення кваліфікації.</a:t>
            </a:r>
          </a:p>
          <a:p>
            <a:pPr lvl="0" algn="just"/>
            <a:r>
              <a:rPr lang="uk-UA" sz="1600" dirty="0" smtClean="0">
                <a:latin typeface="Times New Roman" panose="02020603050405020304" pitchFamily="18" charset="0"/>
                <a:cs typeface="Times New Roman" panose="02020603050405020304" pitchFamily="18" charset="0"/>
              </a:rPr>
              <a:t>	Суб’єкти</a:t>
            </a:r>
            <a:r>
              <a:rPr lang="uk-UA" sz="1600" dirty="0">
                <a:latin typeface="Times New Roman" panose="02020603050405020304" pitchFamily="18" charset="0"/>
                <a:cs typeface="Times New Roman" panose="02020603050405020304" pitchFamily="18" charset="0"/>
              </a:rPr>
              <a:t>, які надають послуги, не зазначають у багатьох </a:t>
            </a:r>
            <a:r>
              <a:rPr lang="uk-UA" sz="1600" dirty="0" smtClean="0">
                <a:latin typeface="Times New Roman" panose="02020603050405020304" pitchFamily="18" charset="0"/>
                <a:cs typeface="Times New Roman" panose="02020603050405020304" pitchFamily="18" charset="0"/>
              </a:rPr>
              <a:t>випадках, </a:t>
            </a:r>
            <a:r>
              <a:rPr lang="uk-UA" sz="1600" dirty="0">
                <a:latin typeface="Times New Roman" panose="02020603050405020304" pitchFamily="18" charset="0"/>
                <a:cs typeface="Times New Roman" panose="02020603050405020304" pitchFamily="18" charset="0"/>
              </a:rPr>
              <a:t>предмет проходження підвищення кваліфікації педпрацівників, що часто зумовлює проблеми в зарахуванні сертифіката.</a:t>
            </a:r>
          </a:p>
          <a:p>
            <a:pPr lvl="0" algn="just"/>
            <a:r>
              <a:rPr lang="uk-UA" sz="1600" dirty="0" smtClean="0">
                <a:latin typeface="Times New Roman" panose="02020603050405020304" pitchFamily="18" charset="0"/>
                <a:cs typeface="Times New Roman" panose="02020603050405020304" pitchFamily="18" charset="0"/>
              </a:rPr>
              <a:t>	Механізм </a:t>
            </a:r>
            <a:r>
              <a:rPr lang="uk-UA" sz="1600" dirty="0">
                <a:latin typeface="Times New Roman" panose="02020603050405020304" pitchFamily="18" charset="0"/>
                <a:cs typeface="Times New Roman" panose="02020603050405020304" pitchFamily="18" charset="0"/>
              </a:rPr>
              <a:t>фінансування підвищення кваліфікації </a:t>
            </a:r>
            <a:r>
              <a:rPr lang="uk-UA" sz="1600" dirty="0" smtClean="0">
                <a:latin typeface="Times New Roman" panose="02020603050405020304" pitchFamily="18" charset="0"/>
                <a:cs typeface="Times New Roman" panose="02020603050405020304" pitchFamily="18" charset="0"/>
              </a:rPr>
              <a:t>державними та приватними </a:t>
            </a:r>
            <a:r>
              <a:rPr lang="uk-UA" sz="1600" dirty="0">
                <a:latin typeface="Times New Roman" panose="02020603050405020304" pitchFamily="18" charset="0"/>
                <a:cs typeface="Times New Roman" panose="02020603050405020304" pitchFamily="18" charset="0"/>
              </a:rPr>
              <a:t>суб’єктами законодавчо врегульовано, але насправді він не </a:t>
            </a:r>
            <a:r>
              <a:rPr lang="uk-UA" sz="1600" dirty="0" smtClean="0">
                <a:latin typeface="Times New Roman" panose="02020603050405020304" pitchFamily="18" charset="0"/>
                <a:cs typeface="Times New Roman" panose="02020603050405020304" pitchFamily="18" charset="0"/>
              </a:rPr>
              <a:t>є достатньо </a:t>
            </a:r>
            <a:r>
              <a:rPr lang="uk-UA" sz="1600" dirty="0">
                <a:latin typeface="Times New Roman" panose="02020603050405020304" pitchFamily="18" charset="0"/>
                <a:cs typeface="Times New Roman" panose="02020603050405020304" pitchFamily="18" charset="0"/>
              </a:rPr>
              <a:t>ефективним. Адже через те, що процедура закладання коштів на підвищення кваліфікації </a:t>
            </a:r>
            <a:r>
              <a:rPr lang="uk-UA" sz="1600" dirty="0" smtClean="0">
                <a:latin typeface="Times New Roman" panose="02020603050405020304" pitchFamily="18" charset="0"/>
                <a:cs typeface="Times New Roman" panose="02020603050405020304" pitchFamily="18" charset="0"/>
              </a:rPr>
              <a:t>педагогічними працівниками </a:t>
            </a:r>
            <a:r>
              <a:rPr lang="uk-UA" sz="1600" dirty="0">
                <a:latin typeface="Times New Roman" panose="02020603050405020304" pitchFamily="18" charset="0"/>
                <a:cs typeface="Times New Roman" panose="02020603050405020304" pitchFamily="18" charset="0"/>
              </a:rPr>
              <a:t>ускладнена, вона не працює в належний спосіб та не є гарантією компенсації коштів. </a:t>
            </a:r>
            <a:r>
              <a:rPr lang="uk-UA" sz="1600" b="1" dirty="0">
                <a:latin typeface="Times New Roman" panose="02020603050405020304" pitchFamily="18" charset="0"/>
                <a:cs typeface="Times New Roman" panose="02020603050405020304" pitchFamily="18" charset="0"/>
              </a:rPr>
              <a:t>Тому частина педагогів змушені на вимогу керівництва закладу освіти проходити підвищення </a:t>
            </a:r>
            <a:r>
              <a:rPr lang="uk-UA" sz="1600" b="1" dirty="0" smtClean="0">
                <a:latin typeface="Times New Roman" panose="02020603050405020304" pitchFamily="18" charset="0"/>
                <a:cs typeface="Times New Roman" panose="02020603050405020304" pitchFamily="18" charset="0"/>
              </a:rPr>
              <a:t>кваліфікації </a:t>
            </a:r>
            <a:r>
              <a:rPr lang="uk-UA" sz="1600" b="1" dirty="0">
                <a:latin typeface="Times New Roman" panose="02020603050405020304" pitchFamily="18" charset="0"/>
                <a:cs typeface="Times New Roman" panose="02020603050405020304" pitchFamily="18" charset="0"/>
              </a:rPr>
              <a:t>власним коштом або, як і раніше, в ІППО. </a:t>
            </a:r>
          </a:p>
          <a:p>
            <a:pPr lvl="0" algn="ctr">
              <a:lnSpc>
                <a:spcPct val="115000"/>
              </a:lnSpc>
              <a:spcAft>
                <a:spcPts val="0"/>
              </a:spcAft>
            </a:pPr>
            <a:endParaRPr lang="uk-UA" sz="1400" i="1" dirty="0">
              <a:effectLst/>
              <a:latin typeface="Calibri"/>
              <a:ea typeface="Calibri"/>
              <a:cs typeface="Times New Roman"/>
            </a:endParaRPr>
          </a:p>
        </p:txBody>
      </p:sp>
      <p:pic>
        <p:nvPicPr>
          <p:cNvPr id="9218" name="Picture 2" descr="C:\Users\Admin\Desktop\images (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5157192"/>
            <a:ext cx="2425452" cy="1440160"/>
          </a:xfrm>
          <a:prstGeom prst="rect">
            <a:avLst/>
          </a:prstGeom>
          <a:noFill/>
          <a:extLst>
            <a:ext uri="{909E8E84-426E-40DD-AFC4-6F175D3DCCD1}">
              <a14:hiddenFill xmlns:a14="http://schemas.microsoft.com/office/drawing/2010/main">
                <a:solidFill>
                  <a:srgbClr val="FFFFFF"/>
                </a:solidFill>
              </a14:hiddenFill>
            </a:ext>
          </a:extLst>
        </p:spPr>
      </p:pic>
      <p:pic>
        <p:nvPicPr>
          <p:cNvPr id="9219" name="Picture 3" descr="C:\Users\Admin\Desktop\завантаження (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640" y="5098533"/>
            <a:ext cx="1985417" cy="13212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89529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кутник 2"/>
          <p:cNvSpPr/>
          <p:nvPr/>
        </p:nvSpPr>
        <p:spPr>
          <a:xfrm>
            <a:off x="323528" y="1556792"/>
            <a:ext cx="8496944" cy="3077766"/>
          </a:xfrm>
          <a:prstGeom prst="rect">
            <a:avLst/>
          </a:prstGeom>
        </p:spPr>
        <p:txBody>
          <a:bodyPr wrap="square">
            <a:spAutoFit/>
          </a:bodyPr>
          <a:lstStyle/>
          <a:p>
            <a:pPr algn="just"/>
            <a:r>
              <a:rPr lang="uk-UA" sz="1600" dirty="0" smtClean="0">
                <a:latin typeface="Times New Roman" panose="02020603050405020304" pitchFamily="18" charset="0"/>
                <a:cs typeface="Times New Roman" panose="02020603050405020304" pitchFamily="18" charset="0"/>
              </a:rPr>
              <a:t>	Якщо </a:t>
            </a:r>
            <a:r>
              <a:rPr lang="uk-UA" sz="1600" dirty="0">
                <a:latin typeface="Times New Roman" panose="02020603050405020304" pitchFamily="18" charset="0"/>
                <a:cs typeface="Times New Roman" panose="02020603050405020304" pitchFamily="18" charset="0"/>
              </a:rPr>
              <a:t>підвищення кваліфікації здійснюють приватні суб’єкти надання освітньої послуги, які встановлюють на свої послуги різні ціни, виникає проблема процедури та законності використання бюджетних коштів на оплату цих курсів.</a:t>
            </a:r>
          </a:p>
          <a:p>
            <a:pPr algn="just"/>
            <a:r>
              <a:rPr lang="uk-UA" sz="1600" dirty="0" smtClean="0">
                <a:latin typeface="Times New Roman" panose="02020603050405020304" pitchFamily="18" charset="0"/>
                <a:cs typeface="Times New Roman" panose="02020603050405020304" pitchFamily="18" charset="0"/>
              </a:rPr>
              <a:t>	Керівник </a:t>
            </a:r>
            <a:r>
              <a:rPr lang="uk-UA" sz="1600" dirty="0">
                <a:latin typeface="Times New Roman" panose="02020603050405020304" pitchFamily="18" charset="0"/>
                <a:cs typeface="Times New Roman" panose="02020603050405020304" pitchFamily="18" charset="0"/>
              </a:rPr>
              <a:t>закладу освіти не може бути повністю впевнений, що обраний педагогічним працівником суб’єкт підвищення кваліфікації </a:t>
            </a:r>
            <a:r>
              <a:rPr lang="uk-UA" sz="1600" dirty="0" err="1">
                <a:latin typeface="Times New Roman" panose="02020603050405020304" pitchFamily="18" charset="0"/>
                <a:cs typeface="Times New Roman" panose="02020603050405020304" pitchFamily="18" charset="0"/>
              </a:rPr>
              <a:t>надасть</a:t>
            </a:r>
            <a:r>
              <a:rPr lang="uk-UA" sz="1600" dirty="0">
                <a:latin typeface="Times New Roman" panose="02020603050405020304" pitchFamily="18" charset="0"/>
                <a:cs typeface="Times New Roman" panose="02020603050405020304" pitchFamily="18" charset="0"/>
              </a:rPr>
              <a:t> якісні послуги, а, відповідно, кошти будуть виділені в належний спосіб. Ця ж проблема може торкнутися зарахування сертифікатів</a:t>
            </a:r>
            <a:r>
              <a:rPr lang="uk-UA" sz="1600" dirty="0" smtClean="0">
                <a:latin typeface="Times New Roman" panose="02020603050405020304" pitchFamily="18" charset="0"/>
                <a:cs typeface="Times New Roman" panose="02020603050405020304" pitchFamily="18" charset="0"/>
              </a:rPr>
              <a:t>.</a:t>
            </a:r>
            <a:endParaRPr lang="uk-UA" sz="1600" dirty="0">
              <a:latin typeface="Times New Roman" panose="02020603050405020304" pitchFamily="18" charset="0"/>
              <a:cs typeface="Times New Roman" panose="02020603050405020304" pitchFamily="18" charset="0"/>
            </a:endParaRPr>
          </a:p>
          <a:p>
            <a:pPr algn="just"/>
            <a:r>
              <a:rPr lang="uk-UA" sz="1600" dirty="0" smtClean="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Також із запровадженням карантинних обмежень педпрацівники змушені проходити курси підвищення кваліфікації в дистанційній формі, що зумовило надмірну витрату позаробочого часу через поєднання проведення уроків із використанням дистанційних технологій і проходженням курсів підвищення кваліфікації.</a:t>
            </a:r>
          </a:p>
          <a:p>
            <a:pPr algn="just"/>
            <a:endParaRPr lang="uk-UA" dirty="0"/>
          </a:p>
        </p:txBody>
      </p:sp>
      <p:pic>
        <p:nvPicPr>
          <p:cNvPr id="10242" name="Picture 2" descr="C:\Users\Admin\Desktop\завантаження (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1047" y="4437112"/>
            <a:ext cx="2539585" cy="1683856"/>
          </a:xfrm>
          <a:prstGeom prst="rect">
            <a:avLst/>
          </a:prstGeom>
          <a:noFill/>
          <a:extLst>
            <a:ext uri="{909E8E84-426E-40DD-AFC4-6F175D3DCCD1}">
              <a14:hiddenFill xmlns:a14="http://schemas.microsoft.com/office/drawing/2010/main">
                <a:solidFill>
                  <a:srgbClr val="FFFFFF"/>
                </a:solidFill>
              </a14:hiddenFill>
            </a:ext>
          </a:extLst>
        </p:spPr>
      </p:pic>
      <p:pic>
        <p:nvPicPr>
          <p:cNvPr id="10243" name="Picture 3" descr="C:\Users\Admin\Desktop\завантаження (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151" y="4437112"/>
            <a:ext cx="2666267" cy="17438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208979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95536" y="1556792"/>
            <a:ext cx="8280920" cy="338554"/>
          </a:xfrm>
          <a:prstGeom prst="rect">
            <a:avLst/>
          </a:prstGeom>
        </p:spPr>
        <p:txBody>
          <a:bodyPr wrap="square">
            <a:spAutoFit/>
          </a:bodyPr>
          <a:lstStyle/>
          <a:p>
            <a:pPr algn="ctr"/>
            <a:r>
              <a:rPr lang="uk-UA" sz="1600" b="1" dirty="0">
                <a:latin typeface="Times New Roman" panose="02020603050405020304" pitchFamily="18" charset="0"/>
                <a:cs typeface="Times New Roman" panose="02020603050405020304" pitchFamily="18" charset="0"/>
              </a:rPr>
              <a:t>ПРОПОЗИЦІЇ  ЩОДО ВИРІШЕННЯ </a:t>
            </a:r>
            <a:r>
              <a:rPr lang="uk-UA" sz="1600" b="1" dirty="0" smtClean="0">
                <a:latin typeface="Times New Roman" panose="02020603050405020304" pitchFamily="18" charset="0"/>
                <a:cs typeface="Times New Roman" panose="02020603050405020304" pitchFamily="18" charset="0"/>
              </a:rPr>
              <a:t>ПРОБЛЕМ</a:t>
            </a:r>
            <a:endParaRPr lang="uk-UA" sz="1600" dirty="0">
              <a:latin typeface="Times New Roman" panose="02020603050405020304" pitchFamily="18" charset="0"/>
              <a:cs typeface="Times New Roman" panose="02020603050405020304" pitchFamily="18" charset="0"/>
            </a:endParaRPr>
          </a:p>
        </p:txBody>
      </p:sp>
      <p:sp>
        <p:nvSpPr>
          <p:cNvPr id="3" name="Прямокутник 2"/>
          <p:cNvSpPr/>
          <p:nvPr/>
        </p:nvSpPr>
        <p:spPr>
          <a:xfrm>
            <a:off x="1043608" y="1898959"/>
            <a:ext cx="7632848" cy="4524315"/>
          </a:xfrm>
          <a:prstGeom prst="rect">
            <a:avLst/>
          </a:prstGeom>
        </p:spPr>
        <p:txBody>
          <a:bodyPr wrap="square">
            <a:spAutoFit/>
          </a:bodyPr>
          <a:lstStyle/>
          <a:p>
            <a:pPr algn="just"/>
            <a:r>
              <a:rPr lang="uk-UA" sz="1600" u="sng" dirty="0" smtClean="0">
                <a:latin typeface="Times New Roman" panose="02020603050405020304" pitchFamily="18" charset="0"/>
                <a:cs typeface="Times New Roman" panose="02020603050405020304" pitchFamily="18" charset="0"/>
                <a:hlinkClick r:id="rId2"/>
              </a:rPr>
              <a:t>Міністерство </a:t>
            </a:r>
            <a:r>
              <a:rPr lang="uk-UA" sz="1600" u="sng" dirty="0">
                <a:latin typeface="Times New Roman" panose="02020603050405020304" pitchFamily="18" charset="0"/>
                <a:cs typeface="Times New Roman" panose="02020603050405020304" pitchFamily="18" charset="0"/>
                <a:hlinkClick r:id="rId2"/>
              </a:rPr>
              <a:t>освіти і науки надало роз’яснення</a:t>
            </a:r>
            <a:r>
              <a:rPr lang="uk-UA" sz="1600" dirty="0">
                <a:latin typeface="Times New Roman" panose="02020603050405020304" pitchFamily="18" charset="0"/>
                <a:cs typeface="Times New Roman" panose="02020603050405020304" pitchFamily="18" charset="0"/>
              </a:rPr>
              <a:t>, суть яких у тому, що педпрацівник самостійно визначає щорічний обсяг (кількість годин) підвищення кваліфікації. Жодних вимог до встановленого щорічного обсягу годин у відповідному плані підвищення кваліфікації немає.</a:t>
            </a:r>
          </a:p>
          <a:p>
            <a:pPr algn="just"/>
            <a:r>
              <a:rPr lang="uk-UA" sz="1600" dirty="0" smtClean="0">
                <a:latin typeface="Times New Roman" panose="02020603050405020304" pitchFamily="18" charset="0"/>
                <a:cs typeface="Times New Roman" panose="02020603050405020304" pitchFamily="18" charset="0"/>
              </a:rPr>
              <a:t>	Обсяг </a:t>
            </a:r>
            <a:r>
              <a:rPr lang="uk-UA" sz="1600" dirty="0">
                <a:latin typeface="Times New Roman" panose="02020603050405020304" pitchFamily="18" charset="0"/>
                <a:cs typeface="Times New Roman" panose="02020603050405020304" pitchFamily="18" charset="0"/>
              </a:rPr>
              <a:t>годин підвищення кваліфікації педпрацівників здійснюється за накопичувальною системою. Якщо обсяг підвищення кваліфікації визначається в кредитах Європейської кредитної </a:t>
            </a:r>
            <a:r>
              <a:rPr lang="uk-UA" sz="1600" dirty="0" err="1">
                <a:latin typeface="Times New Roman" panose="02020603050405020304" pitchFamily="18" charset="0"/>
                <a:cs typeface="Times New Roman" panose="02020603050405020304" pitchFamily="18" charset="0"/>
              </a:rPr>
              <a:t>трансферно</a:t>
            </a:r>
            <a:r>
              <a:rPr lang="uk-UA" sz="1600" dirty="0">
                <a:latin typeface="Times New Roman" panose="02020603050405020304" pitchFamily="18" charset="0"/>
                <a:cs typeface="Times New Roman" panose="02020603050405020304" pitchFamily="18" charset="0"/>
              </a:rPr>
              <a:t>-накопичувальної системи, то 1 кредит дорівнює 30 годинам.</a:t>
            </a:r>
          </a:p>
          <a:p>
            <a:pPr algn="just"/>
            <a:r>
              <a:rPr lang="uk-UA" sz="1600" dirty="0" smtClean="0">
                <a:latin typeface="Times New Roman" panose="02020603050405020304" pitchFamily="18" charset="0"/>
                <a:cs typeface="Times New Roman" panose="02020603050405020304" pitchFamily="18" charset="0"/>
              </a:rPr>
              <a:t>	Тому</a:t>
            </a:r>
            <a:r>
              <a:rPr lang="uk-UA" sz="1600" dirty="0">
                <a:latin typeface="Times New Roman" panose="02020603050405020304" pitchFamily="18" charset="0"/>
                <a:cs typeface="Times New Roman" panose="02020603050405020304" pitchFamily="18" charset="0"/>
              </a:rPr>
              <a:t>, якщо дотримано всіх норм </a:t>
            </a:r>
            <a:r>
              <a:rPr lang="uk-UA" sz="1600" dirty="0" smtClean="0">
                <a:latin typeface="Times New Roman" panose="02020603050405020304" pitchFamily="18" charset="0"/>
                <a:cs typeface="Times New Roman" panose="02020603050405020304" pitchFamily="18" charset="0"/>
              </a:rPr>
              <a:t>Постанови та </a:t>
            </a:r>
            <a:r>
              <a:rPr lang="uk-UA" sz="1600" dirty="0">
                <a:latin typeface="Times New Roman" panose="02020603050405020304" pitchFamily="18" charset="0"/>
                <a:cs typeface="Times New Roman" panose="02020603050405020304" pitchFamily="18" charset="0"/>
              </a:rPr>
              <a:t>між закладом освіти й суб’єктом підвищення кваліфікації було укладено договір і виданий сертифікат відповідає нормам пункту 13 </a:t>
            </a:r>
            <a:r>
              <a:rPr lang="uk-UA" sz="1600" u="sng" dirty="0">
                <a:latin typeface="Times New Roman" panose="02020603050405020304" pitchFamily="18" charset="0"/>
                <a:cs typeface="Times New Roman" panose="02020603050405020304" pitchFamily="18" charset="0"/>
                <a:hlinkClick r:id="rId3"/>
              </a:rPr>
              <a:t>Порядку</a:t>
            </a:r>
            <a:r>
              <a:rPr lang="uk-UA" sz="1600" dirty="0">
                <a:latin typeface="Times New Roman" panose="02020603050405020304" pitchFamily="18" charset="0"/>
                <a:cs typeface="Times New Roman" panose="02020603050405020304" pitchFamily="18" charset="0"/>
              </a:rPr>
              <a:t>, не визнавати такий сертифікат – це порушення чинного законодавства.</a:t>
            </a:r>
          </a:p>
          <a:p>
            <a:pPr algn="just"/>
            <a:r>
              <a:rPr lang="uk-UA" sz="1600" dirty="0" smtClean="0">
                <a:latin typeface="Times New Roman" panose="02020603050405020304" pitchFamily="18" charset="0"/>
                <a:cs typeface="Times New Roman" panose="02020603050405020304" pitchFamily="18" charset="0"/>
              </a:rPr>
              <a:t>	Щодо </a:t>
            </a:r>
            <a:r>
              <a:rPr lang="uk-UA" sz="1600" dirty="0">
                <a:latin typeface="Times New Roman" panose="02020603050405020304" pitchFamily="18" charset="0"/>
                <a:cs typeface="Times New Roman" panose="02020603050405020304" pitchFamily="18" charset="0"/>
              </a:rPr>
              <a:t>педагогічних працівників, які викладають кілька предметів, то, відповідно до пункту 15 </a:t>
            </a:r>
            <a:r>
              <a:rPr lang="uk-UA" sz="1600" u="sng" dirty="0">
                <a:latin typeface="Times New Roman" panose="02020603050405020304" pitchFamily="18" charset="0"/>
                <a:cs typeface="Times New Roman" panose="02020603050405020304" pitchFamily="18" charset="0"/>
                <a:hlinkClick r:id="rId3"/>
              </a:rPr>
              <a:t>Порядку</a:t>
            </a:r>
            <a:r>
              <a:rPr lang="uk-UA" sz="1600" dirty="0">
                <a:latin typeface="Times New Roman" panose="02020603050405020304" pitchFamily="18" charset="0"/>
                <a:cs typeface="Times New Roman" panose="02020603050405020304" pitchFamily="18" charset="0"/>
              </a:rPr>
              <a:t>, у разі викладання кількох навчальних предметів (дисциплін) педагогічні та науково-педагогічні працівники самостійно обирають послідовність підвищення кваліфікації за певними напрямами в </a:t>
            </a:r>
            <a:r>
              <a:rPr lang="uk-UA" sz="1600" dirty="0" err="1">
                <a:latin typeface="Times New Roman" panose="02020603050405020304" pitchFamily="18" charset="0"/>
                <a:cs typeface="Times New Roman" panose="02020603050405020304" pitchFamily="18" charset="0"/>
              </a:rPr>
              <a:t>міжатестаційний</a:t>
            </a:r>
            <a:r>
              <a:rPr lang="uk-UA" sz="1600" dirty="0">
                <a:latin typeface="Times New Roman" panose="02020603050405020304" pitchFamily="18" charset="0"/>
                <a:cs typeface="Times New Roman" panose="02020603050405020304" pitchFamily="18" charset="0"/>
              </a:rPr>
              <a:t> період у межах загального обсягу (тривалості) підвищення кваліфікації, визначеного законодавством.</a:t>
            </a:r>
          </a:p>
        </p:txBody>
      </p:sp>
    </p:spTree>
    <p:extLst>
      <p:ext uri="{BB962C8B-B14F-4D97-AF65-F5344CB8AC3E}">
        <p14:creationId xmlns:p14="http://schemas.microsoft.com/office/powerpoint/2010/main" val="418354939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кутник 2"/>
          <p:cNvSpPr/>
          <p:nvPr/>
        </p:nvSpPr>
        <p:spPr>
          <a:xfrm>
            <a:off x="1043608" y="2132856"/>
            <a:ext cx="7632848" cy="2308324"/>
          </a:xfrm>
          <a:prstGeom prst="rect">
            <a:avLst/>
          </a:prstGeom>
        </p:spPr>
        <p:txBody>
          <a:bodyPr wrap="square">
            <a:spAutoFit/>
          </a:bodyPr>
          <a:lstStyle/>
          <a:p>
            <a:pPr algn="just"/>
            <a:r>
              <a:rPr lang="uk-UA" sz="1600" dirty="0" smtClean="0">
                <a:latin typeface="Times New Roman" panose="02020603050405020304" pitchFamily="18" charset="0"/>
                <a:cs typeface="Times New Roman" panose="02020603050405020304" pitchFamily="18" charset="0"/>
              </a:rPr>
              <a:t>	</a:t>
            </a:r>
            <a:r>
              <a:rPr lang="uk-UA" sz="1600" b="1" dirty="0">
                <a:latin typeface="Times New Roman" panose="02020603050405020304" pitchFamily="18" charset="0"/>
                <a:cs typeface="Times New Roman" panose="02020603050405020304" pitchFamily="18" charset="0"/>
              </a:rPr>
              <a:t>Свідоцтва, видані особам за результатами </a:t>
            </a:r>
            <a:r>
              <a:rPr lang="uk-UA" sz="1600" b="1" dirty="0" smtClean="0">
                <a:latin typeface="Times New Roman" panose="02020603050405020304" pitchFamily="18" charset="0"/>
                <a:cs typeface="Times New Roman" panose="02020603050405020304" pitchFamily="18" charset="0"/>
              </a:rPr>
              <a:t>навчання </a:t>
            </a:r>
            <a:r>
              <a:rPr lang="uk-UA" sz="1600" b="1" dirty="0">
                <a:latin typeface="Times New Roman" panose="02020603050405020304" pitchFamily="18" charset="0"/>
                <a:cs typeface="Times New Roman" panose="02020603050405020304" pitchFamily="18" charset="0"/>
              </a:rPr>
              <a:t>на курсах підвищення </a:t>
            </a:r>
            <a:r>
              <a:rPr lang="uk-UA" sz="1600" b="1" dirty="0" smtClean="0">
                <a:latin typeface="Times New Roman" panose="02020603050405020304" pitchFamily="18" charset="0"/>
                <a:cs typeface="Times New Roman" panose="02020603050405020304" pitchFamily="18" charset="0"/>
              </a:rPr>
              <a:t>кваліфікації в Прикарпатському національному університеті </a:t>
            </a:r>
            <a:br>
              <a:rPr lang="uk-UA" sz="1600" b="1" dirty="0" smtClean="0">
                <a:latin typeface="Times New Roman" panose="02020603050405020304" pitchFamily="18" charset="0"/>
                <a:cs typeface="Times New Roman" panose="02020603050405020304" pitchFamily="18" charset="0"/>
              </a:rPr>
            </a:br>
            <a:r>
              <a:rPr lang="uk-UA" sz="1600" b="1" dirty="0" smtClean="0">
                <a:latin typeface="Times New Roman" panose="02020603050405020304" pitchFamily="18" charset="0"/>
                <a:cs typeface="Times New Roman" panose="02020603050405020304" pitchFamily="18" charset="0"/>
              </a:rPr>
              <a:t>імені Василя Стефаника, </a:t>
            </a:r>
            <a:r>
              <a:rPr lang="uk-UA" sz="1600" b="1" dirty="0">
                <a:latin typeface="Times New Roman" panose="02020603050405020304" pitchFamily="18" charset="0"/>
                <a:cs typeface="Times New Roman" panose="02020603050405020304" pitchFamily="18" charset="0"/>
              </a:rPr>
              <a:t>не потребують окремого визнання чи підтвердження та дають всі необхідні підстави для атестації педагогічних працівників.</a:t>
            </a:r>
            <a:endParaRPr lang="uk-UA" sz="1600" dirty="0">
              <a:latin typeface="Times New Roman" panose="02020603050405020304" pitchFamily="18" charset="0"/>
              <a:cs typeface="Times New Roman" panose="02020603050405020304" pitchFamily="18" charset="0"/>
            </a:endParaRPr>
          </a:p>
          <a:p>
            <a:pPr algn="just"/>
            <a:r>
              <a:rPr lang="uk-UA" sz="1600" dirty="0" smtClean="0">
                <a:latin typeface="Times New Roman" panose="02020603050405020304" pitchFamily="18" charset="0"/>
                <a:cs typeface="Times New Roman" panose="02020603050405020304" pitchFamily="18" charset="0"/>
              </a:rPr>
              <a:t>	Додаткову </a:t>
            </a:r>
            <a:r>
              <a:rPr lang="uk-UA" sz="1600" dirty="0">
                <a:latin typeface="Times New Roman" panose="02020603050405020304" pitchFamily="18" charset="0"/>
                <a:cs typeface="Times New Roman" panose="02020603050405020304" pitchFamily="18" charset="0"/>
              </a:rPr>
              <a:t>інформацію</a:t>
            </a:r>
            <a:r>
              <a:rPr lang="uk-UA" sz="1600" b="1"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можна отримати в Інституті післядипломної освіти та довузівської підготовки за телефоном: +38(0342)596157або за </a:t>
            </a:r>
            <a:r>
              <a:rPr lang="uk-UA" sz="1600" dirty="0" err="1">
                <a:latin typeface="Times New Roman" panose="02020603050405020304" pitchFamily="18" charset="0"/>
                <a:cs typeface="Times New Roman" panose="02020603050405020304" pitchFamily="18" charset="0"/>
              </a:rPr>
              <a:t>адресою</a:t>
            </a:r>
            <a:r>
              <a:rPr lang="uk-UA" sz="1600" dirty="0">
                <a:latin typeface="Times New Roman" panose="02020603050405020304" pitchFamily="18" charset="0"/>
                <a:cs typeface="Times New Roman" panose="02020603050405020304" pitchFamily="18" charset="0"/>
              </a:rPr>
              <a:t>: </a:t>
            </a:r>
            <a:br>
              <a:rPr lang="uk-UA" sz="1600" dirty="0">
                <a:latin typeface="Times New Roman" panose="02020603050405020304" pitchFamily="18" charset="0"/>
                <a:cs typeface="Times New Roman" panose="02020603050405020304" pitchFamily="18" charset="0"/>
              </a:rPr>
            </a:br>
            <a:r>
              <a:rPr lang="uk-UA" sz="1600" dirty="0">
                <a:latin typeface="Times New Roman" panose="02020603050405020304" pitchFamily="18" charset="0"/>
                <a:cs typeface="Times New Roman" panose="02020603050405020304" pitchFamily="18" charset="0"/>
              </a:rPr>
              <a:t>м. Івано-Франківськ, вул. Шевченка,57. </a:t>
            </a:r>
          </a:p>
          <a:p>
            <a:pPr algn="ctr"/>
            <a:r>
              <a:rPr lang="uk-UA" sz="1600" dirty="0" smtClean="0">
                <a:latin typeface="Times New Roman" panose="02020603050405020304" pitchFamily="18" charset="0"/>
                <a:cs typeface="Times New Roman" panose="02020603050405020304" pitchFamily="18" charset="0"/>
              </a:rPr>
              <a:t>Повна </a:t>
            </a:r>
            <a:r>
              <a:rPr lang="uk-UA" sz="1600" dirty="0">
                <a:latin typeface="Times New Roman" panose="02020603050405020304" pitchFamily="18" charset="0"/>
                <a:cs typeface="Times New Roman" panose="02020603050405020304" pitchFamily="18" charset="0"/>
              </a:rPr>
              <a:t>інформація і Програми курсів за покликанням: </a:t>
            </a:r>
            <a:r>
              <a:rPr lang="uk-UA" sz="1600" u="sng" dirty="0">
                <a:latin typeface="Times New Roman" panose="02020603050405020304" pitchFamily="18" charset="0"/>
                <a:cs typeface="Times New Roman" panose="02020603050405020304" pitchFamily="18" charset="0"/>
                <a:hlinkClick r:id="rId2"/>
              </a:rPr>
              <a:t>https://ipodp.pnu.edu.ua/</a:t>
            </a:r>
            <a:endParaRPr lang="uk-UA" sz="1600" dirty="0">
              <a:latin typeface="Times New Roman" panose="02020603050405020304" pitchFamily="18" charset="0"/>
              <a:cs typeface="Times New Roman" panose="02020603050405020304" pitchFamily="18" charset="0"/>
            </a:endParaRPr>
          </a:p>
          <a:p>
            <a:pPr algn="just"/>
            <a:endParaRPr lang="uk-UA" sz="1600" dirty="0">
              <a:latin typeface="Times New Roman" panose="02020603050405020304" pitchFamily="18" charset="0"/>
              <a:cs typeface="Times New Roman" panose="02020603050405020304" pitchFamily="18" charset="0"/>
            </a:endParaRPr>
          </a:p>
        </p:txBody>
      </p:sp>
      <p:pic>
        <p:nvPicPr>
          <p:cNvPr id="4" name="Picture 2" descr="C:\Users\Admin\Desktop\завантаження.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2611" y="4149080"/>
            <a:ext cx="2618060" cy="200823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descr="C:\Users\Admin\Desktop\завантаження (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08104" y="4441179"/>
            <a:ext cx="2317129" cy="17161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7601506"/>
      </p:ext>
    </p:extLst>
  </p:cSld>
  <p:clrMapOvr>
    <a:masterClrMapping/>
  </p:clrMapOvr>
  <p:transition spd="slow">
    <p:cove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5" name="Picture 3" descr="C:\Users\Admin\Desktop\depositphotos_207296098-stock-photo-smiling-businesswoman-team-leader-holdin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7025" y="2852936"/>
            <a:ext cx="5715000" cy="3009900"/>
          </a:xfrm>
          <a:prstGeom prst="rect">
            <a:avLst/>
          </a:prstGeom>
          <a:noFill/>
          <a:extLst>
            <a:ext uri="{909E8E84-426E-40DD-AFC4-6F175D3DCCD1}">
              <a14:hiddenFill xmlns:a14="http://schemas.microsoft.com/office/drawing/2010/main">
                <a:solidFill>
                  <a:srgbClr val="FFFFFF"/>
                </a:solidFill>
              </a14:hiddenFill>
            </a:ext>
          </a:extLst>
        </p:spPr>
      </p:pic>
      <p:pic>
        <p:nvPicPr>
          <p:cNvPr id="13314" name="Picture 2" descr="C:\Users\Admin\Desktop\завантаження (8).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1880" y="4005064"/>
            <a:ext cx="1656184" cy="158417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кутник 1"/>
          <p:cNvSpPr/>
          <p:nvPr/>
        </p:nvSpPr>
        <p:spPr>
          <a:xfrm>
            <a:off x="611560" y="1844824"/>
            <a:ext cx="7920879" cy="646331"/>
          </a:xfrm>
          <a:prstGeom prst="rect">
            <a:avLst/>
          </a:prstGeom>
        </p:spPr>
        <p:txBody>
          <a:bodyPr wrap="square">
            <a:spAutoFit/>
          </a:bodyPr>
          <a:lstStyle/>
          <a:p>
            <a:r>
              <a:rPr lang="uk-UA" sz="3600" b="1" dirty="0" smtClean="0">
                <a:solidFill>
                  <a:srgbClr val="FF0000"/>
                </a:solidFill>
                <a:latin typeface="Times New Roman" pitchFamily="18" charset="0"/>
                <a:cs typeface="Times New Roman" pitchFamily="18" charset="0"/>
              </a:rPr>
              <a:t>Чекаємо на Вас та дякуємо за увагу!</a:t>
            </a:r>
            <a:endParaRPr lang="uk-UA" dirty="0"/>
          </a:p>
        </p:txBody>
      </p:sp>
    </p:spTree>
    <p:extLst>
      <p:ext uri="{BB962C8B-B14F-4D97-AF65-F5344CB8AC3E}">
        <p14:creationId xmlns:p14="http://schemas.microsoft.com/office/powerpoint/2010/main" val="1261668939"/>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кутник 2"/>
          <p:cNvSpPr/>
          <p:nvPr/>
        </p:nvSpPr>
        <p:spPr>
          <a:xfrm>
            <a:off x="899593" y="1772816"/>
            <a:ext cx="7992888" cy="1046440"/>
          </a:xfrm>
          <a:prstGeom prst="rect">
            <a:avLst/>
          </a:prstGeom>
        </p:spPr>
        <p:txBody>
          <a:bodyPr wrap="square">
            <a:spAutoFit/>
          </a:bodyPr>
          <a:lstStyle/>
          <a:p>
            <a:pPr algn="ctr"/>
            <a:r>
              <a:rPr lang="uk-UA" sz="4400" b="1" dirty="0" smtClean="0">
                <a:solidFill>
                  <a:srgbClr val="C00000"/>
                </a:solidFill>
              </a:rPr>
              <a:t>Кроки </a:t>
            </a:r>
            <a:r>
              <a:rPr lang="uk-UA" dirty="0" smtClean="0">
                <a:solidFill>
                  <a:srgbClr val="C00000"/>
                </a:solidFill>
              </a:rPr>
              <a:t> </a:t>
            </a:r>
          </a:p>
          <a:p>
            <a:pPr algn="ctr"/>
            <a:r>
              <a:rPr lang="uk-UA" dirty="0" smtClean="0">
                <a:solidFill>
                  <a:schemeClr val="bg2">
                    <a:lumMod val="25000"/>
                  </a:schemeClr>
                </a:solidFill>
              </a:rPr>
              <a:t>з організації підвищення кваліфікації педагогічних працівників </a:t>
            </a:r>
            <a:endParaRPr lang="uk-UA" dirty="0">
              <a:solidFill>
                <a:schemeClr val="bg2">
                  <a:lumMod val="25000"/>
                </a:schemeClr>
              </a:solidFill>
            </a:endParaRPr>
          </a:p>
        </p:txBody>
      </p:sp>
      <p:pic>
        <p:nvPicPr>
          <p:cNvPr id="2050" name="Picture 2" descr="C:\Users\Admin\Desktop\unname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96209" y="2819256"/>
            <a:ext cx="2999655" cy="37735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1906696"/>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851920" y="1556792"/>
            <a:ext cx="234360" cy="369332"/>
          </a:xfrm>
          <a:prstGeom prst="rect">
            <a:avLst/>
          </a:prstGeom>
        </p:spPr>
        <p:txBody>
          <a:bodyPr wrap="none">
            <a:spAutoFit/>
          </a:bodyPr>
          <a:lstStyle/>
          <a:p>
            <a:r>
              <a:rPr lang="uk-UA" dirty="0" smtClean="0"/>
              <a:t> </a:t>
            </a:r>
            <a:endParaRPr lang="uk-UA" sz="3600" dirty="0">
              <a:solidFill>
                <a:srgbClr val="FF0000"/>
              </a:solidFill>
              <a:latin typeface="Times New Roman" pitchFamily="18" charset="0"/>
              <a:cs typeface="Times New Roman" pitchFamily="18" charset="0"/>
            </a:endParaRPr>
          </a:p>
        </p:txBody>
      </p:sp>
      <p:sp>
        <p:nvSpPr>
          <p:cNvPr id="4" name="Прямокутник 3"/>
          <p:cNvSpPr/>
          <p:nvPr/>
        </p:nvSpPr>
        <p:spPr>
          <a:xfrm>
            <a:off x="1043608" y="2276872"/>
            <a:ext cx="7128792" cy="2308324"/>
          </a:xfrm>
          <a:prstGeom prst="rect">
            <a:avLst/>
          </a:prstGeom>
        </p:spPr>
        <p:txBody>
          <a:bodyPr wrap="square">
            <a:spAutoFit/>
          </a:bodyPr>
          <a:lstStyle/>
          <a:p>
            <a:pPr algn="just"/>
            <a:r>
              <a:rPr lang="uk-UA" sz="1600" dirty="0" smtClean="0">
                <a:latin typeface="Times New Roman" panose="02020603050405020304" pitchFamily="18" charset="0"/>
                <a:cs typeface="Times New Roman" panose="02020603050405020304" pitchFamily="18" charset="0"/>
              </a:rPr>
              <a:t>	Кожен </a:t>
            </a:r>
            <a:r>
              <a:rPr lang="uk-UA" sz="1600" dirty="0">
                <a:latin typeface="Times New Roman" panose="02020603050405020304" pitchFamily="18" charset="0"/>
                <a:cs typeface="Times New Roman" panose="02020603050405020304" pitchFamily="18" charset="0"/>
              </a:rPr>
              <a:t>педагогічний працівник закладу загальної середньої освіти зобов’язаний підвищувати свій професійний рівень та педагогічну майстерність, підвищувати кваліфікацію – тобто опановувати нові та вдосконалювати раніше набуті компетентності в межах своєї професійної діяльності або галузі знань (частина 2, статті 54 та частина 6 статті 18 </a:t>
            </a:r>
            <a:r>
              <a:rPr lang="uk-UA" sz="1600" u="sng" dirty="0">
                <a:latin typeface="Times New Roman" panose="02020603050405020304" pitchFamily="18" charset="0"/>
                <a:cs typeface="Times New Roman" panose="02020603050405020304" pitchFamily="18" charset="0"/>
                <a:hlinkClick r:id="rId2"/>
              </a:rPr>
              <a:t>Закону України “Про освіту” </a:t>
            </a:r>
            <a:r>
              <a:rPr lang="uk-UA" sz="1600" dirty="0">
                <a:latin typeface="Times New Roman" panose="02020603050405020304" pitchFamily="18" charset="0"/>
                <a:cs typeface="Times New Roman" panose="02020603050405020304" pitchFamily="18" charset="0"/>
              </a:rPr>
              <a:t>).</a:t>
            </a:r>
          </a:p>
          <a:p>
            <a:pPr algn="just"/>
            <a:r>
              <a:rPr lang="uk-UA" sz="1600" dirty="0">
                <a:latin typeface="Times New Roman" panose="02020603050405020304" pitchFamily="18" charset="0"/>
                <a:cs typeface="Times New Roman" panose="02020603050405020304" pitchFamily="18" charset="0"/>
              </a:rPr>
              <a:t>	</a:t>
            </a:r>
            <a:r>
              <a:rPr lang="uk-UA" sz="1600" dirty="0" smtClean="0">
                <a:latin typeface="Times New Roman" panose="02020603050405020304" pitchFamily="18" charset="0"/>
                <a:cs typeface="Times New Roman" panose="02020603050405020304" pitchFamily="18" charset="0"/>
              </a:rPr>
              <a:t>Процедура </a:t>
            </a:r>
            <a:r>
              <a:rPr lang="uk-UA" sz="1600" dirty="0">
                <a:latin typeface="Times New Roman" panose="02020603050405020304" pitchFamily="18" charset="0"/>
                <a:cs typeface="Times New Roman" panose="02020603050405020304" pitchFamily="18" charset="0"/>
              </a:rPr>
              <a:t>підвищення кваліфікації визначається частиною шостою статті 59 Закону України “Про освіту” та </a:t>
            </a:r>
            <a:r>
              <a:rPr lang="uk-UA" sz="1600" u="sng" dirty="0">
                <a:latin typeface="Times New Roman" panose="02020603050405020304" pitchFamily="18" charset="0"/>
                <a:cs typeface="Times New Roman" panose="02020603050405020304" pitchFamily="18" charset="0"/>
                <a:hlinkClick r:id="rId3"/>
              </a:rPr>
              <a:t>Порядком підвищення кваліфікації педагогічних і науково-педагогічних працівників</a:t>
            </a:r>
            <a:r>
              <a:rPr lang="uk-UA" sz="1600" dirty="0">
                <a:latin typeface="Times New Roman" panose="02020603050405020304" pitchFamily="18" charset="0"/>
                <a:cs typeface="Times New Roman" panose="02020603050405020304" pitchFamily="18" charset="0"/>
              </a:rPr>
              <a:t>.</a:t>
            </a:r>
          </a:p>
        </p:txBody>
      </p:sp>
      <p:pic>
        <p:nvPicPr>
          <p:cNvPr id="3074" name="Picture 2" descr="C:\Users\Admin\Desktop\изолированная-e-белизна-человека-learningm-3d-19319500.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99592" y="744786"/>
            <a:ext cx="2438400" cy="1624012"/>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Admin\Desktop\изолированная-делом-белизна-встречи-человека-3d-16183015.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580112" y="4293096"/>
            <a:ext cx="2951112" cy="16240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893283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кутник 2"/>
          <p:cNvSpPr/>
          <p:nvPr/>
        </p:nvSpPr>
        <p:spPr>
          <a:xfrm>
            <a:off x="1115616" y="2228671"/>
            <a:ext cx="7344816" cy="1323439"/>
          </a:xfrm>
          <a:prstGeom prst="rect">
            <a:avLst/>
          </a:prstGeom>
        </p:spPr>
        <p:txBody>
          <a:bodyPr wrap="square">
            <a:spAutoFit/>
          </a:bodyPr>
          <a:lstStyle/>
          <a:p>
            <a:pPr algn="just"/>
            <a:r>
              <a:rPr lang="uk-UA" sz="1600" dirty="0" smtClean="0">
                <a:latin typeface="Times New Roman" panose="02020603050405020304" pitchFamily="18" charset="0"/>
                <a:cs typeface="Times New Roman" panose="02020603050405020304" pitchFamily="18" charset="0"/>
              </a:rPr>
              <a:t>	Загальний </a:t>
            </a:r>
            <a:r>
              <a:rPr lang="uk-UA" sz="1600" dirty="0">
                <a:latin typeface="Times New Roman" panose="02020603050405020304" pitchFamily="18" charset="0"/>
                <a:cs typeface="Times New Roman" panose="02020603050405020304" pitchFamily="18" charset="0"/>
              </a:rPr>
              <a:t>обсяг підвищення кваліфікації вчителя </a:t>
            </a:r>
            <a:r>
              <a:rPr lang="uk-UA" sz="1600" b="1" dirty="0">
                <a:latin typeface="Times New Roman" panose="02020603050405020304" pitchFamily="18" charset="0"/>
                <a:cs typeface="Times New Roman" panose="02020603050405020304" pitchFamily="18" charset="0"/>
              </a:rPr>
              <a:t>не може бути меншим </a:t>
            </a:r>
            <a:r>
              <a:rPr lang="uk-UA" sz="1600" b="1" dirty="0" smtClean="0">
                <a:latin typeface="Times New Roman" panose="02020603050405020304" pitchFamily="18" charset="0"/>
                <a:cs typeface="Times New Roman" panose="02020603050405020304" pitchFamily="18" charset="0"/>
              </a:rPr>
              <a:t>у 2021 році за 60 годин (2 кредити ЄКТС), у 2022 році – 90 годин </a:t>
            </a:r>
            <a:br>
              <a:rPr lang="uk-UA" sz="1600" b="1" dirty="0" smtClean="0">
                <a:latin typeface="Times New Roman" panose="02020603050405020304" pitchFamily="18" charset="0"/>
                <a:cs typeface="Times New Roman" panose="02020603050405020304" pitchFamily="18" charset="0"/>
              </a:rPr>
            </a:br>
            <a:r>
              <a:rPr lang="uk-UA" sz="1600" b="1" dirty="0" smtClean="0">
                <a:latin typeface="Times New Roman" panose="02020603050405020304" pitchFamily="18" charset="0"/>
                <a:cs typeface="Times New Roman" panose="02020603050405020304" pitchFamily="18" charset="0"/>
              </a:rPr>
              <a:t>(3 кредити ЄКТС)</a:t>
            </a:r>
            <a:r>
              <a:rPr lang="uk-UA" sz="1600" dirty="0">
                <a:latin typeface="Times New Roman" panose="02020603050405020304" pitchFamily="18" charset="0"/>
                <a:cs typeface="Times New Roman" panose="02020603050405020304" pitchFamily="18" charset="0"/>
              </a:rPr>
              <a:t> (пункт 16 </a:t>
            </a:r>
            <a:r>
              <a:rPr lang="uk-UA" sz="1600" u="sng" dirty="0">
                <a:latin typeface="Times New Roman" panose="02020603050405020304" pitchFamily="18" charset="0"/>
                <a:cs typeface="Times New Roman" panose="02020603050405020304" pitchFamily="18" charset="0"/>
                <a:hlinkClick r:id="rId3"/>
              </a:rPr>
              <a:t>Порядку</a:t>
            </a:r>
            <a:r>
              <a:rPr lang="uk-UA" sz="1600" dirty="0">
                <a:latin typeface="Times New Roman" panose="02020603050405020304" pitchFamily="18" charset="0"/>
                <a:cs typeface="Times New Roman" panose="02020603050405020304" pitchFamily="18" charset="0"/>
              </a:rPr>
              <a:t>). Педагог самостійно обирає форми, різновиди, напрями, а також суб’єкта підвищення кваліфікації – тобто того, хто йому може надати освітні послуги з підвищення кваліфікації (пункт 7 </a:t>
            </a:r>
            <a:r>
              <a:rPr lang="uk-UA" sz="1600" u="sng" dirty="0">
                <a:latin typeface="Times New Roman" panose="02020603050405020304" pitchFamily="18" charset="0"/>
                <a:cs typeface="Times New Roman" panose="02020603050405020304" pitchFamily="18" charset="0"/>
                <a:hlinkClick r:id="rId3"/>
              </a:rPr>
              <a:t>Порядку</a:t>
            </a:r>
            <a:r>
              <a:rPr lang="uk-UA" sz="1600" dirty="0" smtClean="0">
                <a:latin typeface="Times New Roman" panose="02020603050405020304" pitchFamily="18" charset="0"/>
                <a:cs typeface="Times New Roman" panose="02020603050405020304" pitchFamily="18" charset="0"/>
              </a:rPr>
              <a:t>). </a:t>
            </a:r>
            <a:endParaRPr lang="uk-UA" sz="1600" dirty="0">
              <a:latin typeface="Times New Roman" panose="02020603050405020304" pitchFamily="18" charset="0"/>
              <a:cs typeface="Times New Roman" panose="02020603050405020304" pitchFamily="18" charset="0"/>
            </a:endParaRPr>
          </a:p>
        </p:txBody>
      </p:sp>
      <p:pic>
        <p:nvPicPr>
          <p:cNvPr id="4098" name="Picture 2" descr="C:\Users\Admin\Desktop\chelovechki_3d_grafika_ochki_belyy_fon_80788_1680x1050.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5616" y="3585041"/>
            <a:ext cx="3341171" cy="2088232"/>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descr="C:\Users\Admin\Desktop\c2ff2d60caae4b9e50670f76a8c0445d.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52120" y="3593749"/>
            <a:ext cx="2648743" cy="22866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6941599"/>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кутник 2"/>
          <p:cNvSpPr/>
          <p:nvPr/>
        </p:nvSpPr>
        <p:spPr>
          <a:xfrm>
            <a:off x="2034561" y="1807949"/>
            <a:ext cx="5742384" cy="2092881"/>
          </a:xfrm>
          <a:prstGeom prst="rect">
            <a:avLst/>
          </a:prstGeom>
        </p:spPr>
        <p:txBody>
          <a:bodyPr wrap="square">
            <a:spAutoFit/>
          </a:bodyPr>
          <a:lstStyle/>
          <a:p>
            <a:pPr lvl="0"/>
            <a:r>
              <a:rPr lang="uk-UA" sz="1600" dirty="0" smtClean="0">
                <a:latin typeface="Times New Roman" panose="02020603050405020304" pitchFamily="18" charset="0"/>
                <a:cs typeface="Times New Roman" panose="02020603050405020304" pitchFamily="18" charset="0"/>
              </a:rPr>
              <a:t>Перед вчителем виникає ряд запитань, як от:</a:t>
            </a:r>
          </a:p>
          <a:p>
            <a:pPr lvl="0"/>
            <a:r>
              <a:rPr lang="uk-UA" sz="1600" dirty="0" smtClean="0">
                <a:latin typeface="Times New Roman" panose="02020603050405020304" pitchFamily="18" charset="0"/>
                <a:cs typeface="Times New Roman" panose="02020603050405020304" pitchFamily="18" charset="0"/>
              </a:rPr>
              <a:t>- коли </a:t>
            </a:r>
            <a:r>
              <a:rPr lang="uk-UA" sz="1600" dirty="0">
                <a:latin typeface="Times New Roman" panose="02020603050405020304" pitchFamily="18" charset="0"/>
                <a:cs typeface="Times New Roman" panose="02020603050405020304" pitchFamily="18" charset="0"/>
              </a:rPr>
              <a:t>і як складається план підвищення кваліфікації?</a:t>
            </a:r>
          </a:p>
          <a:p>
            <a:pPr lvl="0"/>
            <a:r>
              <a:rPr lang="uk-UA" sz="1600" dirty="0" smtClean="0">
                <a:latin typeface="Times New Roman" panose="02020603050405020304" pitchFamily="18" charset="0"/>
                <a:cs typeface="Times New Roman" panose="02020603050405020304" pitchFamily="18" charset="0"/>
              </a:rPr>
              <a:t>- як </a:t>
            </a:r>
            <a:r>
              <a:rPr lang="uk-UA" sz="1600" dirty="0">
                <a:latin typeface="Times New Roman" panose="02020603050405020304" pitchFamily="18" charset="0"/>
                <a:cs typeface="Times New Roman" panose="02020603050405020304" pitchFamily="18" charset="0"/>
              </a:rPr>
              <a:t>до складання плану долучається педагог?</a:t>
            </a:r>
          </a:p>
          <a:p>
            <a:pPr lvl="0"/>
            <a:r>
              <a:rPr lang="uk-UA" sz="1600" dirty="0" smtClean="0">
                <a:latin typeface="Times New Roman" panose="02020603050405020304" pitchFamily="18" charset="0"/>
                <a:cs typeface="Times New Roman" panose="02020603050405020304" pitchFamily="18" charset="0"/>
              </a:rPr>
              <a:t>- якою має </a:t>
            </a:r>
            <a:r>
              <a:rPr lang="uk-UA" sz="1600" dirty="0">
                <a:latin typeface="Times New Roman" panose="02020603050405020304" pitchFamily="18" charset="0"/>
                <a:cs typeface="Times New Roman" panose="02020603050405020304" pitchFamily="18" charset="0"/>
              </a:rPr>
              <a:t>бути програма підвищення кваліфікації?</a:t>
            </a:r>
          </a:p>
          <a:p>
            <a:pPr lvl="0"/>
            <a:r>
              <a:rPr lang="uk-UA" sz="1600" dirty="0" smtClean="0">
                <a:latin typeface="Times New Roman" panose="02020603050405020304" pitchFamily="18" charset="0"/>
                <a:cs typeface="Times New Roman" panose="02020603050405020304" pitchFamily="18" charset="0"/>
              </a:rPr>
              <a:t>- які </a:t>
            </a:r>
            <a:r>
              <a:rPr lang="uk-UA" sz="1600" dirty="0">
                <a:latin typeface="Times New Roman" panose="02020603050405020304" pitchFamily="18" charset="0"/>
                <a:cs typeface="Times New Roman" panose="02020603050405020304" pitchFamily="18" charset="0"/>
              </a:rPr>
              <a:t>документи засвідчують підвищення кваліфікації</a:t>
            </a:r>
            <a:r>
              <a:rPr lang="uk-UA" sz="1600" dirty="0" smtClean="0">
                <a:latin typeface="Times New Roman" panose="02020603050405020304" pitchFamily="18" charset="0"/>
                <a:cs typeface="Times New Roman" panose="02020603050405020304" pitchFamily="18" charset="0"/>
              </a:rPr>
              <a:t>?</a:t>
            </a:r>
          </a:p>
          <a:p>
            <a:pPr lvl="0"/>
            <a:r>
              <a:rPr lang="uk-UA" sz="1600" dirty="0" smtClean="0">
                <a:latin typeface="Times New Roman" panose="02020603050405020304" pitchFamily="18" charset="0"/>
                <a:cs typeface="Times New Roman" panose="02020603050405020304" pitchFamily="18" charset="0"/>
              </a:rPr>
              <a:t>- які </a:t>
            </a:r>
            <a:r>
              <a:rPr lang="uk-UA" sz="1600" dirty="0">
                <a:latin typeface="Times New Roman" panose="02020603050405020304" pitchFamily="18" charset="0"/>
                <a:cs typeface="Times New Roman" panose="02020603050405020304" pitchFamily="18" charset="0"/>
              </a:rPr>
              <a:t>є проблеми в підвищенні кваліфікації та які пропозиції </a:t>
            </a:r>
            <a:endParaRPr lang="uk-UA" sz="1600" dirty="0" smtClean="0">
              <a:latin typeface="Times New Roman" panose="02020603050405020304" pitchFamily="18" charset="0"/>
              <a:cs typeface="Times New Roman" panose="02020603050405020304" pitchFamily="18" charset="0"/>
            </a:endParaRPr>
          </a:p>
          <a:p>
            <a:pPr lvl="0"/>
            <a:r>
              <a:rPr lang="uk-UA" sz="1600" dirty="0" smtClean="0">
                <a:latin typeface="Times New Roman" panose="02020603050405020304" pitchFamily="18" charset="0"/>
                <a:cs typeface="Times New Roman" panose="02020603050405020304" pitchFamily="18" charset="0"/>
              </a:rPr>
              <a:t>щодо їх </a:t>
            </a:r>
            <a:r>
              <a:rPr lang="uk-UA" sz="1600" dirty="0">
                <a:latin typeface="Times New Roman" panose="02020603050405020304" pitchFamily="18" charset="0"/>
                <a:cs typeface="Times New Roman" panose="02020603050405020304" pitchFamily="18" charset="0"/>
              </a:rPr>
              <a:t>вирішення?</a:t>
            </a:r>
          </a:p>
          <a:p>
            <a:pPr lvl="0"/>
            <a:endParaRPr lang="uk-UA" dirty="0">
              <a:latin typeface="Times New Roman" panose="02020603050405020304" pitchFamily="18" charset="0"/>
              <a:cs typeface="Times New Roman" panose="02020603050405020304" pitchFamily="18" charset="0"/>
            </a:endParaRPr>
          </a:p>
        </p:txBody>
      </p:sp>
      <p:pic>
        <p:nvPicPr>
          <p:cNvPr id="5122" name="Picture 2" descr="C:\Users\Admin\Desktop\завантаження.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3523140"/>
            <a:ext cx="2618060" cy="2618060"/>
          </a:xfrm>
          <a:prstGeom prst="rect">
            <a:avLst/>
          </a:prstGeom>
          <a:noFill/>
          <a:extLst>
            <a:ext uri="{909E8E84-426E-40DD-AFC4-6F175D3DCCD1}">
              <a14:hiddenFill xmlns:a14="http://schemas.microsoft.com/office/drawing/2010/main">
                <a:solidFill>
                  <a:srgbClr val="FFFFFF"/>
                </a:solidFill>
              </a14:hiddenFill>
            </a:ext>
          </a:extLst>
        </p:spPr>
      </p:pic>
      <p:pic>
        <p:nvPicPr>
          <p:cNvPr id="5123" name="Picture 3" descr="C:\Users\Admin\Desktop\завантаження (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6136" y="3501008"/>
            <a:ext cx="2029097" cy="2262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399720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851920" y="1484784"/>
            <a:ext cx="1619354" cy="1200329"/>
          </a:xfrm>
          <a:prstGeom prst="rect">
            <a:avLst/>
          </a:prstGeom>
        </p:spPr>
        <p:txBody>
          <a:bodyPr wrap="none">
            <a:spAutoFit/>
          </a:bodyPr>
          <a:lstStyle/>
          <a:p>
            <a:pPr lvl="0" algn="r"/>
            <a:r>
              <a:rPr lang="uk-UA" sz="3600" b="1" dirty="0">
                <a:solidFill>
                  <a:srgbClr val="FF0000"/>
                </a:solidFill>
                <a:latin typeface="Times New Roman" pitchFamily="18" charset="0"/>
                <a:cs typeface="Times New Roman" pitchFamily="18" charset="0"/>
              </a:rPr>
              <a:t>Крок </a:t>
            </a:r>
            <a:r>
              <a:rPr lang="uk-UA" sz="3600" b="1" dirty="0" smtClean="0">
                <a:solidFill>
                  <a:srgbClr val="FF0000"/>
                </a:solidFill>
                <a:latin typeface="Times New Roman" pitchFamily="18" charset="0"/>
                <a:cs typeface="Times New Roman" pitchFamily="18" charset="0"/>
              </a:rPr>
              <a:t>1</a:t>
            </a:r>
          </a:p>
          <a:p>
            <a:pPr lvl="0"/>
            <a:endParaRPr lang="uk-UA" sz="3600" b="1" dirty="0">
              <a:solidFill>
                <a:srgbClr val="FF0000"/>
              </a:solidFill>
              <a:latin typeface="Times New Roman" pitchFamily="18" charset="0"/>
              <a:cs typeface="Times New Roman" pitchFamily="18" charset="0"/>
            </a:endParaRPr>
          </a:p>
        </p:txBody>
      </p:sp>
      <p:sp>
        <p:nvSpPr>
          <p:cNvPr id="3" name="Прямокутник 2"/>
          <p:cNvSpPr/>
          <p:nvPr/>
        </p:nvSpPr>
        <p:spPr>
          <a:xfrm>
            <a:off x="1331640" y="2263359"/>
            <a:ext cx="6912767" cy="3952364"/>
          </a:xfrm>
          <a:prstGeom prst="rect">
            <a:avLst/>
          </a:prstGeom>
        </p:spPr>
        <p:txBody>
          <a:bodyPr wrap="square">
            <a:spAutoFit/>
          </a:bodyPr>
          <a:lstStyle/>
          <a:p>
            <a:pPr algn="ctr">
              <a:lnSpc>
                <a:spcPct val="115000"/>
              </a:lnSpc>
              <a:spcAft>
                <a:spcPts val="1000"/>
              </a:spcAft>
            </a:pPr>
            <a:r>
              <a:rPr lang="uk-UA" sz="1600" b="1" dirty="0">
                <a:latin typeface="Times New Roman" panose="02020603050405020304" pitchFamily="18" charset="0"/>
                <a:cs typeface="Times New Roman" panose="02020603050405020304" pitchFamily="18" charset="0"/>
              </a:rPr>
              <a:t>Складання орієнтовного плану підвищення </a:t>
            </a:r>
            <a:r>
              <a:rPr lang="uk-UA" sz="1600" b="1" dirty="0" smtClean="0">
                <a:latin typeface="Times New Roman" panose="02020603050405020304" pitchFamily="18" charset="0"/>
                <a:cs typeface="Times New Roman" panose="02020603050405020304" pitchFamily="18" charset="0"/>
              </a:rPr>
              <a:t>кваліфікації:</a:t>
            </a:r>
          </a:p>
          <a:p>
            <a:pPr algn="just"/>
            <a:r>
              <a:rPr lang="uk-UA" sz="1600" dirty="0" smtClean="0">
                <a:latin typeface="Times New Roman" panose="02020603050405020304" pitchFamily="18" charset="0"/>
                <a:cs typeface="Times New Roman" panose="02020603050405020304" pitchFamily="18" charset="0"/>
              </a:rPr>
              <a:t>	Щороку </a:t>
            </a:r>
            <a:r>
              <a:rPr lang="uk-UA" sz="1600" dirty="0">
                <a:latin typeface="Times New Roman" panose="02020603050405020304" pitchFamily="18" charset="0"/>
                <a:cs typeface="Times New Roman" panose="02020603050405020304" pitchFamily="18" charset="0"/>
              </a:rPr>
              <a:t>в закладі освіти складається </a:t>
            </a:r>
            <a:r>
              <a:rPr lang="uk-UA" sz="1600" b="1" dirty="0">
                <a:latin typeface="Times New Roman" panose="02020603050405020304" pitchFamily="18" charset="0"/>
                <a:cs typeface="Times New Roman" panose="02020603050405020304" pitchFamily="18" charset="0"/>
              </a:rPr>
              <a:t>орієнтовний план підвищення кваліфікації педпрацівників на наступний рік</a:t>
            </a:r>
            <a:r>
              <a:rPr lang="uk-UA" sz="1600" dirty="0">
                <a:latin typeface="Times New Roman" panose="02020603050405020304" pitchFamily="18" charset="0"/>
                <a:cs typeface="Times New Roman" panose="02020603050405020304" pitchFamily="18" charset="0"/>
              </a:rPr>
              <a:t>, який затверджується педагогічною радою й оприлюднюється на інформаційному стенді закладу освіти та на його </a:t>
            </a:r>
            <a:r>
              <a:rPr lang="uk-UA" sz="1600" dirty="0" err="1">
                <a:latin typeface="Times New Roman" panose="02020603050405020304" pitchFamily="18" charset="0"/>
                <a:cs typeface="Times New Roman" panose="02020603050405020304" pitchFamily="18" charset="0"/>
              </a:rPr>
              <a:t>вебсайті</a:t>
            </a:r>
            <a:r>
              <a:rPr lang="uk-UA" sz="1600" dirty="0">
                <a:latin typeface="Times New Roman" panose="02020603050405020304" pitchFamily="18" charset="0"/>
                <a:cs typeface="Times New Roman" panose="02020603050405020304" pitchFamily="18" charset="0"/>
              </a:rPr>
              <a:t> або сайті органу, у сфері управління якого перебуває заклад освіти, </a:t>
            </a:r>
            <a:r>
              <a:rPr lang="uk-UA" sz="1600" b="1" dirty="0">
                <a:latin typeface="Times New Roman" panose="02020603050405020304" pitchFamily="18" charset="0"/>
                <a:cs typeface="Times New Roman" panose="02020603050405020304" pitchFamily="18" charset="0"/>
              </a:rPr>
              <a:t>протягом двох робочих днів з дня його затвердження, але не пізніше 25 грудня поточного року</a:t>
            </a:r>
            <a:r>
              <a:rPr lang="uk-UA" sz="1600" dirty="0">
                <a:latin typeface="Times New Roman" panose="02020603050405020304" pitchFamily="18" charset="0"/>
                <a:cs typeface="Times New Roman" panose="02020603050405020304" pitchFamily="18" charset="0"/>
              </a:rPr>
              <a:t>.</a:t>
            </a:r>
          </a:p>
          <a:p>
            <a:pPr algn="just"/>
            <a:r>
              <a:rPr lang="uk-UA" sz="1600" dirty="0" smtClean="0">
                <a:latin typeface="Times New Roman" panose="02020603050405020304" pitchFamily="18" charset="0"/>
                <a:cs typeface="Times New Roman" panose="02020603050405020304" pitchFamily="18" charset="0"/>
              </a:rPr>
              <a:t>	План </a:t>
            </a:r>
            <a:r>
              <a:rPr lang="uk-UA" sz="1600" dirty="0">
                <a:latin typeface="Times New Roman" panose="02020603050405020304" pitchFamily="18" charset="0"/>
                <a:cs typeface="Times New Roman" panose="02020603050405020304" pitchFamily="18" charset="0"/>
              </a:rPr>
              <a:t>повинен містити інформацію про загальну кількість педпрацівників, які підвищуватимуть кваліфікацію, основні напрями та орієнтовний перелік суб’єктів підвищення кваліфікації і враховувати пропозиції педагогів. На підставі орієнтовних планів суб’єкти підвищення </a:t>
            </a:r>
            <a:r>
              <a:rPr lang="uk-UA" sz="1600" dirty="0" smtClean="0">
                <a:latin typeface="Times New Roman" panose="02020603050405020304" pitchFamily="18" charset="0"/>
                <a:cs typeface="Times New Roman" panose="02020603050405020304" pitchFamily="18" charset="0"/>
              </a:rPr>
              <a:t>кваліфікації, що </a:t>
            </a:r>
            <a:r>
              <a:rPr lang="uk-UA" sz="1600" dirty="0">
                <a:latin typeface="Times New Roman" panose="02020603050405020304" pitchFamily="18" charset="0"/>
                <a:cs typeface="Times New Roman" panose="02020603050405020304" pitchFamily="18" charset="0"/>
              </a:rPr>
              <a:t>фінансуються з обласних бюджетів, та їхні засновники щороку формують регіональне замовлення для потреб відповідних областей (пункт 17 </a:t>
            </a:r>
            <a:r>
              <a:rPr lang="uk-UA" sz="1600" u="sng" dirty="0">
                <a:latin typeface="Times New Roman" panose="02020603050405020304" pitchFamily="18" charset="0"/>
                <a:cs typeface="Times New Roman" panose="02020603050405020304" pitchFamily="18" charset="0"/>
                <a:hlinkClick r:id="rId2"/>
              </a:rPr>
              <a:t>Порядку</a:t>
            </a:r>
            <a:r>
              <a:rPr lang="uk-UA" sz="1600" dirty="0">
                <a:latin typeface="Times New Roman" panose="02020603050405020304" pitchFamily="18" charset="0"/>
                <a:cs typeface="Times New Roman" panose="02020603050405020304" pitchFamily="18" charset="0"/>
              </a:rPr>
              <a:t>).</a:t>
            </a:r>
          </a:p>
          <a:p>
            <a:pPr lvl="0" algn="ctr">
              <a:lnSpc>
                <a:spcPct val="115000"/>
              </a:lnSpc>
              <a:spcAft>
                <a:spcPts val="1000"/>
              </a:spcAft>
            </a:pPr>
            <a:endParaRPr lang="uk-UA" sz="1400" dirty="0">
              <a:effectLst/>
              <a:latin typeface="Calibri"/>
              <a:ea typeface="Calibri"/>
              <a:cs typeface="Times New Roman"/>
            </a:endParaRPr>
          </a:p>
        </p:txBody>
      </p:sp>
    </p:spTree>
    <p:extLst>
      <p:ext uri="{BB962C8B-B14F-4D97-AF65-F5344CB8AC3E}">
        <p14:creationId xmlns:p14="http://schemas.microsoft.com/office/powerpoint/2010/main" val="2085559719"/>
      </p:ext>
    </p:extLst>
  </p:cSld>
  <p:clrMapOvr>
    <a:masterClrMapping/>
  </p:clrMapOvr>
  <p:transition spd="med">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851920" y="1484784"/>
            <a:ext cx="1619354" cy="646331"/>
          </a:xfrm>
          <a:prstGeom prst="rect">
            <a:avLst/>
          </a:prstGeom>
        </p:spPr>
        <p:txBody>
          <a:bodyPr wrap="none">
            <a:spAutoFit/>
          </a:bodyPr>
          <a:lstStyle/>
          <a:p>
            <a:pPr lvl="0"/>
            <a:r>
              <a:rPr lang="uk-UA" sz="3600" b="1" dirty="0">
                <a:solidFill>
                  <a:srgbClr val="FF0000"/>
                </a:solidFill>
                <a:latin typeface="Times New Roman" pitchFamily="18" charset="0"/>
                <a:cs typeface="Times New Roman" pitchFamily="18" charset="0"/>
              </a:rPr>
              <a:t>Крок </a:t>
            </a:r>
            <a:r>
              <a:rPr lang="uk-UA" sz="3600" b="1" dirty="0" smtClean="0">
                <a:solidFill>
                  <a:srgbClr val="FF0000"/>
                </a:solidFill>
                <a:latin typeface="Times New Roman" pitchFamily="18" charset="0"/>
                <a:cs typeface="Times New Roman" pitchFamily="18" charset="0"/>
              </a:rPr>
              <a:t>2</a:t>
            </a:r>
            <a:endParaRPr lang="uk-UA" sz="3600" b="1" dirty="0">
              <a:solidFill>
                <a:srgbClr val="FF0000"/>
              </a:solidFill>
              <a:latin typeface="Times New Roman" pitchFamily="18" charset="0"/>
              <a:cs typeface="Times New Roman" pitchFamily="18" charset="0"/>
            </a:endParaRPr>
          </a:p>
        </p:txBody>
      </p:sp>
      <p:sp>
        <p:nvSpPr>
          <p:cNvPr id="3" name="Прямокутник 2"/>
          <p:cNvSpPr/>
          <p:nvPr/>
        </p:nvSpPr>
        <p:spPr>
          <a:xfrm>
            <a:off x="683568" y="2276872"/>
            <a:ext cx="7920880" cy="3293209"/>
          </a:xfrm>
          <a:prstGeom prst="rect">
            <a:avLst/>
          </a:prstGeom>
        </p:spPr>
        <p:txBody>
          <a:bodyPr wrap="square">
            <a:spAutoFit/>
          </a:bodyPr>
          <a:lstStyle/>
          <a:p>
            <a:pPr algn="ctr"/>
            <a:r>
              <a:rPr lang="uk-UA" sz="1600" b="1" dirty="0">
                <a:latin typeface="Times New Roman" panose="02020603050405020304" pitchFamily="18" charset="0"/>
                <a:cs typeface="Times New Roman" panose="02020603050405020304" pitchFamily="18" charset="0"/>
              </a:rPr>
              <a:t>Пропозиції педагогічного працівника щодо підвищення кваліфікації</a:t>
            </a:r>
            <a:endParaRPr lang="uk-UA" sz="1600" dirty="0">
              <a:latin typeface="Times New Roman" panose="02020603050405020304" pitchFamily="18" charset="0"/>
              <a:cs typeface="Times New Roman" panose="02020603050405020304" pitchFamily="18" charset="0"/>
            </a:endParaRPr>
          </a:p>
          <a:p>
            <a:pPr algn="just"/>
            <a:r>
              <a:rPr lang="uk-UA" sz="1600" dirty="0" smtClean="0">
                <a:latin typeface="Times New Roman" panose="02020603050405020304" pitchFamily="18" charset="0"/>
                <a:cs typeface="Times New Roman" panose="02020603050405020304" pitchFamily="18" charset="0"/>
              </a:rPr>
              <a:t>	Після </a:t>
            </a:r>
            <a:r>
              <a:rPr lang="uk-UA" sz="1600" dirty="0">
                <a:latin typeface="Times New Roman" panose="02020603050405020304" pitchFamily="18" charset="0"/>
                <a:cs typeface="Times New Roman" panose="02020603050405020304" pitchFamily="18" charset="0"/>
              </a:rPr>
              <a:t>затвердження кошторису закладу освіти на рік </a:t>
            </a:r>
            <a:r>
              <a:rPr lang="uk-UA" sz="1600" dirty="0" smtClean="0">
                <a:latin typeface="Times New Roman" panose="02020603050405020304" pitchFamily="18" charset="0"/>
                <a:cs typeface="Times New Roman" panose="02020603050405020304" pitchFamily="18" charset="0"/>
              </a:rPr>
              <a:t>керівник </a:t>
            </a:r>
            <a:r>
              <a:rPr lang="uk-UA" sz="1600" dirty="0">
                <a:latin typeface="Times New Roman" panose="02020603050405020304" pitchFamily="18" charset="0"/>
                <a:cs typeface="Times New Roman" panose="02020603050405020304" pitchFamily="18" charset="0"/>
              </a:rPr>
              <a:t>(уповноважені ним особи) невідкладно </a:t>
            </a:r>
            <a:r>
              <a:rPr lang="uk-UA" sz="1600" dirty="0" smtClean="0">
                <a:latin typeface="Times New Roman" panose="02020603050405020304" pitchFamily="18" charset="0"/>
                <a:cs typeface="Times New Roman" panose="02020603050405020304" pitchFamily="18" charset="0"/>
              </a:rPr>
              <a:t>оприлюднює </a:t>
            </a:r>
            <a:r>
              <a:rPr lang="uk-UA" sz="1600" dirty="0">
                <a:latin typeface="Times New Roman" panose="02020603050405020304" pitchFamily="18" charset="0"/>
                <a:cs typeface="Times New Roman" panose="02020603050405020304" pitchFamily="18" charset="0"/>
              </a:rPr>
              <a:t>загальний обсяг коштів, передбачених для підвищення кваліфікації працівників, які мають право на підвищення кваліфікації за рахунок коштів державного </a:t>
            </a:r>
            <a:r>
              <a:rPr lang="uk-UA" sz="1600" dirty="0" smtClean="0">
                <a:latin typeface="Times New Roman" panose="02020603050405020304" pitchFamily="18" charset="0"/>
                <a:cs typeface="Times New Roman" panose="02020603050405020304" pitchFamily="18" charset="0"/>
              </a:rPr>
              <a:t>та/або </a:t>
            </a:r>
            <a:r>
              <a:rPr lang="uk-UA" sz="1600" dirty="0">
                <a:latin typeface="Times New Roman" panose="02020603050405020304" pitchFamily="18" charset="0"/>
                <a:cs typeface="Times New Roman" panose="02020603050405020304" pitchFamily="18" charset="0"/>
              </a:rPr>
              <a:t>місцевого бюджетів, а також за рахунок інших коштів, передбачених у кошторисі для підвищення кваліфікації (пункт 17 </a:t>
            </a:r>
            <a:r>
              <a:rPr lang="uk-UA" sz="1600" u="sng" dirty="0">
                <a:latin typeface="Times New Roman" panose="02020603050405020304" pitchFamily="18" charset="0"/>
                <a:cs typeface="Times New Roman" panose="02020603050405020304" pitchFamily="18" charset="0"/>
                <a:hlinkClick r:id="rId2"/>
              </a:rPr>
              <a:t>Порядку</a:t>
            </a:r>
            <a:r>
              <a:rPr lang="uk-UA" sz="1600" dirty="0">
                <a:latin typeface="Times New Roman" panose="02020603050405020304" pitchFamily="18" charset="0"/>
                <a:cs typeface="Times New Roman" panose="02020603050405020304" pitchFamily="18" charset="0"/>
              </a:rPr>
              <a:t>).</a:t>
            </a:r>
          </a:p>
          <a:p>
            <a:pPr algn="just"/>
            <a:r>
              <a:rPr lang="uk-UA" sz="1600" dirty="0" smtClean="0">
                <a:latin typeface="Times New Roman" panose="02020603050405020304" pitchFamily="18" charset="0"/>
                <a:cs typeface="Times New Roman" panose="02020603050405020304" pitchFamily="18" charset="0"/>
              </a:rPr>
              <a:t>	Отримавши </a:t>
            </a:r>
            <a:r>
              <a:rPr lang="uk-UA" sz="1600" dirty="0">
                <a:latin typeface="Times New Roman" panose="02020603050405020304" pitchFamily="18" charset="0"/>
                <a:cs typeface="Times New Roman" panose="02020603050405020304" pitchFamily="18" charset="0"/>
              </a:rPr>
              <a:t>цю інформацію, кожен </a:t>
            </a:r>
            <a:r>
              <a:rPr lang="uk-UA" sz="1600" dirty="0" smtClean="0">
                <a:latin typeface="Times New Roman" panose="02020603050405020304" pitchFamily="18" charset="0"/>
                <a:cs typeface="Times New Roman" panose="02020603050405020304" pitchFamily="18" charset="0"/>
              </a:rPr>
              <a:t>педагогічний працівник</a:t>
            </a:r>
            <a:r>
              <a:rPr lang="uk-UA" sz="1600" dirty="0">
                <a:latin typeface="Times New Roman" panose="02020603050405020304" pitchFamily="18" charset="0"/>
                <a:cs typeface="Times New Roman" panose="02020603050405020304" pitchFamily="18" charset="0"/>
              </a:rPr>
              <a:t>, який має право на підвищення кваліфікації за рахунок зазначених коштів, упродовж 15 календарних днів подає керівнику закладу освіти (уповноваженій ним особі) пропозицію до плану підвищення кваліфікації на відповідний рік, яка містить інформацію про тему (напрям, найменування) обраної програми (курсу, лекції, модуля тощо), форми, обсяг (тривалість), суб’єкта (суб’єктів) підвищення кваліфікації, вартість підвищення кваліфікації або про безоплатність такої освітньої послуги (пункт 17 </a:t>
            </a:r>
            <a:r>
              <a:rPr lang="uk-UA" sz="1600" u="sng" dirty="0">
                <a:latin typeface="Times New Roman" panose="02020603050405020304" pitchFamily="18" charset="0"/>
                <a:cs typeface="Times New Roman" panose="02020603050405020304" pitchFamily="18" charset="0"/>
                <a:hlinkClick r:id="rId2"/>
              </a:rPr>
              <a:t>Порядку</a:t>
            </a:r>
            <a:r>
              <a:rPr lang="uk-UA" sz="1600" dirty="0" smtClean="0">
                <a:latin typeface="Times New Roman" panose="02020603050405020304" pitchFamily="18" charset="0"/>
                <a:cs typeface="Times New Roman" panose="02020603050405020304" pitchFamily="18" charset="0"/>
              </a:rPr>
              <a:t>).</a:t>
            </a:r>
            <a:endParaRPr lang="uk-UA"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5206214"/>
      </p:ext>
    </p:extLst>
  </p:cSld>
  <p:clrMapOvr>
    <a:masterClrMapping/>
  </p:clrMapOvr>
  <p:transition spd="slow">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3851920" y="1484784"/>
            <a:ext cx="1619354" cy="646331"/>
          </a:xfrm>
          <a:prstGeom prst="rect">
            <a:avLst/>
          </a:prstGeom>
        </p:spPr>
        <p:txBody>
          <a:bodyPr wrap="none">
            <a:spAutoFit/>
          </a:bodyPr>
          <a:lstStyle/>
          <a:p>
            <a:pPr lvl="0"/>
            <a:r>
              <a:rPr lang="uk-UA" sz="3600" b="1" dirty="0">
                <a:solidFill>
                  <a:srgbClr val="FF0000"/>
                </a:solidFill>
                <a:latin typeface="Times New Roman" pitchFamily="18" charset="0"/>
                <a:cs typeface="Times New Roman" pitchFamily="18" charset="0"/>
              </a:rPr>
              <a:t>Крок </a:t>
            </a:r>
            <a:r>
              <a:rPr lang="uk-UA" sz="3600" b="1" dirty="0" smtClean="0">
                <a:solidFill>
                  <a:srgbClr val="FF0000"/>
                </a:solidFill>
                <a:latin typeface="Times New Roman" pitchFamily="18" charset="0"/>
                <a:cs typeface="Times New Roman" pitchFamily="18" charset="0"/>
              </a:rPr>
              <a:t>3</a:t>
            </a:r>
            <a:endParaRPr lang="uk-UA" sz="3600" b="1" dirty="0">
              <a:solidFill>
                <a:srgbClr val="FF0000"/>
              </a:solidFill>
              <a:latin typeface="Times New Roman" pitchFamily="18" charset="0"/>
              <a:cs typeface="Times New Roman" pitchFamily="18" charset="0"/>
            </a:endParaRPr>
          </a:p>
        </p:txBody>
      </p:sp>
      <p:sp>
        <p:nvSpPr>
          <p:cNvPr id="3" name="Прямокутник 2"/>
          <p:cNvSpPr/>
          <p:nvPr/>
        </p:nvSpPr>
        <p:spPr>
          <a:xfrm>
            <a:off x="611560" y="1988840"/>
            <a:ext cx="7992888" cy="3293209"/>
          </a:xfrm>
          <a:prstGeom prst="rect">
            <a:avLst/>
          </a:prstGeom>
        </p:spPr>
        <p:txBody>
          <a:bodyPr wrap="square">
            <a:spAutoFit/>
          </a:bodyPr>
          <a:lstStyle/>
          <a:p>
            <a:pPr algn="ctr"/>
            <a:r>
              <a:rPr lang="uk-UA" sz="1600" b="1" dirty="0" smtClean="0">
                <a:latin typeface="Times New Roman" panose="02020603050405020304" pitchFamily="18" charset="0"/>
                <a:cs typeface="Times New Roman" panose="02020603050405020304" pitchFamily="18" charset="0"/>
              </a:rPr>
              <a:t>Укладення договору між закладом освіти та суб’єктом підвищення кваліфікації</a:t>
            </a:r>
          </a:p>
          <a:p>
            <a:pPr algn="just"/>
            <a:r>
              <a:rPr lang="uk-UA" sz="1600" dirty="0" smtClean="0">
                <a:latin typeface="Times New Roman" panose="02020603050405020304" pitchFamily="18" charset="0"/>
                <a:cs typeface="Times New Roman" panose="02020603050405020304" pitchFamily="18" charset="0"/>
              </a:rPr>
              <a:t>	На підставі плану підвищення кваліфікації керівник закладу освіти (уповноважена ним особа) укладає між закладом освіти та Прикарпатським університетом імені Василя Стефаника договір про надання освітніх послуг із підвищення кваліфікації на відповідний рік (пункт 20 </a:t>
            </a:r>
            <a:r>
              <a:rPr lang="uk-UA" sz="1600" u="sng" dirty="0" smtClean="0">
                <a:latin typeface="Times New Roman" panose="02020603050405020304" pitchFamily="18" charset="0"/>
                <a:cs typeface="Times New Roman" panose="02020603050405020304" pitchFamily="18" charset="0"/>
                <a:hlinkClick r:id="rId2"/>
              </a:rPr>
              <a:t>Порядку</a:t>
            </a:r>
            <a:r>
              <a:rPr lang="uk-UA" sz="1600" dirty="0" smtClean="0">
                <a:latin typeface="Times New Roman" panose="02020603050405020304" pitchFamily="18" charset="0"/>
                <a:cs typeface="Times New Roman" panose="02020603050405020304" pitchFamily="18" charset="0"/>
              </a:rPr>
              <a:t>). Такі договори укладаються безпосередньо із суб’єктом підвищення кваліфікації при загальній вартості, що не перевищує 50000 гривень, а у випадку вищої сумарної вартості такої освітньої послуги – через систему державних </a:t>
            </a:r>
            <a:r>
              <a:rPr lang="uk-UA" sz="1600" dirty="0" err="1" smtClean="0">
                <a:latin typeface="Times New Roman" panose="02020603050405020304" pitchFamily="18" charset="0"/>
                <a:cs typeface="Times New Roman" panose="02020603050405020304" pitchFamily="18" charset="0"/>
              </a:rPr>
              <a:t>закупівель</a:t>
            </a:r>
            <a:r>
              <a:rPr lang="uk-UA"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Prozorro</a:t>
            </a:r>
            <a:r>
              <a:rPr lang="uk-UA" sz="1600" dirty="0" smtClean="0">
                <a:latin typeface="Times New Roman" panose="02020603050405020304" pitchFamily="18" charset="0"/>
                <a:cs typeface="Times New Roman" panose="02020603050405020304" pitchFamily="18" charset="0"/>
              </a:rPr>
              <a:t>.</a:t>
            </a:r>
          </a:p>
          <a:p>
            <a:pPr algn="just"/>
            <a:r>
              <a:rPr lang="uk-UA" sz="1600" dirty="0" smtClean="0">
                <a:latin typeface="Times New Roman" panose="02020603050405020304" pitchFamily="18" charset="0"/>
                <a:cs typeface="Times New Roman" panose="02020603050405020304" pitchFamily="18" charset="0"/>
              </a:rPr>
              <a:t>	Не пізніше 25 грудня працівник повинен повідомити керівника закладу освіти або уповноваженій ним особі про стан проходження ним підвищення кваліфікації у поточному році з додаванням копій отриманих документів про підвищення кваліфікації. Ця інформація зберігається в особовій справі працівника відповідно до законодавства.</a:t>
            </a:r>
          </a:p>
          <a:p>
            <a:endParaRPr lang="uk-UA" sz="1600" dirty="0"/>
          </a:p>
        </p:txBody>
      </p:sp>
      <p:pic>
        <p:nvPicPr>
          <p:cNvPr id="4" name="Picture 3" descr="C:\Users\Admin\Desktop\завантаження (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4971261"/>
            <a:ext cx="3213904" cy="169548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Users\Admin\Desktop\завантаження (4).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2080" y="5060723"/>
            <a:ext cx="3024336" cy="16060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24378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кутник 2"/>
          <p:cNvSpPr/>
          <p:nvPr/>
        </p:nvSpPr>
        <p:spPr>
          <a:xfrm>
            <a:off x="683568" y="2276872"/>
            <a:ext cx="7920880" cy="1077218"/>
          </a:xfrm>
          <a:prstGeom prst="rect">
            <a:avLst/>
          </a:prstGeom>
        </p:spPr>
        <p:txBody>
          <a:bodyPr wrap="square">
            <a:spAutoFit/>
          </a:bodyPr>
          <a:lstStyle/>
          <a:p>
            <a:pPr algn="ctr"/>
            <a:endParaRPr lang="uk-UA" sz="1600" dirty="0" smtClean="0">
              <a:latin typeface="Times New Roman" panose="02020603050405020304" pitchFamily="18" charset="0"/>
              <a:cs typeface="Times New Roman" panose="02020603050405020304" pitchFamily="18" charset="0"/>
            </a:endParaRPr>
          </a:p>
          <a:p>
            <a:pPr algn="ctr"/>
            <a:endParaRPr lang="uk-UA" sz="1600" dirty="0">
              <a:latin typeface="Times New Roman" panose="02020603050405020304" pitchFamily="18" charset="0"/>
              <a:cs typeface="Times New Roman" panose="02020603050405020304" pitchFamily="18" charset="0"/>
            </a:endParaRPr>
          </a:p>
          <a:p>
            <a:pPr algn="ctr"/>
            <a:endParaRPr lang="uk-UA" sz="1600" dirty="0" smtClean="0">
              <a:latin typeface="Times New Roman" panose="02020603050405020304" pitchFamily="18" charset="0"/>
              <a:cs typeface="Times New Roman" panose="02020603050405020304" pitchFamily="18" charset="0"/>
            </a:endParaRPr>
          </a:p>
          <a:p>
            <a:pPr algn="ctr"/>
            <a:endParaRPr lang="uk-UA" sz="1600" dirty="0">
              <a:latin typeface="Times New Roman" panose="02020603050405020304" pitchFamily="18" charset="0"/>
              <a:cs typeface="Times New Roman" panose="02020603050405020304" pitchFamily="18" charset="0"/>
            </a:endParaRPr>
          </a:p>
        </p:txBody>
      </p:sp>
      <p:sp>
        <p:nvSpPr>
          <p:cNvPr id="4" name="Прямокутник 3"/>
          <p:cNvSpPr/>
          <p:nvPr/>
        </p:nvSpPr>
        <p:spPr>
          <a:xfrm>
            <a:off x="755576" y="1844824"/>
            <a:ext cx="7488833" cy="3385542"/>
          </a:xfrm>
          <a:prstGeom prst="rect">
            <a:avLst/>
          </a:prstGeom>
        </p:spPr>
        <p:txBody>
          <a:bodyPr wrap="square">
            <a:spAutoFit/>
          </a:bodyPr>
          <a:lstStyle/>
          <a:p>
            <a:r>
              <a:rPr lang="uk-UA" sz="1600" b="1" dirty="0">
                <a:latin typeface="Times New Roman" panose="02020603050405020304" pitchFamily="18" charset="0"/>
                <a:cs typeface="Times New Roman" panose="02020603050405020304" pitchFamily="18" charset="0"/>
              </a:rPr>
              <a:t>Програма підвищення кваліфікації повинна містити інформацію про:</a:t>
            </a:r>
            <a:endParaRPr lang="uk-UA" sz="1600" dirty="0">
              <a:latin typeface="Times New Roman" panose="02020603050405020304" pitchFamily="18" charset="0"/>
              <a:cs typeface="Times New Roman" panose="02020603050405020304" pitchFamily="18" charset="0"/>
            </a:endParaRPr>
          </a:p>
          <a:p>
            <a:pPr lvl="0"/>
            <a:r>
              <a:rPr lang="uk-UA" sz="1600" dirty="0" smtClean="0">
                <a:latin typeface="Times New Roman" panose="02020603050405020304" pitchFamily="18" charset="0"/>
                <a:cs typeface="Times New Roman" panose="02020603050405020304" pitchFamily="18" charset="0"/>
              </a:rPr>
              <a:t>- її </a:t>
            </a:r>
            <a:r>
              <a:rPr lang="uk-UA" sz="1600" dirty="0">
                <a:latin typeface="Times New Roman" panose="02020603050405020304" pitchFamily="18" charset="0"/>
                <a:cs typeface="Times New Roman" panose="02020603050405020304" pitchFamily="18" charset="0"/>
              </a:rPr>
              <a:t>розробника (розробників);</a:t>
            </a:r>
          </a:p>
          <a:p>
            <a:pPr lvl="0"/>
            <a:r>
              <a:rPr lang="uk-UA" sz="1600" dirty="0" smtClean="0">
                <a:latin typeface="Times New Roman" panose="02020603050405020304" pitchFamily="18" charset="0"/>
                <a:cs typeface="Times New Roman" panose="02020603050405020304" pitchFamily="18" charset="0"/>
              </a:rPr>
              <a:t>- найменування</a:t>
            </a:r>
            <a:r>
              <a:rPr lang="uk-UA" sz="1600" dirty="0">
                <a:latin typeface="Times New Roman" panose="02020603050405020304" pitchFamily="18" charset="0"/>
                <a:cs typeface="Times New Roman" panose="02020603050405020304" pitchFamily="18" charset="0"/>
              </a:rPr>
              <a:t>;</a:t>
            </a:r>
          </a:p>
          <a:p>
            <a:pPr lvl="0"/>
            <a:r>
              <a:rPr lang="uk-UA" sz="1600" dirty="0" smtClean="0">
                <a:latin typeface="Times New Roman" panose="02020603050405020304" pitchFamily="18" charset="0"/>
                <a:cs typeface="Times New Roman" panose="02020603050405020304" pitchFamily="18" charset="0"/>
              </a:rPr>
              <a:t>- мету</a:t>
            </a:r>
            <a:r>
              <a:rPr lang="uk-UA" sz="1600" dirty="0">
                <a:latin typeface="Times New Roman" panose="02020603050405020304" pitchFamily="18" charset="0"/>
                <a:cs typeface="Times New Roman" panose="02020603050405020304" pitchFamily="18" charset="0"/>
              </a:rPr>
              <a:t>;</a:t>
            </a:r>
          </a:p>
          <a:p>
            <a:pPr lvl="0"/>
            <a:r>
              <a:rPr lang="uk-UA" sz="1600" dirty="0" smtClean="0">
                <a:latin typeface="Times New Roman" panose="02020603050405020304" pitchFamily="18" charset="0"/>
                <a:cs typeface="Times New Roman" panose="02020603050405020304" pitchFamily="18" charset="0"/>
              </a:rPr>
              <a:t>- напрям</a:t>
            </a:r>
            <a:r>
              <a:rPr lang="uk-UA" sz="1600" dirty="0">
                <a:latin typeface="Times New Roman" panose="02020603050405020304" pitchFamily="18" charset="0"/>
                <a:cs typeface="Times New Roman" panose="02020603050405020304" pitchFamily="18" charset="0"/>
              </a:rPr>
              <a:t>;</a:t>
            </a:r>
          </a:p>
          <a:p>
            <a:pPr lvl="0"/>
            <a:r>
              <a:rPr lang="uk-UA" sz="1600" dirty="0" smtClean="0">
                <a:latin typeface="Times New Roman" panose="02020603050405020304" pitchFamily="18" charset="0"/>
                <a:cs typeface="Times New Roman" panose="02020603050405020304" pitchFamily="18" charset="0"/>
              </a:rPr>
              <a:t>- зміст</a:t>
            </a:r>
            <a:r>
              <a:rPr lang="uk-UA" sz="1600" dirty="0">
                <a:latin typeface="Times New Roman" panose="02020603050405020304" pitchFamily="18" charset="0"/>
                <a:cs typeface="Times New Roman" panose="02020603050405020304" pitchFamily="18" charset="0"/>
              </a:rPr>
              <a:t>;</a:t>
            </a:r>
          </a:p>
          <a:p>
            <a:pPr lvl="0"/>
            <a:r>
              <a:rPr lang="uk-UA" sz="1600" dirty="0" smtClean="0">
                <a:latin typeface="Times New Roman" panose="02020603050405020304" pitchFamily="18" charset="0"/>
                <a:cs typeface="Times New Roman" panose="02020603050405020304" pitchFamily="18" charset="0"/>
              </a:rPr>
              <a:t>- обсяг </a:t>
            </a:r>
            <a:r>
              <a:rPr lang="uk-UA" sz="1600" dirty="0">
                <a:latin typeface="Times New Roman" panose="02020603050405020304" pitchFamily="18" charset="0"/>
                <a:cs typeface="Times New Roman" panose="02020603050405020304" pitchFamily="18" charset="0"/>
              </a:rPr>
              <a:t>(тривалість), що встановлюється в годинах та / або кредитах ЄКТС;</a:t>
            </a:r>
          </a:p>
          <a:p>
            <a:pPr lvl="0"/>
            <a:r>
              <a:rPr lang="uk-UA" sz="1600" dirty="0" smtClean="0">
                <a:latin typeface="Times New Roman" panose="02020603050405020304" pitchFamily="18" charset="0"/>
                <a:cs typeface="Times New Roman" panose="02020603050405020304" pitchFamily="18" charset="0"/>
              </a:rPr>
              <a:t>- форму </a:t>
            </a:r>
            <a:r>
              <a:rPr lang="uk-UA" sz="1600" dirty="0">
                <a:latin typeface="Times New Roman" panose="02020603050405020304" pitchFamily="18" charset="0"/>
                <a:cs typeface="Times New Roman" panose="02020603050405020304" pitchFamily="18" charset="0"/>
              </a:rPr>
              <a:t>(форми) підвищення кваліфікації;</a:t>
            </a:r>
          </a:p>
          <a:p>
            <a:pPr marL="285750" lvl="0" indent="-285750">
              <a:buFontTx/>
              <a:buChar char="-"/>
            </a:pPr>
            <a:r>
              <a:rPr lang="uk-UA" sz="1600" dirty="0" smtClean="0">
                <a:latin typeface="Times New Roman" panose="02020603050405020304" pitchFamily="18" charset="0"/>
                <a:cs typeface="Times New Roman" panose="02020603050405020304" pitchFamily="18" charset="0"/>
              </a:rPr>
              <a:t>перелік </a:t>
            </a:r>
            <a:r>
              <a:rPr lang="uk-UA" sz="1600" dirty="0" err="1">
                <a:latin typeface="Times New Roman" panose="02020603050405020304" pitchFamily="18" charset="0"/>
                <a:cs typeface="Times New Roman" panose="02020603050405020304" pitchFamily="18" charset="0"/>
              </a:rPr>
              <a:t>компетентностей</a:t>
            </a:r>
            <a:r>
              <a:rPr lang="uk-UA" sz="1600" dirty="0">
                <a:latin typeface="Times New Roman" panose="02020603050405020304" pitchFamily="18" charset="0"/>
                <a:cs typeface="Times New Roman" panose="02020603050405020304" pitchFamily="18" charset="0"/>
              </a:rPr>
              <a:t>, що вдосконалюватимуться / набуватимуться (загальні, фахові тощо) (пункт 10 </a:t>
            </a:r>
            <a:r>
              <a:rPr lang="uk-UA" sz="1600" u="sng" dirty="0">
                <a:latin typeface="Times New Roman" panose="02020603050405020304" pitchFamily="18" charset="0"/>
                <a:cs typeface="Times New Roman" panose="02020603050405020304" pitchFamily="18" charset="0"/>
                <a:hlinkClick r:id="rId2"/>
              </a:rPr>
              <a:t>Порядку</a:t>
            </a:r>
            <a:r>
              <a:rPr lang="uk-UA" sz="1600" dirty="0" smtClean="0">
                <a:latin typeface="Times New Roman" panose="02020603050405020304" pitchFamily="18" charset="0"/>
                <a:cs typeface="Times New Roman" panose="02020603050405020304" pitchFamily="18" charset="0"/>
              </a:rPr>
              <a:t>).</a:t>
            </a:r>
          </a:p>
          <a:p>
            <a:pPr lvl="0" algn="just"/>
            <a:r>
              <a:rPr lang="uk-UA" sz="1600" u="sng" dirty="0" smtClean="0">
                <a:latin typeface="Times New Roman" panose="02020603050405020304" pitchFamily="18" charset="0"/>
                <a:cs typeface="Times New Roman" panose="02020603050405020304" pitchFamily="18" charset="0"/>
                <a:hlinkClick r:id="rId3"/>
              </a:rPr>
              <a:t>Програми </a:t>
            </a:r>
            <a:r>
              <a:rPr lang="uk-UA" sz="1600" u="sng" dirty="0">
                <a:latin typeface="Times New Roman" panose="02020603050405020304" pitchFamily="18" charset="0"/>
                <a:cs typeface="Times New Roman" panose="02020603050405020304" pitchFamily="18" charset="0"/>
                <a:hlinkClick r:id="rId3"/>
              </a:rPr>
              <a:t>підвищення кваліфікації </a:t>
            </a:r>
            <a:r>
              <a:rPr lang="uk-UA" sz="1600" u="sng" dirty="0" smtClean="0">
                <a:latin typeface="Times New Roman" panose="02020603050405020304" pitchFamily="18" charset="0"/>
                <a:cs typeface="Times New Roman" panose="02020603050405020304" pitchFamily="18" charset="0"/>
                <a:hlinkClick r:id="rId3"/>
              </a:rPr>
              <a:t>вчителів</a:t>
            </a:r>
            <a:r>
              <a:rPr lang="uk-UA" sz="1600" dirty="0" smtClean="0">
                <a:latin typeface="Times New Roman" panose="02020603050405020304" pitchFamily="18" charset="0"/>
                <a:cs typeface="Times New Roman" panose="02020603050405020304" pitchFamily="18" charset="0"/>
              </a:rPr>
              <a:t> та директорів розміщено </a:t>
            </a:r>
            <a:r>
              <a:rPr lang="uk-UA" sz="1600" dirty="0">
                <a:latin typeface="Times New Roman" panose="02020603050405020304" pitchFamily="18" charset="0"/>
                <a:cs typeface="Times New Roman" panose="02020603050405020304" pitchFamily="18" charset="0"/>
              </a:rPr>
              <a:t>на сайті Інституту післядипломної освіти та довузівської підготовки Прикарпатського національного університету імені Василя Стефаника. </a:t>
            </a:r>
          </a:p>
        </p:txBody>
      </p:sp>
      <p:pic>
        <p:nvPicPr>
          <p:cNvPr id="6" name="Picture 5" descr="C:\Users\Admin\Desktop\завантаження (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624" y="5229200"/>
            <a:ext cx="1927101" cy="12070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5058828"/>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Форма хвиль">
  <a:themeElements>
    <a:clrScheme name="Форма хвиль">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Форма хвиль">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Форма хвиль">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378</TotalTime>
  <Words>224</Words>
  <Application>Microsoft Office PowerPoint</Application>
  <PresentationFormat>Екран (4:3)</PresentationFormat>
  <Paragraphs>67</Paragraphs>
  <Slides>15</Slides>
  <Notes>1</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15</vt:i4>
      </vt:variant>
    </vt:vector>
  </HeadingPairs>
  <TitlesOfParts>
    <vt:vector size="20" baseType="lpstr">
      <vt:lpstr>Calibri</vt:lpstr>
      <vt:lpstr>Candara</vt:lpstr>
      <vt:lpstr>Symbol</vt:lpstr>
      <vt:lpstr>Times New Roman</vt:lpstr>
      <vt:lpstr>Форма хвиль</vt:lpstr>
      <vt:lpstr>Підвищення кваліфікації педагогічних працівників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Підвищення кваліфікації педагогічних працівників</dc:title>
  <dc:creator>Sara Yasmeen (Wipro Technologies)</dc:creator>
  <cp:lastModifiedBy>Admin</cp:lastModifiedBy>
  <cp:revision>39</cp:revision>
  <dcterms:created xsi:type="dcterms:W3CDTF">2010-02-23T11:30:32Z</dcterms:created>
  <dcterms:modified xsi:type="dcterms:W3CDTF">2021-09-07T11:49:59Z</dcterms:modified>
</cp:coreProperties>
</file>