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3A85FA-2FD2-4374-B21F-B0B13D84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A214FA23-A7FB-478B-9099-F9015BF0F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0525C64C-BC9F-4350-A383-50BB4A42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3F2FA51-E922-4B8B-9524-58A2EB21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D0C201F-F6D0-47C3-9E99-59E29FB2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6710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9D686-4B1B-435A-81FA-E63964C4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B3139798-2D8B-40AC-A158-F4EF9D13E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1A0AD60-AB31-403F-A55E-D72A99FA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7984C0A-A194-4D82-88DB-48546065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CB1A6E1-14F9-4015-8ED6-9274F8C6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269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306E7243-B637-4ED2-A4F4-08B1463C4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098F4C3F-1E45-4B73-9028-E54ADBD4A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8DA6DFD-62BD-4443-B83D-3829A85B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E8DA747-AF15-44FD-8FA6-8AC8605C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DE0D5E0-8883-46B2-A358-E40771C7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4803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B2A75-3FB4-4BD7-AE38-EFAEEA47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7682787-2E60-445C-A2B2-E29F5D0D1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58E35AA-761C-4A51-BE7D-AA7945D2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6AE0293-4A9B-4DEE-831A-2DD10868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E376CA2-7370-4B5D-BCC2-34565B18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018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601315-EF19-40EA-B296-C618DB7F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02368A73-C492-4D4E-8394-277E82F7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42ADCEB-66E5-4863-B62B-BAFCEDE5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0F93E72-74B5-47B6-A5B1-7645AD77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8064F72-5EC9-4C55-AFD7-7BF2A0D3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7989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E483EA-657B-42B8-A8B4-479B1BFC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44D1DAD-D110-4AB7-8A5D-AB23108B2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17914637-A17D-469C-9235-38480459D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3728D1F3-25CC-4317-BDB8-85B0771E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FAAF1740-37DE-4DB0-A113-630F0D93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2E2E8089-E3AA-4768-94C6-44B7B47C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8580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18488C-6A69-4291-9A3C-6356FF80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0EEA1E8-A6E0-40E0-A13F-EECD0351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642191ED-5F6D-447D-BCA8-5B4C9DEB7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697AE718-2E4B-4E5E-AE4A-A919C01AB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CB6F1D10-2C4E-4E9D-801A-08E7A00D4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D6CC89AD-2FA8-45B5-ACEE-D1D9565D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C8550FBA-DB08-430D-AD58-4BEA952C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887B6A80-4456-4105-AAC1-F3796EA9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78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644FD2-7C4D-423E-9751-D649E4E4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943872D4-008C-4CFF-BE52-18057CA2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E52EFC66-13CF-4144-A27B-D1A19CB0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652286B7-9FC0-4C1D-9991-14B1DF8C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7247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974A56E2-A44A-4EB7-BE93-DD2F5EFE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05C4D143-1CEE-4288-8184-649F5204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119672B5-EDE7-409D-9CD5-6D28FF7A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6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C45CF8-5089-4706-B313-47848CC3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DE7970-4863-4B90-80EF-E2707133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D981D5D7-CACB-4746-8785-A0C030DD6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87DCE1BD-CF6D-46B8-AB77-67D194AB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CAD5838B-C054-446E-91A1-2BBD5BC4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304B6383-A753-413E-848C-9363C6C1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8379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91C14C-EAA1-42D6-A2D6-B176A407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0A86C76C-540D-4984-B480-24D3D8AA5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838173E0-7FEF-45C4-A4BE-406BE5F57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BD21C046-251C-4E56-B4BE-E89B8497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7C34AB7B-91FA-4DFB-A5A9-169B4E0D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2BFB5181-5DF3-4257-ACB8-0E9C0F46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738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C4D6DF0D-5DE0-44F5-AC94-B47035AA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C2177D2-8893-4ECE-81D0-5C00A465B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ABB1CB8-07AB-4090-B236-C8E20D459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86478-B90F-48E7-B956-717DDAA93158}" type="datetimeFigureOut">
              <a:rPr lang="uk-UA" smtClean="0"/>
              <a:pPr/>
              <a:t>30.05.2022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C48C920C-2FF9-49E7-91E4-2E93AEC25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092B3BD-E78F-4E66-9F34-4B4C82A6F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5558-5C2F-4EA6-8C82-8BFC3BD1DC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563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lam@pnu.edu.ua" TargetMode="Externa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search/top?q=%D0%BA%D0%B0%D1%84%D0%B5%D0%B4%D1%80%D0%B0%20%D0%BB%D1%96%D1%81%D0%BE%D0%B2%D0%BE%D0%B3%D0%BE%20%D1%96%20%D0%B0%D0%B3%D1%80%D0%B0%D1%80%D0%BD%D0%BE%D0%B3%D0%BE%20%D0%BC%D0%B5%D0%BD%D0%B5%D0%B4%D0%B6%D0%BC%D0%B5%D0%BD%D1%82%D1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kag.pnu.edu.ua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42885550_17-abrakadabra-fun-p-fon-dlya-prezentatsii-selskoe-khozyaistvo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IMG-f601315ca9cb087caec9a365c31eebb6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3774" y="2785653"/>
            <a:ext cx="10405601" cy="3852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4E8FE4E1-1EE9-484E-9E9F-C862CC0A7BE3}"/>
              </a:ext>
            </a:extLst>
          </p:cNvPr>
          <p:cNvSpPr/>
          <p:nvPr/>
        </p:nvSpPr>
        <p:spPr>
          <a:xfrm>
            <a:off x="1523999" y="383698"/>
            <a:ext cx="876521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Прикарпатський національний університет імені Василя Стефаника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природничих наук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лісового та аграрного менеджменту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програма </a:t>
            </a:r>
          </a:p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 Агрономія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photo_2022-05-06_15-52-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200" y="332510"/>
            <a:ext cx="2029120" cy="202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470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0234CB-64BE-45F6-BDA8-92445E2E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6" y="0"/>
            <a:ext cx="10515600" cy="1325563"/>
          </a:xfrm>
        </p:spPr>
        <p:txBody>
          <a:bodyPr/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До послуг студентів: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E2C646B-B598-404A-868C-DA08B4E08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8" y="699773"/>
            <a:ext cx="11554691" cy="145023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Мультимедійні лекційні аудиторії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Навчально-дослідні лабораторії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Спеціалізовані лабораторії з персональними комп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ютерами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і інтернет-мережею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F61308-33C5-45D3-839F-9860DDE16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41" y="2217670"/>
            <a:ext cx="6897950" cy="222027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CA74E3-EBFB-4EC2-9EAF-7116706D1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1927" y="4051060"/>
            <a:ext cx="7016318" cy="238554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805490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D1BF57-E90C-4A9E-8C25-5C0F3447A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6" y="0"/>
            <a:ext cx="5082639" cy="1325563"/>
          </a:xfrm>
        </p:spPr>
        <p:txBody>
          <a:bodyPr>
            <a:normAutofit/>
          </a:bodyPr>
          <a:lstStyle/>
          <a:p>
            <a:r>
              <a:rPr lang="uk-UA" sz="4000" b="1" i="1" dirty="0">
                <a:latin typeface="Times New Roman" pitchFamily="18" charset="0"/>
                <a:cs typeface="Times New Roman" pitchFamily="18" charset="0"/>
              </a:rPr>
              <a:t>Дозвілля студентів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70373" y="2967335"/>
            <a:ext cx="52167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4000" b="1" spc="100" dirty="0">
              <a:ln w="18000">
                <a:solidFill>
                  <a:schemeClr val="bg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Рисунок 19" descr="cdfQKf5z4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8241" y="3681349"/>
            <a:ext cx="3768436" cy="282632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1" name="Рисунок 20" descr="DSCN0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0848" y="190005"/>
            <a:ext cx="3040399" cy="4053865"/>
          </a:xfrm>
          <a:prstGeom prst="rect">
            <a:avLst/>
          </a:prstGeom>
          <a:ln w="63500">
            <a:solidFill>
              <a:schemeClr val="bg1">
                <a:lumMod val="95000"/>
              </a:schemeClr>
            </a:solidFill>
          </a:ln>
        </p:spPr>
      </p:pic>
      <p:pic>
        <p:nvPicPr>
          <p:cNvPr id="22" name="Рисунок 21" descr="DSCN3152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3963"/>
            <a:ext cx="3978234" cy="265215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3" name="Рисунок 22" descr="IMG_19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0223" y="3372594"/>
            <a:ext cx="3562598" cy="267194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4" name="Рисунок 23" descr="P61108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65817" y="332510"/>
            <a:ext cx="4085111" cy="306383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052" name="Picture 4" descr="H:\Компи\Волощук М. Д\Фото\Практика\IMG_21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0646" y="1179182"/>
            <a:ext cx="3832616" cy="287416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9337094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B_IMG_1549294016864-500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9383" y="1174916"/>
            <a:ext cx="5546763" cy="3328058"/>
          </a:xfrm>
          <a:blipFill dpi="0" rotWithShape="1">
            <a:blip r:embed="rId3" cstate="print"/>
            <a:srcRect/>
            <a:tile tx="0" ty="0" sx="100000" sy="100000" flip="none" algn="tl"/>
          </a:blipFill>
          <a:ln w="57150">
            <a:solidFill>
              <a:schemeClr val="bg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8DAE77-CFBC-41AC-8AE2-AD77AD108F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956"/>
          <a:stretch/>
        </p:blipFill>
        <p:spPr>
          <a:xfrm>
            <a:off x="6206073" y="1449489"/>
            <a:ext cx="5072617" cy="277891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633849" y="5035138"/>
            <a:ext cx="4370120" cy="16178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2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9AF58-11FE-4F45-B7A6-7D497AB6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17" y="8466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 на навчання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0345" y="517562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м. Івано-Франківськ, вул. Галицька, 201, 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кабінет 107, 76008 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тел. (0342)59-61-66 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 err="1">
                <a:latin typeface="Times New Roman" pitchFamily="18" charset="0"/>
                <a:cs typeface="Times New Roman" pitchFamily="18" charset="0"/>
                <a:hlinkClick r:id="rId5"/>
              </a:rPr>
              <a:t>klam</a:t>
            </a:r>
            <a:r>
              <a:rPr lang="uk-UA" dirty="0">
                <a:latin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uk-UA" dirty="0" err="1">
                <a:latin typeface="Times New Roman" pitchFamily="18" charset="0"/>
                <a:cs typeface="Times New Roman" pitchFamily="18" charset="0"/>
                <a:hlinkClick r:id="rId5"/>
              </a:rPr>
              <a:t>pnu.edu.ua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55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38B10370-02DF-4741-86A6-050F25A071DD}"/>
              </a:ext>
            </a:extLst>
          </p:cNvPr>
          <p:cNvSpPr/>
          <p:nvPr/>
        </p:nvSpPr>
        <p:spPr>
          <a:xfrm>
            <a:off x="356259" y="511726"/>
            <a:ext cx="11471563" cy="634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ШАНОВНІ АБІТУРІЄНТИ!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 Вас на навчання у 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Прикарпатський національний університет імені Василя Стефаника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ВСТУПУ</a:t>
            </a:r>
          </a:p>
          <a:p>
            <a:pPr algn="ctr">
              <a:lnSpc>
                <a:spcPct val="150000"/>
              </a:lnSpc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ступінь — БАКАЛАВР  </a:t>
            </a:r>
          </a:p>
          <a:p>
            <a:pPr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бюджет: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ЗАЯВА+НАЦІОНАЛЬНИЙ МУЛЬТИПРЕДМНИЙ ТЕСТ+МОТИВАЦІЙНИЙ ЛИСТ;  </a:t>
            </a:r>
          </a:p>
          <a:p>
            <a:pPr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контракт: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ЗАЯВА+МОТИВАЦІЙНИЙ ЛИСТ.   </a:t>
            </a:r>
          </a:p>
          <a:p>
            <a:pPr algn="ctr">
              <a:lnSpc>
                <a:spcPct val="150000"/>
              </a:lnSpc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ступінь — МАГІСТР  </a:t>
            </a:r>
          </a:p>
          <a:p>
            <a:pPr>
              <a:lnSpc>
                <a:spcPct val="150000"/>
              </a:lnSpc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бюджет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ЗАЯВА +ФАХОВИЙ ВСТУПНИЙ ІСПИТ+МОТИВАЦІЙНИЙ ЛИСТ;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контракт: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ЗАЯВА+МОТИВАЦІЙНИЙ ЛИСТ.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9277974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DE13E5-3E0A-4A6F-A627-4BD22977A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365125"/>
            <a:ext cx="11599289" cy="13255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Студенти, які здобувають вищу освіту за освітньою програмою 201Агрономія мають можливість працевлаштуватися у таких установах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63B3E48-9D76-4ED5-9ACD-031B45972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38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Івано-Франківський філіал інституту охорони родючості ґрунтів і якості</a:t>
            </a:r>
          </a:p>
          <a:p>
            <a:pPr>
              <a:buNone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продукції;</a:t>
            </a:r>
          </a:p>
          <a:p>
            <a:pPr>
              <a:buFont typeface="Wingdings" pitchFamily="2" charset="2"/>
              <a:buChar char="ü"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управління Держкомзему в Івано-Франківській області;</a:t>
            </a:r>
          </a:p>
          <a:p>
            <a:pPr>
              <a:buFont typeface="Wingdings" pitchFamily="2" charset="2"/>
              <a:buChar char="ü"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Районні відділи земельних ресурсів;</a:t>
            </a:r>
          </a:p>
          <a:p>
            <a:pPr>
              <a:buFont typeface="Wingdings" pitchFamily="2" charset="2"/>
              <a:buChar char="ü"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Обласні науково-дослідні інститути;</a:t>
            </a:r>
          </a:p>
          <a:p>
            <a:pPr>
              <a:buFont typeface="Wingdings" pitchFamily="2" charset="2"/>
              <a:buChar char="ü"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Сортодільниці області;</a:t>
            </a:r>
          </a:p>
          <a:p>
            <a:pPr>
              <a:buFont typeface="Wingdings" pitchFamily="2" charset="2"/>
              <a:buChar char="ü"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обласна інспекція захисту рослин;</a:t>
            </a:r>
          </a:p>
          <a:p>
            <a:pPr>
              <a:buFont typeface="Wingdings" pitchFamily="2" charset="2"/>
              <a:buChar char="ü"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Банки, що кредитують аграрне виробництво;</a:t>
            </a:r>
          </a:p>
          <a:p>
            <a:pPr>
              <a:buFont typeface="Wingdings" pitchFamily="2" charset="2"/>
              <a:buChar char="ü"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 області, агрофірми, асоціації, сільські ради;</a:t>
            </a:r>
          </a:p>
          <a:p>
            <a:pPr>
              <a:buFont typeface="Wingdings" pitchFamily="2" charset="2"/>
              <a:buChar char="ü"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Обласне виробниче управління водного господарства.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9187618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334FF8-DDF2-4072-836E-E10E408B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63" y="317625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Вся інформація про вступ на нашу спеціальність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C13EF5B-548B-425F-AB69-53D54A54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86" y="1820378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Зайти на головну сторінку університету 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Обрати вкладку Абітурієнтам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Клікнути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Вступ до університету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            Вибрати факультет природничих наук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                       Спеціальність 201 Агрономія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712519" y="2481943"/>
            <a:ext cx="736270" cy="237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1636816" y="3002478"/>
            <a:ext cx="736270" cy="237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2501735" y="3487387"/>
            <a:ext cx="736270" cy="237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3449782" y="3996047"/>
            <a:ext cx="736270" cy="237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6DE85E7-4F65-457B-A2D9-603F37EB6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544" y="5038406"/>
            <a:ext cx="1354982" cy="13549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A67269A-62CC-4927-A038-C91286D34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344" y="5038404"/>
            <a:ext cx="1392248" cy="1392248"/>
          </a:xfrm>
          <a:prstGeom prst="rect">
            <a:avLst/>
          </a:prstGeom>
        </p:spPr>
      </p:pic>
      <p:pic>
        <p:nvPicPr>
          <p:cNvPr id="20" name="Рисунок 19">
            <a:hlinkClick r:id="rId5"/>
            <a:extLst>
              <a:ext uri="{FF2B5EF4-FFF2-40B4-BE49-F238E27FC236}">
                <a16:creationId xmlns:a16="http://schemas.microsoft.com/office/drawing/2014/main" xmlns="" id="{65083E72-84F5-4E51-9316-098FA3ECD7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6486" y="5038404"/>
            <a:ext cx="1377808" cy="1377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076196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47ACDE-6DCF-479D-B291-1CAEEB77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2" y="0"/>
            <a:ext cx="4987636" cy="1092530"/>
          </a:xfrm>
        </p:spPr>
        <p:txBody>
          <a:bodyPr>
            <a:normAutofit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процес</a:t>
            </a:r>
          </a:p>
        </p:txBody>
      </p:sp>
      <p:pic>
        <p:nvPicPr>
          <p:cNvPr id="4" name="Picture 4" descr="123"/>
          <p:cNvPicPr preferRelativeResize="0">
            <a:picLocks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878774" y="1573938"/>
            <a:ext cx="2851005" cy="22338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7" descr="100_357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347897" y="495718"/>
            <a:ext cx="3278188" cy="30257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2" descr="DSCF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2789" y="3454853"/>
            <a:ext cx="3300020" cy="293374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1" descr="PA240206"/>
          <p:cNvPicPr preferRelativeResize="0">
            <a:picLocks noChangeArrowheads="1"/>
          </p:cNvPicPr>
          <p:nvPr/>
        </p:nvPicPr>
        <p:blipFill>
          <a:blip r:embed="rId5" cstate="print"/>
          <a:srcRect l="8260"/>
          <a:stretch>
            <a:fillRect/>
          </a:stretch>
        </p:blipFill>
        <p:spPr bwMode="auto">
          <a:xfrm>
            <a:off x="4936816" y="3615105"/>
            <a:ext cx="3138405" cy="28747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IMG_7317-500x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802" y="3839885"/>
            <a:ext cx="3873582" cy="232414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074" name="Picture 2" descr="C:\Users\Mariya\Downloads\IMG_7212-500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0376" y="960417"/>
            <a:ext cx="4762500" cy="28575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3398250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3BD95B-42A9-42F2-9059-6FCA6EC8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33153"/>
          </a:xfrm>
        </p:spPr>
        <p:txBody>
          <a:bodyPr>
            <a:normAutofit fontScale="90000"/>
          </a:bodyPr>
          <a:lstStyle/>
          <a:p>
            <a:r>
              <a:rPr lang="uk-UA" sz="4000" b="1" i="1" dirty="0">
                <a:latin typeface="Times New Roman" pitchFamily="18" charset="0"/>
                <a:cs typeface="Times New Roman" pitchFamily="18" charset="0"/>
              </a:rPr>
              <a:t>   Тут проводять дослідження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ґрунтів та сільськогосподарських культур</a:t>
            </a:r>
            <a:endParaRPr lang="uk-UA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0" descr="P7080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768" y="917377"/>
            <a:ext cx="3024139" cy="280164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748" y="3562597"/>
            <a:ext cx="2919445" cy="2929887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68CBCA8-0BBC-44A9-9852-444D4DF8F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250" y="1004444"/>
            <a:ext cx="3410872" cy="255815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E8D75FE-8F37-4AEE-A1F9-ED031D4089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6" t="1106" r="3298" b="-1106"/>
          <a:stretch/>
        </p:blipFill>
        <p:spPr>
          <a:xfrm>
            <a:off x="3683510" y="1181234"/>
            <a:ext cx="4186004" cy="315436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4" descr="00212"/>
          <p:cNvPicPr>
            <a:picLocks noChangeAspect="1" noChangeArrowheads="1"/>
          </p:cNvPicPr>
          <p:nvPr/>
        </p:nvPicPr>
        <p:blipFill>
          <a:blip r:embed="rId6" cstate="print"/>
          <a:srcRect l="50903" t="40195" b="15001"/>
          <a:stretch>
            <a:fillRect/>
          </a:stretch>
        </p:blipFill>
        <p:spPr bwMode="auto">
          <a:xfrm>
            <a:off x="299372" y="3338121"/>
            <a:ext cx="3840496" cy="31543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59150E-BBC8-4860-8A75-04540B3CE4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30908" y="4199199"/>
            <a:ext cx="2453784" cy="184033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43DF2A-0730-48A0-BCBD-9EC8F7C9A2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592403" y="3751985"/>
            <a:ext cx="2191818" cy="292242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128116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YkmkcCCcK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22695" y="3992872"/>
            <a:ext cx="3411904" cy="2259486"/>
          </a:xfrm>
          <a:ln w="57150">
            <a:solidFill>
              <a:schemeClr val="bg1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7FB034-0EE8-4FBA-A0D1-F3F967C5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0" y="0"/>
            <a:ext cx="4940135" cy="1140031"/>
          </a:xfrm>
        </p:spPr>
        <p:txBody>
          <a:bodyPr>
            <a:normAutofit/>
          </a:bodyPr>
          <a:lstStyle/>
          <a:p>
            <a:r>
              <a:rPr lang="uk-UA" sz="4000" b="1" i="1" dirty="0">
                <a:latin typeface="Times New Roman" pitchFamily="18" charset="0"/>
                <a:cs typeface="Times New Roman" pitchFamily="18" charset="0"/>
              </a:rPr>
              <a:t>Наукові конференції</a:t>
            </a:r>
          </a:p>
        </p:txBody>
      </p:sp>
      <p:pic>
        <p:nvPicPr>
          <p:cNvPr id="9" name="Рисунок 8" descr="DSC_8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902" y="1593133"/>
            <a:ext cx="3465892" cy="230197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0" name="Рисунок 9" descr="DSC_8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590" y="3500033"/>
            <a:ext cx="4260173" cy="282951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Рисунок 7" descr="DSC_80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5127" y="3232395"/>
            <a:ext cx="4108863" cy="272902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098" name="Picture 2" descr="C:\Users\Mariya\Downloads\IMG_7253-500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5369" y="1006433"/>
            <a:ext cx="4182341" cy="250940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6" name="Рисунок 5" descr="DSC_78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8116" y="1177587"/>
            <a:ext cx="3975329" cy="264033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952295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EA104-CC35-43D0-BC10-EB2B5218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96" y="341374"/>
            <a:ext cx="10022774" cy="1325563"/>
          </a:xfrm>
        </p:spPr>
        <p:txBody>
          <a:bodyPr>
            <a:normAutofit/>
          </a:bodyPr>
          <a:lstStyle/>
          <a:p>
            <a:pPr algn="just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Посади, на які можуть претендувати випускники кафедри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AD0A430-55D7-43D4-A52E-869C30BF9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керівник с/г підприємства;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помічник агронома;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агроном господарства;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агроном відділення; головний агроном;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флорист; дизайнер ландшафту; 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лаборант зернових компаній;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головний спеціаліст-агроном в районних держадміністраціях;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керівник відділу в структурі управління Міністерства АПК;</a:t>
            </a:r>
          </a:p>
          <a:p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кормовиробник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овочівник; 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агрохімік-ґрунтознавець. </a:t>
            </a:r>
          </a:p>
        </p:txBody>
      </p:sp>
    </p:spTree>
    <p:extLst>
      <p:ext uri="{BB962C8B-B14F-4D97-AF65-F5344CB8AC3E}">
        <p14:creationId xmlns:p14="http://schemas.microsoft.com/office/powerpoint/2010/main" xmlns="" val="258703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8E4F69-5F03-47ED-AA96-1017ADAE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82" y="127847"/>
            <a:ext cx="11809022" cy="941161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У нас можна навчитись визначати якість ґрунту та рослинної продукції</a:t>
            </a:r>
          </a:p>
        </p:txBody>
      </p:sp>
      <p:pic>
        <p:nvPicPr>
          <p:cNvPr id="6" name="Рисунок 5" descr="100_3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7840" y="819397"/>
            <a:ext cx="3287484" cy="438331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Рисунок 6" descr="DSC01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4283" y="1198146"/>
            <a:ext cx="4545976" cy="340948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Рисунок 7" descr="x_9c89a89c.jpg"/>
          <p:cNvPicPr>
            <a:picLocks noChangeAspect="1"/>
          </p:cNvPicPr>
          <p:nvPr/>
        </p:nvPicPr>
        <p:blipFill>
          <a:blip r:embed="rId4" cstate="print"/>
          <a:srcRect b="12128"/>
          <a:stretch>
            <a:fillRect/>
          </a:stretch>
        </p:blipFill>
        <p:spPr>
          <a:xfrm>
            <a:off x="6099963" y="4251365"/>
            <a:ext cx="3720934" cy="245225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Рисунок 4" descr="100_36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0649" y="1527540"/>
            <a:ext cx="3209623" cy="427949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Рисунок 3" descr="100_36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0684" y="4472918"/>
            <a:ext cx="2895103" cy="217132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3922988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231</Words>
  <Application>Microsoft Office PowerPoint</Application>
  <PresentationFormat>Произвольный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Студенти, які здобувають вищу освіту за освітньою програмою 201Агрономія мають можливість працевлаштуватися у таких установах:</vt:lpstr>
      <vt:lpstr>Вся інформація про вступ на нашу спеціальність: </vt:lpstr>
      <vt:lpstr>Навчальний процес</vt:lpstr>
      <vt:lpstr>   Тут проводять дослідження ґрунтів та сільськогосподарських культур</vt:lpstr>
      <vt:lpstr>Наукові конференції</vt:lpstr>
      <vt:lpstr> Посади, на які можуть претендувати випускники кафедри:</vt:lpstr>
      <vt:lpstr> У нас можна навчитись визначати якість ґрунту та рослинної продукції</vt:lpstr>
      <vt:lpstr>До послуг студентів: </vt:lpstr>
      <vt:lpstr>Дозвілля студентів</vt:lpstr>
      <vt:lpstr>Запрошуємо на навчання!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acer</dc:creator>
  <cp:lastModifiedBy>ПК</cp:lastModifiedBy>
  <cp:revision>75</cp:revision>
  <dcterms:created xsi:type="dcterms:W3CDTF">2022-05-05T12:49:36Z</dcterms:created>
  <dcterms:modified xsi:type="dcterms:W3CDTF">2022-05-30T08:31:13Z</dcterms:modified>
</cp:coreProperties>
</file>