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6" r:id="rId2"/>
    <p:sldMasterId id="2147483813" r:id="rId3"/>
  </p:sldMasterIdLst>
  <p:notesMasterIdLst>
    <p:notesMasterId r:id="rId12"/>
  </p:notesMasterIdLst>
  <p:handoutMasterIdLst>
    <p:handoutMasterId r:id="rId13"/>
  </p:handoutMasterIdLst>
  <p:sldIdLst>
    <p:sldId id="274" r:id="rId4"/>
    <p:sldId id="267" r:id="rId5"/>
    <p:sldId id="275" r:id="rId6"/>
    <p:sldId id="281" r:id="rId7"/>
    <p:sldId id="276" r:id="rId8"/>
    <p:sldId id="277" r:id="rId9"/>
    <p:sldId id="279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DF7"/>
    <a:srgbClr val="FFFF66"/>
    <a:srgbClr val="800040"/>
    <a:srgbClr val="FF0080"/>
    <a:srgbClr val="4B3025"/>
    <a:srgbClr val="CC66FF"/>
    <a:srgbClr val="66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0" autoAdjust="0"/>
  </p:normalViewPr>
  <p:slideViewPr>
    <p:cSldViewPr snapToObjects="1">
      <p:cViewPr varScale="1">
        <p:scale>
          <a:sx n="42" d="100"/>
          <a:sy n="42" d="100"/>
        </p:scale>
        <p:origin x="1326" y="5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AD1165B1-521A-43B7-8210-8F76DDCC4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51C68892-B38B-4BE2-B45A-06DAF020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0B086-FF62-40E1-8D56-796744D2609E}" type="slidenum">
              <a:rPr lang="en-US" smtClean="0">
                <a:ea typeface="MS PGothic" pitchFamily="34" charset="-128"/>
              </a:rPr>
              <a:pPr>
                <a:defRPr/>
              </a:pPr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82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F0CF6-EF74-4833-86D1-E57BA20CB733}" type="slidenum">
              <a:rPr lang="en-US" smtClean="0">
                <a:ea typeface="MS PGothic" pitchFamily="34" charset="-128"/>
              </a:rPr>
              <a:pPr>
                <a:defRPr/>
              </a:pPr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223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45237-22EE-457A-88AB-724BFD462EC3}" type="slidenum">
              <a:rPr lang="en-US" smtClean="0">
                <a:ea typeface="MS PGothic" pitchFamily="34" charset="-128"/>
              </a:rPr>
              <a:pPr>
                <a:defRPr/>
              </a:pPr>
              <a:t>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76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98E30-293C-4F29-BFB9-FD65815773D7}" type="slidenum">
              <a:rPr lang="en-US" smtClean="0">
                <a:ea typeface="MS PGothic" pitchFamily="34" charset="-128"/>
              </a:rPr>
              <a:pPr>
                <a:defRPr/>
              </a:pPr>
              <a:t>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253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4858C-C4F8-47C4-9E5E-47EBCE2207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83351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ea typeface="ＭＳ Ｐゴシック" pitchFamily="96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6B4C-3EA2-47CF-BFC4-83A2F5E24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A456-8261-43E1-ADFE-0C4BB5C57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EEE0-9F65-4FA2-B3BC-88A947EA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4DFC-FC92-474E-B317-631C1C69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5AC1-5BDF-43D2-AB2B-0D6C2048F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solidFill>
                <a:srgbClr val="4C4C4C"/>
              </a:solidFill>
              <a:ea typeface="ＭＳ Ｐゴシック" pitchFamily="96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B642-6A5A-400D-8FCF-BB08C88C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CCEB-5C5A-43C7-A776-FDD2383DB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FF39-C00F-40DF-92A7-3FBED3EE6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7697-B2E4-4AA0-8D2F-81B986AF5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0E81-6271-4EB8-887F-ACADB6DEC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D7FF7-66F9-4BA3-851D-3EA0BDD0E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BFD9-C5A8-498B-BED9-0B8E776F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AB00D-4CEB-4D46-A88B-900656B1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028E-0626-499E-BF84-2A0872C0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86E8-E226-41C0-A809-E85B7184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DF1B4-65FF-412C-BD5A-942DCB875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9BE-B94D-4E6F-90E4-32F6866A8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4799-3006-4F17-BCB5-FB8E9A1B8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D7EE-F11E-42EA-BF80-0334993C1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solidFill>
                <a:srgbClr val="4C4C4C"/>
              </a:solidFill>
              <a:ea typeface="ＭＳ Ｐゴシック" pitchFamily="96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EAAC-ECED-4A02-B22B-74218A491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B344-0A7F-4EF0-A1C7-CE6D318D1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49B3-E9C3-4137-9174-2A27EC40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729F-6F10-40D4-ABE0-E7CB4368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A746-3326-4E0B-8B55-E7212100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D6B9-642C-433C-B082-2FFE681FB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242AE-965F-4C3F-9233-726AEBB25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C343-4658-4A31-9209-050BC8C3C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A680-4E74-4ABE-A62C-120E77F4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F304-7AB1-4359-8529-CDD8C7546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5A78-CEA2-43B0-9B4F-D157BBAE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94F2-205E-494E-B027-49C3023F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48E4-3127-48DC-9CFC-0D5124D6B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6A97-FC03-4523-B5BE-6AB143173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3DD7-3DE3-4A9F-B442-5A2B86FE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8085-EE88-437E-A079-4CD2347AB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C8D7-27E4-47C2-AC7A-684517FD6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B265-C2B9-4C2A-8CA7-C8982E4D2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12D6-DB82-4D4E-8129-F86F7793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382A-6AD2-4F7D-8900-E9116666A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BE9D7B65-C6EC-4975-A106-B71C7D4A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C4C4C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C4C4C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C4C4C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5EB473E4-FE45-4475-81DC-9BDA9B6CD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C4C4C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C4C4C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C4C4C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1DF1EFC7-A2EF-47AB-B480-F5A8B6E7D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businesslines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 descr="лого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908050"/>
            <a:ext cx="54705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647700"/>
          </a:xfrm>
        </p:spPr>
        <p:txBody>
          <a:bodyPr anchor="b" anchorCtr="1"/>
          <a:lstStyle/>
          <a:p>
            <a:pPr>
              <a:defRPr/>
            </a:pPr>
            <a:r>
              <a:rPr lang="uk-UA" sz="3600" b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12" charset="-128"/>
                <a:cs typeface="ＭＳ Ｐゴシック" pitchFamily="-112" charset="-128"/>
              </a:rPr>
              <a:t>Інститут туризму</a:t>
            </a:r>
            <a:endParaRPr lang="ru-RU" sz="3600" b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0" y="515778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MS PGothic"/>
              </a:rPr>
              <a:t>ПРАКТИЧНА СТУДЕНТСЬКА КОНФЕРЕНЦІЯ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MS PGothic"/>
              </a:rPr>
              <a:t>«ОРГАНІЗАЦІЯ ОБСЛУГОВУВАННЯ В ТУРИСТИЧНИХ І ГОТЕЛЬНИХ КОМПЛЕКСАХ </a:t>
            </a:r>
            <a:r>
              <a:rPr lang="ru-RU" sz="2000" b="1" dirty="0" smtClean="0">
                <a:solidFill>
                  <a:srgbClr val="000000"/>
                </a:solidFill>
                <a:cs typeface="MS PGothic"/>
              </a:rPr>
              <a:t>БОЛГАРІЇ, </a:t>
            </a:r>
            <a:r>
              <a:rPr lang="ru-RU" sz="2000" b="1" dirty="0">
                <a:solidFill>
                  <a:srgbClr val="000000"/>
                </a:solidFill>
                <a:cs typeface="MS PGothic"/>
              </a:rPr>
              <a:t>ГРЕЦІЇ, </a:t>
            </a:r>
            <a:r>
              <a:rPr lang="ru-RU" sz="2000" b="1" dirty="0" smtClean="0">
                <a:solidFill>
                  <a:srgbClr val="000000"/>
                </a:solidFill>
                <a:cs typeface="MS PGothic"/>
              </a:rPr>
              <a:t>НІМЕЧЧИНИ»</a:t>
            </a:r>
            <a:endParaRPr lang="ru-RU" sz="2000" b="1" dirty="0">
              <a:solidFill>
                <a:srgbClr val="000000"/>
              </a:solidFill>
              <a:cs typeface="MS PGothic"/>
            </a:endParaRPr>
          </a:p>
          <a:p>
            <a:endParaRPr lang="ru-RU" sz="2400" b="1" dirty="0">
              <a:solidFill>
                <a:srgbClr val="000000"/>
              </a:solidFill>
              <a:cs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023938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3938" y="2655888"/>
            <a:ext cx="73644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Практика –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складова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частина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професійної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підготовки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що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відображає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закономірності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зміст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методи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форми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організації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процесу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формування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умінь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,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навичок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та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здатності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студентів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до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кваліфікаційної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виробничої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праці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у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сфері</a:t>
            </a:r>
            <a:r>
              <a:rPr lang="ru-RU" sz="2400" b="1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туризму та </a:t>
            </a:r>
            <a:r>
              <a:rPr lang="ru-RU" sz="2400" b="1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гостинності</a:t>
            </a:r>
            <a:endParaRPr lang="uk-UA" sz="2400" b="1" dirty="0">
              <a:solidFill>
                <a:srgbClr val="F2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MS PGothic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450" y="2828925"/>
            <a:ext cx="7632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Навчання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в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Інституті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туризму –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відмінна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можливість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вдосконалити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свої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фахові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вміння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під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час </a:t>
            </a:r>
            <a:r>
              <a:rPr lang="ru-RU" sz="2400" b="1" kern="0" dirty="0" err="1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проходження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практики</a:t>
            </a:r>
            <a:r>
              <a:rPr lang="en-US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за</a:t>
            </a:r>
            <a:r>
              <a:rPr lang="en-US" sz="2400" b="1" kern="0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 </a:t>
            </a:r>
            <a:r>
              <a:rPr lang="ru-RU" sz="2400" b="1" kern="0" dirty="0" smtClean="0">
                <a:solidFill>
                  <a:srgbClr val="F2F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96" charset="-128"/>
                <a:cs typeface="+mn-cs"/>
              </a:rPr>
              <a:t>кордоном</a:t>
            </a:r>
            <a:endParaRPr lang="uk-UA" sz="2400" b="1" kern="0" dirty="0">
              <a:solidFill>
                <a:srgbClr val="F2F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96" charset="-128"/>
              <a:cs typeface="+mn-cs"/>
            </a:endParaRP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354514"/>
            <a:ext cx="2352653" cy="14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375152"/>
            <a:ext cx="2391897" cy="14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brightwallpapers.com.ua/Uploads/19-11-2014/6869841b-3447-4e19-9fbb-b3e0eb54f0b9/thumb-267aaecd3b232b9b13dfa5f34daf9d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354514"/>
            <a:ext cx="2388047" cy="14858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Диаграмма 9"/>
          <p:cNvGraphicFramePr>
            <a:graphicFrameLocks/>
          </p:cNvGraphicFramePr>
          <p:nvPr/>
        </p:nvGraphicFramePr>
        <p:xfrm>
          <a:off x="49212" y="0"/>
          <a:ext cx="9094788" cy="669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7458210" imgH="5495835" progId="Excel.Sheet.8">
                  <p:embed/>
                </p:oleObj>
              </mc:Choice>
              <mc:Fallback>
                <p:oleObj name="Worksheet" r:id="rId4" imgW="7458210" imgH="5495835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" y="0"/>
                        <a:ext cx="9094788" cy="669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businesslines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6" name="Organization Chart 35"/>
          <p:cNvGrpSpPr>
            <a:grpSpLocks noChangeAspect="1"/>
          </p:cNvGrpSpPr>
          <p:nvPr/>
        </p:nvGrpSpPr>
        <p:grpSpPr bwMode="auto">
          <a:xfrm>
            <a:off x="395288" y="857515"/>
            <a:ext cx="8191500" cy="5092435"/>
            <a:chOff x="2692" y="2075"/>
            <a:chExt cx="3600" cy="5320"/>
          </a:xfrm>
        </p:grpSpPr>
        <p:cxnSp>
          <p:nvCxnSpPr>
            <p:cNvPr id="52231" name="_s1028"/>
            <p:cNvCxnSpPr>
              <a:cxnSpLocks noChangeShapeType="1"/>
              <a:stCxn id="7184" idx="1"/>
              <a:endCxn id="52235" idx="2"/>
            </p:cNvCxnSpPr>
            <p:nvPr/>
          </p:nvCxnSpPr>
          <p:spPr bwMode="auto">
            <a:xfrm rot="10800000">
              <a:off x="3861" y="3075"/>
              <a:ext cx="271" cy="396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2232" name="_s1029"/>
            <p:cNvCxnSpPr>
              <a:cxnSpLocks noChangeShapeType="1"/>
              <a:stCxn id="7183" idx="1"/>
              <a:endCxn id="52235" idx="2"/>
            </p:cNvCxnSpPr>
            <p:nvPr/>
          </p:nvCxnSpPr>
          <p:spPr bwMode="auto">
            <a:xfrm rot="10800000">
              <a:off x="3861" y="3075"/>
              <a:ext cx="271" cy="288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2233" name="_s1030"/>
            <p:cNvCxnSpPr>
              <a:cxnSpLocks noChangeShapeType="1"/>
              <a:stCxn id="7182" idx="1"/>
              <a:endCxn id="52235" idx="2"/>
            </p:cNvCxnSpPr>
            <p:nvPr/>
          </p:nvCxnSpPr>
          <p:spPr bwMode="auto">
            <a:xfrm rot="10800000">
              <a:off x="3861" y="3075"/>
              <a:ext cx="271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2234" name="_s1031"/>
            <p:cNvCxnSpPr>
              <a:cxnSpLocks noChangeShapeType="1"/>
              <a:stCxn id="7181" idx="1"/>
              <a:endCxn id="52235" idx="2"/>
            </p:cNvCxnSpPr>
            <p:nvPr/>
          </p:nvCxnSpPr>
          <p:spPr bwMode="auto">
            <a:xfrm rot="10800000">
              <a:off x="3861" y="3075"/>
              <a:ext cx="271" cy="7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52235" name="_s1032"/>
            <p:cNvSpPr>
              <a:spLocks noChangeArrowheads="1"/>
            </p:cNvSpPr>
            <p:nvPr/>
          </p:nvSpPr>
          <p:spPr bwMode="auto">
            <a:xfrm>
              <a:off x="2692" y="2075"/>
              <a:ext cx="2338" cy="1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2000" b="1" dirty="0">
                  <a:latin typeface="Times New Roman" pitchFamily="18" charset="0"/>
                  <a:cs typeface="MS PGothic"/>
                </a:rPr>
                <a:t>ВИРОБНИЧА ПРАКТИКА СТУДЕНТІВ ІНСТИТУТУ ТУРИЗМУ В</a:t>
              </a:r>
              <a:r>
                <a:rPr lang="ru-RU" sz="2000" b="1" dirty="0">
                  <a:latin typeface="Times New Roman" pitchFamily="18" charset="0"/>
                  <a:cs typeface="MS PGothic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MS PGothic"/>
                </a:rPr>
                <a:t>201</a:t>
              </a:r>
              <a:r>
                <a:rPr lang="en-US" sz="2000" b="1" dirty="0" smtClean="0">
                  <a:latin typeface="Times New Roman" pitchFamily="18" charset="0"/>
                  <a:cs typeface="MS PGothic"/>
                </a:rPr>
                <a:t>5</a:t>
              </a:r>
              <a:r>
                <a:rPr lang="ru-RU" sz="2000" b="1" dirty="0" smtClean="0">
                  <a:latin typeface="Times New Roman" pitchFamily="18" charset="0"/>
                  <a:cs typeface="MS PGothic"/>
                </a:rPr>
                <a:t> </a:t>
              </a:r>
              <a:r>
                <a:rPr lang="ru-RU" sz="2000" b="1" dirty="0">
                  <a:latin typeface="Times New Roman" pitchFamily="18" charset="0"/>
                  <a:cs typeface="MS PGothic"/>
                </a:rPr>
                <a:t>РОЦІ У</a:t>
              </a:r>
              <a:endParaRPr lang="ru-RU" sz="2000" dirty="0">
                <a:cs typeface="MS PGothic"/>
              </a:endParaRPr>
            </a:p>
          </p:txBody>
        </p:sp>
        <p:sp>
          <p:nvSpPr>
            <p:cNvPr id="7181" name="_s1033"/>
            <p:cNvSpPr>
              <a:spLocks noChangeArrowheads="1"/>
            </p:cNvSpPr>
            <p:nvPr/>
          </p:nvSpPr>
          <p:spPr bwMode="auto">
            <a:xfrm>
              <a:off x="4132" y="343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700" b="1" dirty="0">
                  <a:latin typeface="Times New Roman" pitchFamily="18" charset="0"/>
                  <a:ea typeface="MS PGothic" pitchFamily="34" charset="-128"/>
                </a:rPr>
                <a:t>   </a:t>
              </a:r>
              <a:r>
                <a:rPr lang="uk-UA" sz="1700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ГРЕЦІЇ </a:t>
              </a:r>
              <a:r>
                <a:rPr lang="uk-UA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(1</a:t>
              </a:r>
              <a:r>
                <a:rPr lang="en-US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1</a:t>
              </a:r>
              <a:r>
                <a:rPr lang="uk-UA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 </a:t>
              </a:r>
              <a:r>
                <a:rPr lang="uk-UA" sz="1700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студентів)</a:t>
              </a:r>
              <a:endParaRPr lang="ru-RU" dirty="0">
                <a:solidFill>
                  <a:schemeClr val="bg1">
                    <a:lumMod val="10000"/>
                  </a:schemeClr>
                </a:solidFill>
                <a:ea typeface="MS PGothic" pitchFamily="34" charset="-128"/>
              </a:endParaRPr>
            </a:p>
          </p:txBody>
        </p:sp>
        <p:sp>
          <p:nvSpPr>
            <p:cNvPr id="7182" name="_s1034"/>
            <p:cNvSpPr>
              <a:spLocks noChangeArrowheads="1"/>
            </p:cNvSpPr>
            <p:nvPr/>
          </p:nvSpPr>
          <p:spPr bwMode="auto">
            <a:xfrm>
              <a:off x="4132" y="4514"/>
              <a:ext cx="2160" cy="72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700" b="1" dirty="0">
                  <a:latin typeface="Times New Roman" pitchFamily="18" charset="0"/>
                  <a:ea typeface="MS PGothic" pitchFamily="34" charset="-128"/>
                </a:rPr>
                <a:t>            </a:t>
              </a:r>
              <a:endParaRPr lang="uk-UA" sz="17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>
                <a:defRPr/>
              </a:pPr>
              <a:endParaRPr lang="ru-RU" dirty="0">
                <a:ea typeface="MS PGothic" pitchFamily="34" charset="-128"/>
              </a:endParaRPr>
            </a:p>
          </p:txBody>
        </p:sp>
        <p:sp>
          <p:nvSpPr>
            <p:cNvPr id="7183" name="_s1035"/>
            <p:cNvSpPr>
              <a:spLocks noChangeArrowheads="1"/>
            </p:cNvSpPr>
            <p:nvPr/>
          </p:nvSpPr>
          <p:spPr bwMode="auto">
            <a:xfrm>
              <a:off x="4132" y="559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b="1" dirty="0">
                  <a:solidFill>
                    <a:srgbClr val="141414"/>
                  </a:solidFill>
                  <a:latin typeface="Times New Roman" pitchFamily="18" charset="0"/>
                  <a:cs typeface="MS PGothic"/>
                </a:rPr>
                <a:t> </a:t>
              </a:r>
              <a:r>
                <a:rPr lang="uk-UA" sz="1700" b="1" dirty="0" smtClean="0">
                  <a:solidFill>
                    <a:srgbClr val="141414"/>
                  </a:solidFill>
                  <a:latin typeface="Times New Roman" pitchFamily="18" charset="0"/>
                  <a:cs typeface="MS PGothic"/>
                </a:rPr>
                <a:t>              </a:t>
              </a:r>
              <a:r>
                <a:rPr lang="uk-UA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НІМЕЧЧИНІ (</a:t>
              </a:r>
              <a:r>
                <a:rPr lang="en-US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14</a:t>
              </a:r>
              <a:r>
                <a:rPr lang="uk-UA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 студентів)</a:t>
              </a:r>
              <a:endParaRPr lang="uk-UA" sz="1700" b="1" dirty="0">
                <a:solidFill>
                  <a:srgbClr val="141414"/>
                </a:solidFill>
                <a:latin typeface="Times New Roman" pitchFamily="18" charset="0"/>
                <a:cs typeface="MS PGothic"/>
              </a:endParaRPr>
            </a:p>
            <a:p>
              <a:pPr algn="ctr"/>
              <a:endParaRPr lang="ru-RU" dirty="0">
                <a:cs typeface="MS PGothic"/>
              </a:endParaRPr>
            </a:p>
          </p:txBody>
        </p:sp>
        <p:sp>
          <p:nvSpPr>
            <p:cNvPr id="7184" name="_s1036"/>
            <p:cNvSpPr>
              <a:spLocks noChangeArrowheads="1"/>
            </p:cNvSpPr>
            <p:nvPr/>
          </p:nvSpPr>
          <p:spPr bwMode="auto">
            <a:xfrm>
              <a:off x="4132" y="667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7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             БОЛГАРІЇ (40 </a:t>
              </a:r>
              <a:r>
                <a:rPr lang="uk-UA" sz="1700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студентів)</a:t>
              </a:r>
            </a:p>
            <a:p>
              <a:pPr algn="ctr">
                <a:defRPr/>
              </a:pPr>
              <a:endParaRPr lang="ru-RU" dirty="0">
                <a:ea typeface="MS PGothic" pitchFamily="34" charset="-128"/>
              </a:endParaRPr>
            </a:p>
          </p:txBody>
        </p:sp>
      </p:grpSp>
      <p:pic>
        <p:nvPicPr>
          <p:cNvPr id="522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813" y="2159000"/>
            <a:ext cx="8096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3813" y="4232893"/>
            <a:ext cx="8096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813" y="3193370"/>
            <a:ext cx="8096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929191" y="3192186"/>
            <a:ext cx="36575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7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MS PGothic" pitchFamily="34" charset="-128"/>
              </a:rPr>
              <a:t>ГРЕЦІЇ (МУЗЕНІДІС-ТРЕВЕЛ)</a:t>
            </a:r>
          </a:p>
          <a:p>
            <a:pPr algn="ctr">
              <a:defRPr/>
            </a:pPr>
            <a:r>
              <a:rPr lang="uk-UA" sz="17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MS PGothic" pitchFamily="34" charset="-128"/>
              </a:rPr>
              <a:t>(2 студентів)</a:t>
            </a:r>
            <a:endParaRPr lang="ru-RU" sz="1700" dirty="0">
              <a:solidFill>
                <a:schemeClr val="bg1">
                  <a:lumMod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61442" name="Picture 2" descr="http://brightwallpapers.com.ua/Uploads/19-11-2014/6869841b-3447-4e19-9fbb-b3e0eb54f0b9/thumb-267aaecd3b232b9b13dfa5f34daf9d9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3813" y="5260748"/>
            <a:ext cx="809625" cy="689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businesslines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5427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54276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54277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grpSp>
        <p:nvGrpSpPr>
          <p:cNvPr id="54278" name="Organization Chart 94"/>
          <p:cNvGrpSpPr>
            <a:grpSpLocks noChangeAspect="1"/>
          </p:cNvGrpSpPr>
          <p:nvPr/>
        </p:nvGrpSpPr>
        <p:grpSpPr bwMode="auto">
          <a:xfrm>
            <a:off x="463089" y="2028269"/>
            <a:ext cx="4914868" cy="2912032"/>
            <a:chOff x="2691" y="3830"/>
            <a:chExt cx="2160" cy="3602"/>
          </a:xfrm>
        </p:grpSpPr>
        <p:cxnSp>
          <p:nvCxnSpPr>
            <p:cNvPr id="54293" name="_s80992"/>
            <p:cNvCxnSpPr>
              <a:cxnSpLocks noChangeShapeType="1"/>
            </p:cNvCxnSpPr>
            <p:nvPr/>
          </p:nvCxnSpPr>
          <p:spPr bwMode="auto">
            <a:xfrm rot="10800000">
              <a:off x="3771" y="4550"/>
              <a:ext cx="360" cy="2882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54296" name="_s80995"/>
            <p:cNvSpPr>
              <a:spLocks noChangeArrowheads="1"/>
            </p:cNvSpPr>
            <p:nvPr/>
          </p:nvSpPr>
          <p:spPr bwMode="auto">
            <a:xfrm>
              <a:off x="2691" y="383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20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ПРАКТИКА В ІНДУСТРІЇ ТУРИЗМУ НА ПОСАДАХ</a:t>
              </a:r>
              <a:endPara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_s80996"/>
          <p:cNvSpPr>
            <a:spLocks noChangeArrowheads="1"/>
          </p:cNvSpPr>
          <p:nvPr/>
        </p:nvSpPr>
        <p:spPr bwMode="auto">
          <a:xfrm>
            <a:off x="3746500" y="3014662"/>
            <a:ext cx="4929188" cy="720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1882775" algn="l"/>
              </a:tabLst>
              <a:defRPr/>
            </a:pPr>
            <a:r>
              <a:rPr lang="en-US" sz="2200" b="1" dirty="0">
                <a:solidFill>
                  <a:srgbClr val="FF7C80"/>
                </a:solidFill>
                <a:ea typeface="MS PGothic" pitchFamily="34" charset="-128"/>
                <a:cs typeface="Times New Roman" pitchFamily="18" charset="0"/>
              </a:rPr>
              <a:t>                  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ea typeface="MS PGothic" pitchFamily="34" charset="-128"/>
                <a:cs typeface="Times New Roman" pitchFamily="18" charset="0"/>
              </a:rPr>
              <a:t>ТРАНСФЕРМЕНА</a:t>
            </a:r>
            <a:endParaRPr lang="uk-UA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1" name="_s80996"/>
          <p:cNvSpPr>
            <a:spLocks noChangeArrowheads="1"/>
          </p:cNvSpPr>
          <p:nvPr/>
        </p:nvSpPr>
        <p:spPr bwMode="auto">
          <a:xfrm>
            <a:off x="3739668" y="3860800"/>
            <a:ext cx="4929188" cy="720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indent="1438275"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ea typeface="MS PGothic" pitchFamily="34" charset="-128"/>
                <a:cs typeface="Times New Roman" pitchFamily="18" charset="0"/>
              </a:rPr>
              <a:t> ГІДА</a:t>
            </a:r>
            <a:endParaRPr lang="uk-UA" b="1" dirty="0">
              <a:solidFill>
                <a:schemeClr val="bg1">
                  <a:lumMod val="10000"/>
                </a:schemeClr>
              </a:solidFill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925763" y="3373438"/>
            <a:ext cx="819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28938" y="4214818"/>
            <a:ext cx="817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_s80996"/>
          <p:cNvSpPr>
            <a:spLocks noChangeArrowheads="1"/>
          </p:cNvSpPr>
          <p:nvPr/>
        </p:nvSpPr>
        <p:spPr bwMode="auto">
          <a:xfrm>
            <a:off x="3746500" y="4768056"/>
            <a:ext cx="4930775" cy="7191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1435100" algn="l"/>
              </a:tabLst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ea typeface="MS PGothic" pitchFamily="34" charset="-128"/>
                <a:cs typeface="Times New Roman" pitchFamily="18" charset="0"/>
              </a:rPr>
              <a:t>   ГОТЕЛЬНОГО ГІДА</a:t>
            </a:r>
            <a:endParaRPr lang="uk-UA" b="1" dirty="0">
              <a:solidFill>
                <a:schemeClr val="bg1">
                  <a:lumMod val="10000"/>
                </a:schemeClr>
              </a:solidFill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14662"/>
            <a:ext cx="94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860800"/>
            <a:ext cx="94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768056"/>
            <a:ext cx="94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businesslines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56323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5632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sp>
        <p:nvSpPr>
          <p:cNvPr id="56325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MS PGothic"/>
            </a:endParaRPr>
          </a:p>
        </p:txBody>
      </p:sp>
      <p:grpSp>
        <p:nvGrpSpPr>
          <p:cNvPr id="56326" name="Organization Chart 11"/>
          <p:cNvGrpSpPr>
            <a:grpSpLocks noChangeAspect="1"/>
          </p:cNvGrpSpPr>
          <p:nvPr/>
        </p:nvGrpSpPr>
        <p:grpSpPr bwMode="auto">
          <a:xfrm>
            <a:off x="395288" y="373063"/>
            <a:ext cx="8424862" cy="5114765"/>
            <a:chOff x="2692" y="2355"/>
            <a:chExt cx="3600" cy="5954"/>
          </a:xfrm>
        </p:grpSpPr>
        <p:cxnSp>
          <p:nvCxnSpPr>
            <p:cNvPr id="56336" name="_s2053"/>
            <p:cNvCxnSpPr>
              <a:cxnSpLocks noChangeShapeType="1"/>
              <a:stCxn id="9238" idx="1"/>
              <a:endCxn id="56340" idx="2"/>
            </p:cNvCxnSpPr>
            <p:nvPr/>
          </p:nvCxnSpPr>
          <p:spPr bwMode="auto">
            <a:xfrm rot="10800000">
              <a:off x="3772" y="3075"/>
              <a:ext cx="360" cy="4874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6337" name="_s2054"/>
            <p:cNvCxnSpPr>
              <a:cxnSpLocks noChangeShapeType="1"/>
              <a:stCxn id="9237" idx="1"/>
              <a:endCxn id="56340" idx="2"/>
            </p:cNvCxnSpPr>
            <p:nvPr/>
          </p:nvCxnSpPr>
          <p:spPr bwMode="auto">
            <a:xfrm rot="10800000">
              <a:off x="3772" y="3075"/>
              <a:ext cx="360" cy="288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6338" name="_s2055"/>
            <p:cNvCxnSpPr>
              <a:cxnSpLocks noChangeShapeType="1"/>
              <a:stCxn id="9236" idx="1"/>
              <a:endCxn id="56340" idx="2"/>
            </p:cNvCxnSpPr>
            <p:nvPr/>
          </p:nvCxnSpPr>
          <p:spPr bwMode="auto">
            <a:xfrm rot="10800000">
              <a:off x="3772" y="3075"/>
              <a:ext cx="360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6339" name="_s2056"/>
            <p:cNvCxnSpPr>
              <a:cxnSpLocks noChangeShapeType="1"/>
              <a:stCxn id="9235" idx="1"/>
              <a:endCxn id="56340" idx="2"/>
            </p:cNvCxnSpPr>
            <p:nvPr/>
          </p:nvCxnSpPr>
          <p:spPr bwMode="auto">
            <a:xfrm rot="10800000">
              <a:off x="3772" y="3075"/>
              <a:ext cx="360" cy="72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56340" name="_s2057"/>
            <p:cNvSpPr>
              <a:spLocks noChangeArrowheads="1"/>
            </p:cNvSpPr>
            <p:nvPr/>
          </p:nvSpPr>
          <p:spPr bwMode="auto">
            <a:xfrm>
              <a:off x="2692" y="235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20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MS PGothic"/>
                </a:rPr>
                <a:t>ПРАКТИКА  В ІНДУСТРІЇ ГОСТИННОСТІ НА ПОСАДАХ</a:t>
              </a:r>
              <a:endParaRPr lang="ru-RU" sz="2000" dirty="0">
                <a:solidFill>
                  <a:schemeClr val="bg2">
                    <a:lumMod val="50000"/>
                  </a:schemeClr>
                </a:solidFill>
                <a:cs typeface="MS PGothic"/>
              </a:endParaRPr>
            </a:p>
          </p:txBody>
        </p:sp>
        <p:sp>
          <p:nvSpPr>
            <p:cNvPr id="9235" name="_s2058"/>
            <p:cNvSpPr>
              <a:spLocks noChangeArrowheads="1"/>
            </p:cNvSpPr>
            <p:nvPr/>
          </p:nvSpPr>
          <p:spPr bwMode="auto">
            <a:xfrm>
              <a:off x="4132" y="3434"/>
              <a:ext cx="2160" cy="72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uk-UA" sz="900" b="1" dirty="0">
                <a:latin typeface="Times New Roman" pitchFamily="18" charset="0"/>
                <a:ea typeface="MS PGothic" pitchFamily="34" charset="-128"/>
              </a:endParaRPr>
            </a:p>
            <a:p>
              <a:pPr indent="1438275">
                <a:defRPr/>
              </a:pPr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 </a:t>
              </a:r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+mn-lt"/>
                  <a:ea typeface="MS PGothic" pitchFamily="34" charset="-128"/>
                </a:rPr>
                <a:t>ПОМІЧНИКА ОФІЦІАНТА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9236" name="_s2059"/>
            <p:cNvSpPr>
              <a:spLocks noChangeArrowheads="1"/>
            </p:cNvSpPr>
            <p:nvPr/>
          </p:nvSpPr>
          <p:spPr bwMode="auto">
            <a:xfrm>
              <a:off x="4132" y="4515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900" b="1" dirty="0" smtClean="0">
                <a:latin typeface="Times New Roman" pitchFamily="18" charset="0"/>
                <a:cs typeface="MS PGothic"/>
              </a:endParaRPr>
            </a:p>
            <a:p>
              <a:pPr indent="538163"/>
              <a:r>
                <a:rPr lang="uk-UA" sz="1600" b="1" dirty="0">
                  <a:solidFill>
                    <a:srgbClr val="141414"/>
                  </a:solidFill>
                  <a:latin typeface="+mn-lt"/>
                  <a:cs typeface="MS PGothic"/>
                </a:rPr>
                <a:t>                </a:t>
              </a:r>
              <a:r>
                <a:rPr lang="uk-UA" sz="1600" b="1" dirty="0" smtClean="0">
                  <a:solidFill>
                    <a:srgbClr val="141414"/>
                  </a:solidFill>
                  <a:latin typeface="+mn-lt"/>
                  <a:cs typeface="MS PGothic"/>
                </a:rPr>
                <a:t> </a:t>
              </a:r>
              <a:r>
                <a:rPr lang="uk-UA" b="1" dirty="0" smtClean="0">
                  <a:solidFill>
                    <a:srgbClr val="141414"/>
                  </a:solidFill>
                  <a:latin typeface="+mn-lt"/>
                  <a:cs typeface="MS PGothic"/>
                </a:rPr>
                <a:t>КУХАРЯ</a:t>
              </a:r>
              <a:endParaRPr lang="uk-UA" b="1" dirty="0">
                <a:solidFill>
                  <a:srgbClr val="141414"/>
                </a:solidFill>
                <a:latin typeface="+mn-lt"/>
                <a:cs typeface="MS PGothic"/>
              </a:endParaRPr>
            </a:p>
            <a:p>
              <a:pPr algn="ctr"/>
              <a:endParaRPr lang="ru-RU" dirty="0">
                <a:cs typeface="MS PGothic"/>
              </a:endParaRPr>
            </a:p>
          </p:txBody>
        </p:sp>
        <p:sp>
          <p:nvSpPr>
            <p:cNvPr id="9237" name="_s2060"/>
            <p:cNvSpPr>
              <a:spLocks noChangeArrowheads="1"/>
            </p:cNvSpPr>
            <p:nvPr/>
          </p:nvSpPr>
          <p:spPr bwMode="auto">
            <a:xfrm>
              <a:off x="4132" y="5596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uk-UA" sz="1000" b="1" dirty="0" smtClean="0">
                <a:latin typeface="Times New Roman" pitchFamily="18" charset="0"/>
                <a:ea typeface="MS PGothic" pitchFamily="34" charset="-128"/>
              </a:endParaRPr>
            </a:p>
            <a:p>
              <a:pPr indent="1438275">
                <a:defRPr/>
              </a:pPr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</a:rPr>
                <a:t> </a:t>
              </a:r>
              <a:endParaRPr lang="uk-UA" sz="1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MS PGothic" pitchFamily="34" charset="-128"/>
              </a:endParaRPr>
            </a:p>
            <a:p>
              <a:pPr algn="ctr">
                <a:defRPr/>
              </a:pPr>
              <a:endParaRPr lang="ru-RU" dirty="0">
                <a:ea typeface="MS PGothic" pitchFamily="34" charset="-128"/>
              </a:endParaRPr>
            </a:p>
          </p:txBody>
        </p:sp>
        <p:sp>
          <p:nvSpPr>
            <p:cNvPr id="9238" name="_s2061"/>
            <p:cNvSpPr>
              <a:spLocks noChangeArrowheads="1"/>
            </p:cNvSpPr>
            <p:nvPr/>
          </p:nvSpPr>
          <p:spPr bwMode="auto">
            <a:xfrm>
              <a:off x="4132" y="7588"/>
              <a:ext cx="2160" cy="72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uk-UA" sz="500" dirty="0">
                <a:latin typeface="Times New Roman" pitchFamily="18" charset="0"/>
                <a:ea typeface="MS PGothic" pitchFamily="34" charset="-128"/>
              </a:endParaRPr>
            </a:p>
            <a:p>
              <a:pPr indent="901700">
                <a:defRPr/>
              </a:pPr>
              <a:r>
                <a:rPr lang="uk-UA" sz="1600" b="1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           </a:t>
              </a:r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+mn-lt"/>
                  <a:ea typeface="MS PGothic" pitchFamily="34" charset="-128"/>
                  <a:cs typeface="Times New Roman" pitchFamily="18" charset="0"/>
                </a:rPr>
                <a:t>ПОМІЧНИКА 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MS PGothic" pitchFamily="34" charset="-128"/>
                  <a:cs typeface="Times New Roman" pitchFamily="18" charset="0"/>
                </a:rPr>
                <a:t>ОФІЦІАНТА</a:t>
              </a:r>
              <a:endParaRPr lang="ru-RU" b="1" dirty="0">
                <a:solidFill>
                  <a:schemeClr val="bg1">
                    <a:lumMod val="10000"/>
                  </a:schemeClr>
                </a:solidFill>
                <a:latin typeface="+mn-lt"/>
                <a:ea typeface="MS PGothic" pitchFamily="34" charset="-128"/>
                <a:cs typeface="Times New Roman" pitchFamily="18" charset="0"/>
              </a:endParaRPr>
            </a:p>
          </p:txBody>
        </p:sp>
      </p:grpSp>
      <p:pic>
        <p:nvPicPr>
          <p:cNvPr id="563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25" y="4870450"/>
            <a:ext cx="8096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_s2061"/>
          <p:cNvSpPr>
            <a:spLocks noChangeArrowheads="1"/>
          </p:cNvSpPr>
          <p:nvPr/>
        </p:nvSpPr>
        <p:spPr bwMode="auto">
          <a:xfrm>
            <a:off x="3765550" y="4005263"/>
            <a:ext cx="5054600" cy="6175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uk-UA" sz="500" b="1" dirty="0">
              <a:latin typeface="Times New Roman" pitchFamily="18" charset="0"/>
              <a:ea typeface="MS PGothic" pitchFamily="34" charset="-128"/>
            </a:endParaRPr>
          </a:p>
          <a:p>
            <a:pPr indent="1519238">
              <a:defRPr/>
            </a:pPr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MS PGothic" pitchFamily="34" charset="-128"/>
              </a:rPr>
              <a:t>ПОКОЇВКИ</a:t>
            </a:r>
            <a:endParaRPr lang="ru-RU" dirty="0">
              <a:latin typeface="+mn-lt"/>
              <a:ea typeface="MS PGothic" pitchFamily="34" charset="-128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946400" y="4365625"/>
            <a:ext cx="819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brightwallpapers.com.ua/Uploads/19-11-2014/6869841b-3447-4e19-9fbb-b3e0eb54f0b9/thumb-267aaecd3b232b9b13dfa5f34daf9d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3700" y="1299975"/>
            <a:ext cx="809625" cy="619373"/>
          </a:xfrm>
          <a:prstGeom prst="rect">
            <a:avLst/>
          </a:prstGeom>
          <a:noFill/>
        </p:spPr>
      </p:pic>
      <p:pic>
        <p:nvPicPr>
          <p:cNvPr id="29" name="Picture 2" descr="http://brightwallpapers.com.ua/Uploads/19-11-2014/6869841b-3447-4e19-9fbb-b3e0eb54f0b9/thumb-267aaecd3b232b9b13dfa5f34daf9d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3700" y="2228604"/>
            <a:ext cx="809625" cy="61937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3700" y="4005263"/>
            <a:ext cx="7921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brightwallpapers.com.ua/Uploads/19-11-2014/6869841b-3447-4e19-9fbb-b3e0eb54f0b9/thumb-267aaecd3b232b9b13dfa5f34daf9d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3700" y="3157234"/>
            <a:ext cx="809625" cy="61937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214942" y="3281826"/>
            <a:ext cx="133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MS PGothic" pitchFamily="34" charset="-128"/>
              </a:rPr>
              <a:t>БАРМЕНА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businesslines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 descr="лого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908050"/>
            <a:ext cx="54705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647700"/>
          </a:xfrm>
        </p:spPr>
        <p:txBody>
          <a:bodyPr anchor="b" anchorCtr="1"/>
          <a:lstStyle/>
          <a:p>
            <a:pPr>
              <a:defRPr/>
            </a:pPr>
            <a:r>
              <a:rPr lang="uk-UA" sz="3600" b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12" charset="-128"/>
                <a:cs typeface="ＭＳ Ｐゴシック" pitchFamily="-112" charset="-128"/>
              </a:rPr>
              <a:t>Інститут туризму</a:t>
            </a:r>
            <a:endParaRPr lang="ru-RU" sz="3600" b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0" y="515778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MS PGothic"/>
              </a:rPr>
              <a:t>ПРАКТИЧНА СТУДЕНТСЬКА КОНФЕРЕНЦІЯ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MS PGothic"/>
              </a:rPr>
              <a:t>«ОРГАНІЗАЦІЯ ОБСЛУГОВУВАННЯ В ТУРИСТИЧНИХ І ГОТЕЛЬНИХ КОМПЛЕКСАХ </a:t>
            </a:r>
            <a:r>
              <a:rPr lang="ru-RU" sz="2000" b="1" dirty="0" smtClean="0">
                <a:solidFill>
                  <a:srgbClr val="000000"/>
                </a:solidFill>
                <a:cs typeface="MS PGothic"/>
              </a:rPr>
              <a:t>БОЛГАРІЇ, </a:t>
            </a:r>
            <a:r>
              <a:rPr lang="ru-RU" sz="2000" b="1" dirty="0">
                <a:solidFill>
                  <a:srgbClr val="000000"/>
                </a:solidFill>
                <a:cs typeface="MS PGothic"/>
              </a:rPr>
              <a:t>ГРЕЦІЇ, </a:t>
            </a:r>
            <a:r>
              <a:rPr lang="ru-RU" sz="2000" b="1" dirty="0" smtClean="0">
                <a:solidFill>
                  <a:srgbClr val="000000"/>
                </a:solidFill>
                <a:cs typeface="MS PGothic"/>
              </a:rPr>
              <a:t>НІМЕЧЧИНИ»</a:t>
            </a:r>
            <a:endParaRPr lang="ru-RU" sz="2000" b="1" dirty="0">
              <a:solidFill>
                <a:srgbClr val="000000"/>
              </a:solidFill>
              <a:cs typeface="MS PGothic"/>
            </a:endParaRPr>
          </a:p>
          <a:p>
            <a:endParaRPr lang="ru-RU" sz="2400" b="1" dirty="0">
              <a:solidFill>
                <a:srgbClr val="000000"/>
              </a:solidFill>
              <a:cs typeface="MS PGothic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6420</TotalTime>
  <Words>162</Words>
  <Application>Microsoft Office PowerPoint</Application>
  <PresentationFormat>Экран (4:3)</PresentationFormat>
  <Paragraphs>36</Paragraphs>
  <Slides>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MS PGothic</vt:lpstr>
      <vt:lpstr>MS PGothic</vt:lpstr>
      <vt:lpstr>Arial</vt:lpstr>
      <vt:lpstr>Times New Roman</vt:lpstr>
      <vt:lpstr>Default Design</vt:lpstr>
      <vt:lpstr>1_Default Design</vt:lpstr>
      <vt:lpstr>2_Default Design</vt:lpstr>
      <vt:lpstr>Worksheet</vt:lpstr>
      <vt:lpstr>Інститут туризму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Інститут туризму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backgrounds</dc:title>
  <dc:creator>Presentation Magazine</dc:creator>
  <cp:lastModifiedBy>Користувач Windows</cp:lastModifiedBy>
  <cp:revision>240</cp:revision>
  <dcterms:created xsi:type="dcterms:W3CDTF">2008-05-12T14:36:17Z</dcterms:created>
  <dcterms:modified xsi:type="dcterms:W3CDTF">2019-04-04T20:03:01Z</dcterms:modified>
</cp:coreProperties>
</file>