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charts/chart3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charts/chart29.xml" ContentType="application/vnd.openxmlformats-officedocument.drawingml.chart+xml"/>
  <Override PartName="/ppt/theme/themeOverride11.xml" ContentType="application/vnd.openxmlformats-officedocument.themeOverr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diagrams/drawing1.xml" ContentType="application/vnd.ms-office.drawingml.diagramDrawing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77" r:id="rId10"/>
    <p:sldId id="278" r:id="rId11"/>
    <p:sldId id="279" r:id="rId12"/>
    <p:sldId id="285" r:id="rId13"/>
    <p:sldId id="280" r:id="rId14"/>
    <p:sldId id="281" r:id="rId15"/>
    <p:sldId id="282" r:id="rId16"/>
    <p:sldId id="283" r:id="rId17"/>
    <p:sldId id="284" r:id="rId18"/>
    <p:sldId id="264" r:id="rId19"/>
    <p:sldId id="263" r:id="rId20"/>
    <p:sldId id="265" r:id="rId21"/>
    <p:sldId id="266" r:id="rId22"/>
    <p:sldId id="267" r:id="rId23"/>
    <p:sldId id="268" r:id="rId24"/>
    <p:sldId id="269" r:id="rId25"/>
    <p:sldId id="274" r:id="rId26"/>
    <p:sldId id="272" r:id="rId27"/>
    <p:sldId id="270" r:id="rId28"/>
    <p:sldId id="271" r:id="rId29"/>
    <p:sldId id="27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78" autoAdjust="0"/>
    <p:restoredTop sz="86462" autoAdjust="0"/>
  </p:normalViewPr>
  <p:slideViewPr>
    <p:cSldViewPr>
      <p:cViewPr varScale="1">
        <p:scale>
          <a:sx n="116" d="100"/>
          <a:sy n="116" d="100"/>
        </p:scale>
        <p:origin x="-222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17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1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2.xlsx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3.xlsx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4.xlsx"/><Relationship Id="rId1" Type="http://schemas.openxmlformats.org/officeDocument/2006/relationships/themeOverride" Target="../theme/themeOverride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5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6.xlsx"/><Relationship Id="rId1" Type="http://schemas.openxmlformats.org/officeDocument/2006/relationships/themeOverride" Target="../theme/themeOverride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8.xlsx"/><Relationship Id="rId1" Type="http://schemas.openxmlformats.org/officeDocument/2006/relationships/themeOverride" Target="../theme/themeOverride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9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0.xlsx"/><Relationship Id="rId1" Type="http://schemas.openxmlformats.org/officeDocument/2006/relationships/themeOverride" Target="../theme/themeOverride10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2.xlsx"/><Relationship Id="rId1" Type="http://schemas.openxmlformats.org/officeDocument/2006/relationships/themeOverride" Target="../theme/themeOverride1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3.xlsx"/><Relationship Id="rId1" Type="http://schemas.openxmlformats.org/officeDocument/2006/relationships/themeOverride" Target="../theme/themeOverride12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2018-2019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116</c:v>
                </c:pt>
                <c:pt idx="1">
                  <c:v>123</c:v>
                </c:pt>
                <c:pt idx="2">
                  <c:v>108</c:v>
                </c:pt>
                <c:pt idx="3">
                  <c:v>180</c:v>
                </c:pt>
                <c:pt idx="4">
                  <c:v>105</c:v>
                </c:pt>
                <c:pt idx="5">
                  <c:v>115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Лист1!$E$2:$E$7</c:f>
            </c:numRef>
          </c:val>
          <c:shape val="box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Лист1!$F$2:$F$7</c:f>
            </c:numRef>
          </c:val>
          <c:shape val="box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Столбец5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Лист1!$G$2:$G$7</c:f>
            </c:numRef>
          </c:val>
          <c:shape val="box"/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2019-2020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Лист1!$H$2:$H$7</c:f>
              <c:numCache>
                <c:formatCode>General</c:formatCode>
                <c:ptCount val="6"/>
                <c:pt idx="0">
                  <c:v>88</c:v>
                </c:pt>
                <c:pt idx="1">
                  <c:v>110</c:v>
                </c:pt>
                <c:pt idx="2">
                  <c:v>135</c:v>
                </c:pt>
                <c:pt idx="3">
                  <c:v>110</c:v>
                </c:pt>
                <c:pt idx="4">
                  <c:v>119</c:v>
                </c:pt>
                <c:pt idx="5">
                  <c:v>104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2020-2021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Лист1!$I$2:$I$7</c:f>
              <c:numCache>
                <c:formatCode>General</c:formatCode>
                <c:ptCount val="6"/>
                <c:pt idx="0">
                  <c:v>104</c:v>
                </c:pt>
                <c:pt idx="1">
                  <c:v>81</c:v>
                </c:pt>
                <c:pt idx="2">
                  <c:v>101</c:v>
                </c:pt>
                <c:pt idx="3">
                  <c:v>98</c:v>
                </c:pt>
                <c:pt idx="4">
                  <c:v>72</c:v>
                </c:pt>
                <c:pt idx="5">
                  <c:v>119</c:v>
                </c:pt>
              </c:numCache>
            </c:numRef>
          </c:val>
        </c:ser>
        <c:dLbls>
          <c:showVal val="1"/>
        </c:dLbls>
        <c:shape val="cylinder"/>
        <c:axId val="109756416"/>
        <c:axId val="109757952"/>
        <c:axId val="0"/>
      </c:bar3DChart>
      <c:catAx>
        <c:axId val="10975641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09757952"/>
        <c:crosses val="autoZero"/>
        <c:auto val="1"/>
        <c:lblAlgn val="ctr"/>
        <c:lblOffset val="100"/>
      </c:catAx>
      <c:valAx>
        <c:axId val="10975795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9756416"/>
        <c:crosses val="autoZero"/>
        <c:crossBetween val="between"/>
      </c:valAx>
    </c:plotArea>
    <c:legend>
      <c:legendPos val="t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"Відмінно"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"Відмінно" і "Добре"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</c:v>
                </c:pt>
                <c:pt idx="1">
                  <c:v>12</c:v>
                </c:pt>
                <c:pt idx="2">
                  <c:v>10</c:v>
                </c:pt>
                <c:pt idx="3">
                  <c:v>8</c:v>
                </c:pt>
                <c:pt idx="4">
                  <c:v>6</c:v>
                </c:pt>
                <c:pt idx="5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"Відмінно", "Добре", "Задовільно"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18</c:v>
                </c:pt>
                <c:pt idx="1">
                  <c:v>8</c:v>
                </c:pt>
                <c:pt idx="2">
                  <c:v>10</c:v>
                </c:pt>
                <c:pt idx="3">
                  <c:v>15</c:v>
                </c:pt>
                <c:pt idx="4">
                  <c:v>0</c:v>
                </c:pt>
                <c:pt idx="5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"Задовільно"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"Незадовільно"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7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gapWidth val="75"/>
        <c:gapDepth val="75"/>
        <c:shape val="cylinder"/>
        <c:axId val="152920832"/>
        <c:axId val="152922752"/>
        <c:axId val="0"/>
      </c:bar3DChart>
      <c:catAx>
        <c:axId val="152920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курс</a:t>
                </a:r>
                <a:endParaRPr lang="ru-RU" dirty="0"/>
              </a:p>
            </c:rich>
          </c:tx>
          <c:layout/>
        </c:title>
        <c:majorTickMark val="none"/>
        <c:tickLblPos val="nextTo"/>
        <c:crossAx val="152922752"/>
        <c:crosses val="autoZero"/>
        <c:auto val="1"/>
        <c:lblAlgn val="ctr"/>
        <c:lblOffset val="100"/>
      </c:catAx>
      <c:valAx>
        <c:axId val="152922752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err="1" smtClean="0"/>
                  <a:t>Кількість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студентів</a:t>
                </a:r>
                <a:endParaRPr lang="ru-RU" dirty="0"/>
              </a:p>
            </c:rich>
          </c:tx>
          <c:layout/>
        </c:title>
        <c:numFmt formatCode="General" sourceLinked="1"/>
        <c:tickLblPos val="nextTo"/>
        <c:crossAx val="152920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65682414698164"/>
          <c:y val="0.14906252424594268"/>
          <c:w val="0.24106539807524138"/>
          <c:h val="0.5527751650765866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"Відмінно"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"Відмінно" і "Добре"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"Відмінно", "Добре", "Задовільно"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"Задовільно"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"Незадовільно"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gapWidth val="75"/>
        <c:gapDepth val="75"/>
        <c:shape val="cylinder"/>
        <c:axId val="153054208"/>
        <c:axId val="153080960"/>
        <c:axId val="0"/>
      </c:bar3DChart>
      <c:catAx>
        <c:axId val="1530542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курс</a:t>
                </a:r>
                <a:endParaRPr lang="ru-RU" dirty="0"/>
              </a:p>
            </c:rich>
          </c:tx>
          <c:layout/>
        </c:title>
        <c:majorTickMark val="none"/>
        <c:tickLblPos val="nextTo"/>
        <c:crossAx val="153080960"/>
        <c:crosses val="autoZero"/>
        <c:auto val="1"/>
        <c:lblAlgn val="ctr"/>
        <c:lblOffset val="100"/>
      </c:catAx>
      <c:valAx>
        <c:axId val="153080960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err="1" smtClean="0"/>
                  <a:t>Кількість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студентів</a:t>
                </a:r>
                <a:endParaRPr lang="ru-RU" dirty="0"/>
              </a:p>
            </c:rich>
          </c:tx>
          <c:layout/>
        </c:title>
        <c:numFmt formatCode="General" sourceLinked="1"/>
        <c:tickLblPos val="nextTo"/>
        <c:crossAx val="153054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65682414698164"/>
          <c:y val="0.14906252424594268"/>
          <c:w val="0.24106539807524144"/>
          <c:h val="0.5527751650765866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"Відмінно"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"Відмінно" і "Добре"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"Відмінно", "Добре", "Задовільно"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</c:v>
                </c:pt>
                <c:pt idx="1">
                  <c:v>2</c:v>
                </c:pt>
                <c:pt idx="2">
                  <c:v>5</c:v>
                </c:pt>
                <c:pt idx="3">
                  <c:v>11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"Задовільно"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"Незадовільно"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gapWidth val="75"/>
        <c:gapDepth val="75"/>
        <c:shape val="cylinder"/>
        <c:axId val="154814336"/>
        <c:axId val="153227264"/>
        <c:axId val="0"/>
      </c:bar3DChart>
      <c:catAx>
        <c:axId val="1548143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курс</a:t>
                </a:r>
                <a:endParaRPr lang="ru-RU" dirty="0"/>
              </a:p>
            </c:rich>
          </c:tx>
          <c:layout/>
        </c:title>
        <c:majorTickMark val="none"/>
        <c:tickLblPos val="nextTo"/>
        <c:crossAx val="153227264"/>
        <c:crosses val="autoZero"/>
        <c:auto val="1"/>
        <c:lblAlgn val="ctr"/>
        <c:lblOffset val="100"/>
      </c:catAx>
      <c:valAx>
        <c:axId val="15322726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err="1" smtClean="0"/>
                  <a:t>Кількість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студентів</a:t>
                </a:r>
                <a:endParaRPr lang="ru-RU" dirty="0"/>
              </a:p>
            </c:rich>
          </c:tx>
          <c:layout/>
        </c:title>
        <c:numFmt formatCode="General" sourceLinked="1"/>
        <c:tickLblPos val="nextTo"/>
        <c:crossAx val="154814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65682414698164"/>
          <c:y val="0.14906252424594268"/>
          <c:w val="0.24106539807524147"/>
          <c:h val="0.5527751650765866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"Відмінно"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"Відмінно" і "Добре"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0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"Відмінно", "Добре", "Задовільно"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</c:v>
                </c:pt>
                <c:pt idx="1">
                  <c:v>3</c:v>
                </c:pt>
                <c:pt idx="2">
                  <c:v>7</c:v>
                </c:pt>
                <c:pt idx="3">
                  <c:v>6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"Задовільно"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"Незадовільно"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3</c:v>
                </c:pt>
                <c:pt idx="1">
                  <c:v>0</c:v>
                </c:pt>
                <c:pt idx="2">
                  <c:v>6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gapWidth val="75"/>
        <c:gapDepth val="75"/>
        <c:shape val="cylinder"/>
        <c:axId val="153349120"/>
        <c:axId val="153470080"/>
        <c:axId val="0"/>
      </c:bar3DChart>
      <c:catAx>
        <c:axId val="1533491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курс</a:t>
                </a:r>
                <a:endParaRPr lang="ru-RU" dirty="0"/>
              </a:p>
            </c:rich>
          </c:tx>
          <c:layout/>
        </c:title>
        <c:majorTickMark val="none"/>
        <c:tickLblPos val="nextTo"/>
        <c:crossAx val="153470080"/>
        <c:crosses val="autoZero"/>
        <c:auto val="1"/>
        <c:lblAlgn val="ctr"/>
        <c:lblOffset val="100"/>
      </c:catAx>
      <c:valAx>
        <c:axId val="153470080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err="1" smtClean="0"/>
                  <a:t>Кількість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студентів</a:t>
                </a:r>
                <a:endParaRPr lang="ru-RU" dirty="0"/>
              </a:p>
            </c:rich>
          </c:tx>
          <c:layout/>
        </c:title>
        <c:numFmt formatCode="General" sourceLinked="1"/>
        <c:tickLblPos val="nextTo"/>
        <c:crossAx val="153349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65682414698164"/>
          <c:y val="0.14906252424594268"/>
          <c:w val="0.24106539807524152"/>
          <c:h val="0.5527751650765866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"Відмінно"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"Відмінно" і "Добре"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"Відмінно", "Добре", "Задовільно"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</c:v>
                </c:pt>
                <c:pt idx="1">
                  <c:v>0</c:v>
                </c:pt>
                <c:pt idx="2">
                  <c:v>5</c:v>
                </c:pt>
                <c:pt idx="3">
                  <c:v>9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"Задовільно"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"Незадовільно"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gapWidth val="75"/>
        <c:gapDepth val="75"/>
        <c:shape val="cylinder"/>
        <c:axId val="153506560"/>
        <c:axId val="153508480"/>
        <c:axId val="0"/>
      </c:bar3DChart>
      <c:catAx>
        <c:axId val="1535065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курс</a:t>
                </a:r>
                <a:endParaRPr lang="ru-RU" dirty="0"/>
              </a:p>
            </c:rich>
          </c:tx>
          <c:layout/>
        </c:title>
        <c:majorTickMark val="none"/>
        <c:tickLblPos val="nextTo"/>
        <c:crossAx val="153508480"/>
        <c:crosses val="autoZero"/>
        <c:auto val="1"/>
        <c:lblAlgn val="ctr"/>
        <c:lblOffset val="100"/>
      </c:catAx>
      <c:valAx>
        <c:axId val="153508480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err="1" smtClean="0"/>
                  <a:t>Кількість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студентів</a:t>
                </a:r>
                <a:endParaRPr lang="ru-RU" dirty="0"/>
              </a:p>
            </c:rich>
          </c:tx>
          <c:layout/>
        </c:title>
        <c:numFmt formatCode="General" sourceLinked="1"/>
        <c:tickLblPos val="nextTo"/>
        <c:crossAx val="153506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65682414698164"/>
          <c:y val="0.14906252424594268"/>
          <c:w val="0.24106539807524158"/>
          <c:h val="0.5527751650765866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"Відмінно"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"Відмінно" і "Добре"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"Відмінно", "Добре", "Задовільно"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"Задовільно"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"Незадовільно"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gapWidth val="75"/>
        <c:gapDepth val="75"/>
        <c:shape val="cylinder"/>
        <c:axId val="153823872"/>
        <c:axId val="153887488"/>
        <c:axId val="0"/>
      </c:bar3DChart>
      <c:catAx>
        <c:axId val="1538238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курс</a:t>
                </a:r>
                <a:endParaRPr lang="ru-RU" dirty="0"/>
              </a:p>
            </c:rich>
          </c:tx>
          <c:layout/>
        </c:title>
        <c:majorTickMark val="none"/>
        <c:tickLblPos val="nextTo"/>
        <c:crossAx val="153887488"/>
        <c:crosses val="autoZero"/>
        <c:auto val="1"/>
        <c:lblAlgn val="ctr"/>
        <c:lblOffset val="100"/>
      </c:catAx>
      <c:valAx>
        <c:axId val="15388748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err="1" smtClean="0"/>
                  <a:t>Кількість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студентів</a:t>
                </a:r>
                <a:endParaRPr lang="ru-RU" dirty="0"/>
              </a:p>
            </c:rich>
          </c:tx>
          <c:layout/>
        </c:title>
        <c:numFmt formatCode="General" sourceLinked="1"/>
        <c:tickLblPos val="nextTo"/>
        <c:crossAx val="153823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65682414698164"/>
          <c:y val="0.14906252424594268"/>
          <c:w val="0.24106539807524163"/>
          <c:h val="0.5527751650765866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"Відмінно"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"Відмінно" і "Добре"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"Відмінно", "Добре", "Задовільно"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6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"Задовільно"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"Незадовільно"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gapWidth val="75"/>
        <c:gapDepth val="75"/>
        <c:shape val="cylinder"/>
        <c:axId val="172166144"/>
        <c:axId val="172192896"/>
        <c:axId val="0"/>
      </c:bar3DChart>
      <c:catAx>
        <c:axId val="1721661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курс</a:t>
                </a:r>
                <a:endParaRPr lang="ru-RU" dirty="0"/>
              </a:p>
            </c:rich>
          </c:tx>
          <c:layout/>
        </c:title>
        <c:majorTickMark val="none"/>
        <c:tickLblPos val="nextTo"/>
        <c:crossAx val="172192896"/>
        <c:crosses val="autoZero"/>
        <c:auto val="1"/>
        <c:lblAlgn val="ctr"/>
        <c:lblOffset val="100"/>
      </c:catAx>
      <c:valAx>
        <c:axId val="17219289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err="1" smtClean="0"/>
                  <a:t>Кількість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студентів</a:t>
                </a:r>
                <a:endParaRPr lang="ru-RU" dirty="0"/>
              </a:p>
            </c:rich>
          </c:tx>
          <c:layout/>
        </c:title>
        <c:numFmt formatCode="General" sourceLinked="1"/>
        <c:tickLblPos val="nextTo"/>
        <c:crossAx val="172166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65682414698164"/>
          <c:y val="0.14906252424594268"/>
          <c:w val="0.24106539807524163"/>
          <c:h val="0.5527751650765866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"Відмінно"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"Відмінно" і "Добре"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13</c:v>
                </c:pt>
                <c:pt idx="1">
                  <c:v>6</c:v>
                </c:pt>
                <c:pt idx="2">
                  <c:v>7</c:v>
                </c:pt>
                <c:pt idx="3">
                  <c:v>0</c:v>
                </c:pt>
                <c:pt idx="4">
                  <c:v>3</c:v>
                </c:pt>
                <c:pt idx="5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"Відмінно", "Добре", "Задовільно"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"Задовільно"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"Незадовільно"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gapWidth val="75"/>
        <c:gapDepth val="75"/>
        <c:shape val="cylinder"/>
        <c:axId val="172507904"/>
        <c:axId val="172509824"/>
        <c:axId val="0"/>
      </c:bar3DChart>
      <c:catAx>
        <c:axId val="1725079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курс</a:t>
                </a:r>
                <a:endParaRPr lang="ru-RU" dirty="0"/>
              </a:p>
            </c:rich>
          </c:tx>
          <c:layout/>
        </c:title>
        <c:majorTickMark val="none"/>
        <c:tickLblPos val="nextTo"/>
        <c:crossAx val="172509824"/>
        <c:crosses val="autoZero"/>
        <c:auto val="1"/>
        <c:lblAlgn val="ctr"/>
        <c:lblOffset val="100"/>
      </c:catAx>
      <c:valAx>
        <c:axId val="17250982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err="1" smtClean="0"/>
                  <a:t>Кількість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студентів</a:t>
                </a:r>
                <a:endParaRPr lang="ru-RU" dirty="0"/>
              </a:p>
            </c:rich>
          </c:tx>
          <c:layout/>
        </c:title>
        <c:numFmt formatCode="General" sourceLinked="1"/>
        <c:tickLblPos val="nextTo"/>
        <c:crossAx val="172507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65682414698164"/>
          <c:y val="0.14906252424594268"/>
          <c:w val="0.24106539807524169"/>
          <c:h val="0.5527751650765866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"Відмінно"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"Відмінно" і "Добре"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13</c:v>
                </c:pt>
                <c:pt idx="1">
                  <c:v>4</c:v>
                </c:pt>
                <c:pt idx="2">
                  <c:v>2</c:v>
                </c:pt>
                <c:pt idx="3">
                  <c:v>6</c:v>
                </c:pt>
                <c:pt idx="4">
                  <c:v>8</c:v>
                </c:pt>
                <c:pt idx="5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"Відмінно", "Добре", "Задовільно"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"Задовільно"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"Незадовільно"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gapWidth val="75"/>
        <c:gapDepth val="75"/>
        <c:shape val="cylinder"/>
        <c:axId val="157913472"/>
        <c:axId val="157916544"/>
        <c:axId val="0"/>
      </c:bar3DChart>
      <c:catAx>
        <c:axId val="1579134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курс</a:t>
                </a:r>
                <a:endParaRPr lang="ru-RU" dirty="0"/>
              </a:p>
            </c:rich>
          </c:tx>
          <c:layout/>
        </c:title>
        <c:majorTickMark val="none"/>
        <c:tickLblPos val="nextTo"/>
        <c:crossAx val="157916544"/>
        <c:crosses val="autoZero"/>
        <c:auto val="1"/>
        <c:lblAlgn val="ctr"/>
        <c:lblOffset val="100"/>
      </c:catAx>
      <c:valAx>
        <c:axId val="15791654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err="1" smtClean="0"/>
                  <a:t>Кількість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студентів</a:t>
                </a:r>
                <a:endParaRPr lang="ru-RU" dirty="0"/>
              </a:p>
            </c:rich>
          </c:tx>
          <c:layout/>
        </c:title>
        <c:numFmt formatCode="General" sourceLinked="1"/>
        <c:tickLblPos val="nextTo"/>
        <c:crossAx val="157913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65682414698164"/>
          <c:y val="0.14906252424594268"/>
          <c:w val="0.24106539807524174"/>
          <c:h val="0.5527751650765866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"Відмінно"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"Відмінно" і "Добре"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"Відмінно", "Добре", "Задовільно"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"Задовільно"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"Незадовільно"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gapWidth val="75"/>
        <c:gapDepth val="75"/>
        <c:shape val="cylinder"/>
        <c:axId val="172944768"/>
        <c:axId val="173213184"/>
        <c:axId val="0"/>
      </c:bar3DChart>
      <c:catAx>
        <c:axId val="1729447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курс</a:t>
                </a:r>
                <a:endParaRPr lang="ru-RU" dirty="0"/>
              </a:p>
            </c:rich>
          </c:tx>
          <c:layout/>
        </c:title>
        <c:majorTickMark val="none"/>
        <c:tickLblPos val="nextTo"/>
        <c:crossAx val="173213184"/>
        <c:crosses val="autoZero"/>
        <c:auto val="1"/>
        <c:lblAlgn val="ctr"/>
        <c:lblOffset val="100"/>
      </c:catAx>
      <c:valAx>
        <c:axId val="173213184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err="1" smtClean="0"/>
                  <a:t>Кількість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студентів</a:t>
                </a:r>
                <a:endParaRPr lang="ru-RU" dirty="0"/>
              </a:p>
            </c:rich>
          </c:tx>
          <c:layout/>
        </c:title>
        <c:numFmt formatCode="General" sourceLinked="1"/>
        <c:tickLblPos val="nextTo"/>
        <c:crossAx val="172944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65682414698164"/>
          <c:y val="0.14906252424594268"/>
          <c:w val="0.24106539807524177"/>
          <c:h val="0.5527751650765866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74"/>
          <c:y val="4.4861391929187575E-2"/>
          <c:w val="0.67606670628435594"/>
          <c:h val="0.698241015227035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студентів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</c:v>
                </c:pt>
                <c:pt idx="1">
                  <c:v>7</c:v>
                </c:pt>
                <c:pt idx="2">
                  <c:v>5</c:v>
                </c:pt>
                <c:pt idx="3">
                  <c:v>17</c:v>
                </c:pt>
                <c:pt idx="4">
                  <c:v>26</c:v>
                </c:pt>
                <c:pt idx="5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52720512"/>
        <c:axId val="152722048"/>
        <c:axId val="0"/>
      </c:bar3DChart>
      <c:catAx>
        <c:axId val="1527205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722048"/>
        <c:crosses val="autoZero"/>
        <c:auto val="1"/>
        <c:lblAlgn val="ctr"/>
        <c:lblOffset val="100"/>
      </c:catAx>
      <c:valAx>
        <c:axId val="152722048"/>
        <c:scaling>
          <c:orientation val="minMax"/>
        </c:scaling>
        <c:axPos val="l"/>
        <c:majorGridlines/>
        <c:numFmt formatCode="General" sourceLinked="1"/>
        <c:tickLblPos val="nextTo"/>
        <c:crossAx val="1527205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"Відмінно"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"Відмінно" і "Добре"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"Відмінно", "Добре", "Задовільно"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"Задовільно"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"Незадовільно"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</c:v>
                </c:pt>
                <c:pt idx="5">
                  <c:v>2 Магістр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gapWidth val="75"/>
        <c:gapDepth val="75"/>
        <c:shape val="cylinder"/>
        <c:axId val="173146496"/>
        <c:axId val="173148416"/>
        <c:axId val="0"/>
      </c:bar3DChart>
      <c:catAx>
        <c:axId val="173146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курс</a:t>
                </a:r>
                <a:endParaRPr lang="ru-RU" dirty="0"/>
              </a:p>
            </c:rich>
          </c:tx>
          <c:layout/>
        </c:title>
        <c:majorTickMark val="none"/>
        <c:tickLblPos val="nextTo"/>
        <c:crossAx val="173148416"/>
        <c:crosses val="autoZero"/>
        <c:auto val="1"/>
        <c:lblAlgn val="ctr"/>
        <c:lblOffset val="100"/>
      </c:catAx>
      <c:valAx>
        <c:axId val="17314841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err="1" smtClean="0"/>
                  <a:t>Кількість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студентів</a:t>
                </a:r>
                <a:endParaRPr lang="ru-RU" dirty="0"/>
              </a:p>
            </c:rich>
          </c:tx>
          <c:layout/>
        </c:title>
        <c:numFmt formatCode="General" sourceLinked="1"/>
        <c:tickLblPos val="nextTo"/>
        <c:crossAx val="173146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65682414698164"/>
          <c:y val="0.14906252424594268"/>
          <c:w val="0.24106539807524183"/>
          <c:h val="0.5527751650765866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69"/>
          <c:y val="3.9249326607398251E-2"/>
          <c:w val="0.69351953647303743"/>
          <c:h val="0.6680651167497417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Якість, 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42.3</c:v>
                </c:pt>
                <c:pt idx="1">
                  <c:v>56.8</c:v>
                </c:pt>
                <c:pt idx="2">
                  <c:v>47.5</c:v>
                </c:pt>
                <c:pt idx="3">
                  <c:v>48</c:v>
                </c:pt>
                <c:pt idx="4">
                  <c:v>83.3</c:v>
                </c:pt>
                <c:pt idx="5">
                  <c:v>85.7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74260224"/>
        <c:axId val="174261760"/>
        <c:axId val="0"/>
      </c:bar3DChart>
      <c:catAx>
        <c:axId val="17426022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4261760"/>
        <c:crosses val="autoZero"/>
        <c:auto val="1"/>
        <c:lblAlgn val="ctr"/>
        <c:lblOffset val="100"/>
      </c:catAx>
      <c:valAx>
        <c:axId val="174261760"/>
        <c:scaling>
          <c:orientation val="minMax"/>
        </c:scaling>
        <c:axPos val="l"/>
        <c:majorGridlines/>
        <c:numFmt formatCode="General" sourceLinked="1"/>
        <c:tickLblPos val="nextTo"/>
        <c:crossAx val="174260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83018867924523"/>
          <c:y val="0.2283772536364084"/>
          <c:w val="0.17917446639924725"/>
          <c:h val="4.7602024143812351E-2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5133615124355587"/>
          <c:y val="4.4861391929187561E-2"/>
          <c:w val="0.62669781447030393"/>
          <c:h val="0.580065723029551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Успішність, 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93.3</c:v>
                </c:pt>
                <c:pt idx="1">
                  <c:v>91.4</c:v>
                </c:pt>
                <c:pt idx="2">
                  <c:v>74.3</c:v>
                </c:pt>
                <c:pt idx="3">
                  <c:v>85.7</c:v>
                </c:pt>
                <c:pt idx="4">
                  <c:v>97.2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74304640"/>
        <c:axId val="174310528"/>
        <c:axId val="0"/>
      </c:bar3DChart>
      <c:catAx>
        <c:axId val="1743046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4310528"/>
        <c:crosses val="autoZero"/>
        <c:auto val="1"/>
        <c:lblAlgn val="ctr"/>
        <c:lblOffset val="100"/>
      </c:catAx>
      <c:valAx>
        <c:axId val="174310528"/>
        <c:scaling>
          <c:orientation val="minMax"/>
        </c:scaling>
        <c:axPos val="l"/>
        <c:majorGridlines/>
        <c:numFmt formatCode="General" sourceLinked="1"/>
        <c:tickLblPos val="nextTo"/>
        <c:crossAx val="17430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899371069182728"/>
          <c:y val="0.38921197544036606"/>
          <c:w val="0.2338377769609922"/>
          <c:h val="4.6461030054913775E-2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66</c:v>
                </c:pt>
                <c:pt idx="1">
                  <c:v>102</c:v>
                </c:pt>
                <c:pt idx="2">
                  <c:v>94</c:v>
                </c:pt>
                <c:pt idx="3">
                  <c:v>105</c:v>
                </c:pt>
                <c:pt idx="4">
                  <c:v>87</c:v>
                </c:pt>
                <c:pt idx="5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2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3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4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Лист1!$E$2:$E$7</c:f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5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Лист1!$F$2:$F$7</c:f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6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54</c:v>
                </c:pt>
                <c:pt idx="1">
                  <c:v>75</c:v>
                </c:pt>
                <c:pt idx="2">
                  <c:v>46</c:v>
                </c:pt>
                <c:pt idx="3">
                  <c:v>102</c:v>
                </c:pt>
                <c:pt idx="4">
                  <c:v>72</c:v>
                </c:pt>
                <c:pt idx="5">
                  <c:v>88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Лист1!$H$2:$H$7</c:f>
              <c:numCache>
                <c:formatCode>General</c:formatCode>
                <c:ptCount val="6"/>
                <c:pt idx="0">
                  <c:v>20</c:v>
                </c:pt>
                <c:pt idx="1">
                  <c:v>61</c:v>
                </c:pt>
                <c:pt idx="2">
                  <c:v>34</c:v>
                </c:pt>
                <c:pt idx="3">
                  <c:v>50</c:v>
                </c:pt>
                <c:pt idx="4">
                  <c:v>57</c:v>
                </c:pt>
                <c:pt idx="5">
                  <c:v>73</c:v>
                </c:pt>
              </c:numCache>
            </c:numRef>
          </c:val>
        </c:ser>
        <c:dLbls>
          <c:showVal val="1"/>
        </c:dLbls>
        <c:shape val="cylinder"/>
        <c:axId val="179520256"/>
        <c:axId val="179852800"/>
        <c:axId val="0"/>
      </c:bar3DChart>
      <c:catAx>
        <c:axId val="17952025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852800"/>
        <c:crosses val="autoZero"/>
        <c:auto val="1"/>
        <c:lblAlgn val="ctr"/>
        <c:lblOffset val="100"/>
      </c:catAx>
      <c:valAx>
        <c:axId val="179852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52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69"/>
          <c:y val="5.4303802306824002E-2"/>
          <c:w val="0.67606670628435594"/>
          <c:h val="0.6887986048494018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студентів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80322688"/>
        <c:axId val="180324224"/>
        <c:axId val="0"/>
      </c:bar3DChart>
      <c:catAx>
        <c:axId val="1803226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0324224"/>
        <c:crosses val="autoZero"/>
        <c:auto val="1"/>
        <c:lblAlgn val="ctr"/>
        <c:lblOffset val="100"/>
      </c:catAx>
      <c:valAx>
        <c:axId val="180324224"/>
        <c:scaling>
          <c:orientation val="minMax"/>
        </c:scaling>
        <c:axPos val="l"/>
        <c:majorGridlines/>
        <c:numFmt formatCode="General" sourceLinked="1"/>
        <c:tickLblPos val="nextTo"/>
        <c:crossAx val="1803226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69"/>
          <c:y val="3.0831228624715046E-2"/>
          <c:w val="0.65421136037240624"/>
          <c:h val="0.6754708334999678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студентів від загальної кількості на курсі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10.5</c:v>
                </c:pt>
                <c:pt idx="5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80364032"/>
        <c:axId val="180365568"/>
        <c:axId val="0"/>
      </c:bar3DChart>
      <c:catAx>
        <c:axId val="1803640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0365568"/>
        <c:crosses val="autoZero"/>
        <c:auto val="1"/>
        <c:lblAlgn val="ctr"/>
        <c:lblOffset val="100"/>
      </c:catAx>
      <c:valAx>
        <c:axId val="180365568"/>
        <c:scaling>
          <c:orientation val="minMax"/>
        </c:scaling>
        <c:axPos val="l"/>
        <c:majorGridlines/>
        <c:numFmt formatCode="General" sourceLinked="1"/>
        <c:tickLblPos val="nextTo"/>
        <c:crossAx val="180364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69182389937684"/>
          <c:y val="0.19850228559093491"/>
          <c:w val="0.23430817610062893"/>
          <c:h val="0.10913368050070263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69"/>
          <c:y val="3.0831228624715046E-2"/>
          <c:w val="0.67606670628435594"/>
          <c:h val="0.726301341835980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студентів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</c:v>
                </c:pt>
                <c:pt idx="1">
                  <c:v>8</c:v>
                </c:pt>
                <c:pt idx="2">
                  <c:v>10</c:v>
                </c:pt>
                <c:pt idx="3">
                  <c:v>1</c:v>
                </c:pt>
                <c:pt idx="4">
                  <c:v>31</c:v>
                </c:pt>
                <c:pt idx="5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79323264"/>
        <c:axId val="179344896"/>
        <c:axId val="0"/>
      </c:bar3DChart>
      <c:catAx>
        <c:axId val="1793232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344896"/>
        <c:crosses val="autoZero"/>
        <c:auto val="1"/>
        <c:lblAlgn val="ctr"/>
        <c:lblOffset val="100"/>
      </c:catAx>
      <c:valAx>
        <c:axId val="179344896"/>
        <c:scaling>
          <c:orientation val="minMax"/>
        </c:scaling>
        <c:axPos val="l"/>
        <c:majorGridlines/>
        <c:numFmt formatCode="General" sourceLinked="1"/>
        <c:tickLblPos val="nextTo"/>
        <c:crossAx val="1793232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69"/>
          <c:y val="3.0831228624715046E-2"/>
          <c:w val="0.65421136037240624"/>
          <c:h val="0.700725127448018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студентів від загальної кількості на курсі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</c:v>
                </c:pt>
                <c:pt idx="1">
                  <c:v>13.1</c:v>
                </c:pt>
                <c:pt idx="2">
                  <c:v>29.4</c:v>
                </c:pt>
                <c:pt idx="3">
                  <c:v>2</c:v>
                </c:pt>
                <c:pt idx="4">
                  <c:v>54.4</c:v>
                </c:pt>
                <c:pt idx="5">
                  <c:v>57.7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80678656"/>
        <c:axId val="180680576"/>
        <c:axId val="0"/>
      </c:bar3DChart>
      <c:catAx>
        <c:axId val="1806786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0680576"/>
        <c:crosses val="autoZero"/>
        <c:auto val="1"/>
        <c:lblAlgn val="ctr"/>
        <c:lblOffset val="100"/>
      </c:catAx>
      <c:valAx>
        <c:axId val="180680576"/>
        <c:scaling>
          <c:orientation val="minMax"/>
        </c:scaling>
        <c:axPos val="l"/>
        <c:majorGridlines/>
        <c:numFmt formatCode="General" sourceLinked="1"/>
        <c:tickLblPos val="nextTo"/>
        <c:crossAx val="180678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110062893081762"/>
          <c:y val="0.30755863448287285"/>
          <c:w val="0.26889937106918238"/>
          <c:h val="0.10913368050070263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69"/>
          <c:y val="4.4861391929187561E-2"/>
          <c:w val="0.67606670628435594"/>
          <c:h val="0.6912964158125022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студентів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</c:v>
                </c:pt>
                <c:pt idx="1">
                  <c:v>40</c:v>
                </c:pt>
                <c:pt idx="2">
                  <c:v>17</c:v>
                </c:pt>
                <c:pt idx="3">
                  <c:v>32</c:v>
                </c:pt>
                <c:pt idx="4">
                  <c:v>19</c:v>
                </c:pt>
                <c:pt idx="5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79138560"/>
        <c:axId val="179140096"/>
        <c:axId val="0"/>
      </c:bar3DChart>
      <c:catAx>
        <c:axId val="1791385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140096"/>
        <c:crosses val="autoZero"/>
        <c:auto val="1"/>
        <c:lblAlgn val="ctr"/>
        <c:lblOffset val="100"/>
      </c:catAx>
      <c:valAx>
        <c:axId val="179140096"/>
        <c:scaling>
          <c:orientation val="minMax"/>
        </c:scaling>
        <c:axPos val="l"/>
        <c:majorGridlines/>
        <c:numFmt formatCode="General" sourceLinked="1"/>
        <c:tickLblPos val="nextTo"/>
        <c:crossAx val="17913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81132075471701"/>
          <c:y val="0.46081596336514713"/>
          <c:w val="0.25018867924528493"/>
          <c:h val="4.7602024143812351E-2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69"/>
          <c:y val="3.0831228624715046E-2"/>
          <c:w val="0.66993463081265781"/>
          <c:h val="0.6762284623184110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студентів від загальної кількості на курсі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</c:v>
                </c:pt>
                <c:pt idx="1">
                  <c:v>65.599999999999994</c:v>
                </c:pt>
                <c:pt idx="2">
                  <c:v>50</c:v>
                </c:pt>
                <c:pt idx="3">
                  <c:v>64</c:v>
                </c:pt>
                <c:pt idx="4">
                  <c:v>33.300000000000004</c:v>
                </c:pt>
                <c:pt idx="5">
                  <c:v>16.399999999999999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83451008"/>
        <c:axId val="183465088"/>
        <c:axId val="0"/>
      </c:bar3DChart>
      <c:catAx>
        <c:axId val="1834510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465088"/>
        <c:crosses val="autoZero"/>
        <c:auto val="1"/>
        <c:lblAlgn val="ctr"/>
        <c:lblOffset val="100"/>
      </c:catAx>
      <c:valAx>
        <c:axId val="183465088"/>
        <c:scaling>
          <c:orientation val="minMax"/>
        </c:scaling>
        <c:axPos val="l"/>
        <c:majorGridlines/>
        <c:numFmt formatCode="General" sourceLinked="1"/>
        <c:tickLblPos val="nextTo"/>
        <c:crossAx val="183451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682389937106963"/>
          <c:y val="0.29352847117840092"/>
          <c:w val="0.25317610062893076"/>
          <c:h val="0.10913368050070263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2403163787497526"/>
          <c:y val="4.4861391929187575E-2"/>
          <c:w val="0.55355207479242363"/>
          <c:h val="0.698241015227035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студентів від загальної кількості на курсі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2.9</c:v>
                </c:pt>
                <c:pt idx="1">
                  <c:v>8.6</c:v>
                </c:pt>
                <c:pt idx="2">
                  <c:v>5</c:v>
                </c:pt>
                <c:pt idx="3">
                  <c:v>17.3</c:v>
                </c:pt>
                <c:pt idx="4">
                  <c:v>36.1</c:v>
                </c:pt>
                <c:pt idx="5">
                  <c:v>30.3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52981504"/>
        <c:axId val="152983040"/>
        <c:axId val="0"/>
      </c:bar3DChart>
      <c:catAx>
        <c:axId val="1529815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983040"/>
        <c:crosses val="autoZero"/>
        <c:auto val="1"/>
        <c:lblAlgn val="ctr"/>
        <c:lblOffset val="100"/>
      </c:catAx>
      <c:valAx>
        <c:axId val="152983040"/>
        <c:scaling>
          <c:orientation val="minMax"/>
        </c:scaling>
        <c:axPos val="l"/>
        <c:majorGridlines/>
        <c:numFmt formatCode="General" sourceLinked="1"/>
        <c:tickLblPos val="nextTo"/>
        <c:crossAx val="152981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640575079872262"/>
          <c:y val="0.27707120009597958"/>
          <c:w val="0.25359424920127793"/>
          <c:h val="0.10913368050070263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4446788491061271"/>
          <c:y val="4.4861391929187561E-2"/>
          <c:w val="0.66194720942901408"/>
          <c:h val="0.6782768661608619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студентів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83645312"/>
        <c:axId val="183646848"/>
        <c:axId val="0"/>
      </c:bar3DChart>
      <c:catAx>
        <c:axId val="1836453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646848"/>
        <c:crosses val="autoZero"/>
        <c:auto val="1"/>
        <c:lblAlgn val="ctr"/>
        <c:lblOffset val="100"/>
      </c:catAx>
      <c:valAx>
        <c:axId val="183646848"/>
        <c:scaling>
          <c:orientation val="minMax"/>
        </c:scaling>
        <c:axPos val="l"/>
        <c:majorGridlines/>
        <c:numFmt formatCode="General" sourceLinked="1"/>
        <c:tickLblPos val="nextTo"/>
        <c:crossAx val="183645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81132075471701"/>
          <c:y val="0.51043369112827452"/>
          <c:w val="0.25018867924528493"/>
          <c:h val="4.7602024143812351E-2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4446788491061271"/>
          <c:y val="4.4861391929187561E-2"/>
          <c:w val="0.62122393898875861"/>
          <c:h val="0.6782768661608619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студентів від загальної кількості на курсі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3.3</c:v>
                </c:pt>
                <c:pt idx="2">
                  <c:v>14.7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84157696"/>
        <c:axId val="184159232"/>
        <c:axId val="0"/>
      </c:bar3DChart>
      <c:catAx>
        <c:axId val="1841576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4159232"/>
        <c:crosses val="autoZero"/>
        <c:auto val="1"/>
        <c:lblAlgn val="ctr"/>
        <c:lblOffset val="100"/>
      </c:catAx>
      <c:valAx>
        <c:axId val="184159232"/>
        <c:scaling>
          <c:orientation val="minMax"/>
        </c:scaling>
        <c:axPos val="l"/>
        <c:majorGridlines/>
        <c:numFmt formatCode="General" sourceLinked="1"/>
        <c:tickLblPos val="nextTo"/>
        <c:crossAx val="184157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908805031446565"/>
          <c:y val="0.38893358164881325"/>
          <c:w val="0.29091194968553458"/>
          <c:h val="0.10913368050070263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4446788491061271"/>
          <c:y val="4.4861391929187575E-2"/>
          <c:w val="0.6619472094290143"/>
          <c:h val="0.6782768661608620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студентів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16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88519168"/>
        <c:axId val="188538880"/>
        <c:axId val="0"/>
      </c:bar3DChart>
      <c:catAx>
        <c:axId val="1885191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8538880"/>
        <c:crosses val="autoZero"/>
        <c:auto val="1"/>
        <c:lblAlgn val="ctr"/>
        <c:lblOffset val="100"/>
      </c:catAx>
      <c:valAx>
        <c:axId val="188538880"/>
        <c:scaling>
          <c:orientation val="minMax"/>
        </c:scaling>
        <c:axPos val="l"/>
        <c:majorGridlines/>
        <c:numFmt formatCode="General" sourceLinked="1"/>
        <c:tickLblPos val="nextTo"/>
        <c:crossAx val="188519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81132075471701"/>
          <c:y val="0.51043369112827452"/>
          <c:w val="0.25018867924528504"/>
          <c:h val="4.7602024143812371E-2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4446788491061271"/>
          <c:y val="4.4861391929187575E-2"/>
          <c:w val="0.62122393898875861"/>
          <c:h val="0.6782768661608620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студентів від загальної кількості на курсі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16.399999999999999</c:v>
                </c:pt>
                <c:pt idx="2">
                  <c:v>32</c:v>
                </c:pt>
                <c:pt idx="3">
                  <c:v>5.7</c:v>
                </c:pt>
                <c:pt idx="4">
                  <c:v>1.8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86670464"/>
        <c:axId val="186668160"/>
        <c:axId val="0"/>
      </c:bar3DChart>
      <c:catAx>
        <c:axId val="1866704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6668160"/>
        <c:crosses val="autoZero"/>
        <c:auto val="1"/>
        <c:lblAlgn val="ctr"/>
        <c:lblOffset val="100"/>
      </c:catAx>
      <c:valAx>
        <c:axId val="186668160"/>
        <c:scaling>
          <c:orientation val="minMax"/>
        </c:scaling>
        <c:axPos val="l"/>
        <c:majorGridlines/>
        <c:numFmt formatCode="General" sourceLinked="1"/>
        <c:tickLblPos val="nextTo"/>
        <c:crossAx val="186670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908805031446565"/>
          <c:y val="0.38893358164881336"/>
          <c:w val="0.29091194968553458"/>
          <c:h val="0.10913368050070264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69"/>
          <c:y val="3.0831228624715046E-2"/>
          <c:w val="0.59289060565542562"/>
          <c:h val="0.726301341835980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Якість, 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60</c:v>
                </c:pt>
                <c:pt idx="1">
                  <c:v>13.3</c:v>
                </c:pt>
                <c:pt idx="2">
                  <c:v>2</c:v>
                </c:pt>
                <c:pt idx="3">
                  <c:v>29.4</c:v>
                </c:pt>
                <c:pt idx="4">
                  <c:v>64.900000000000006</c:v>
                </c:pt>
                <c:pt idx="5">
                  <c:v>83.6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88675200"/>
        <c:axId val="188676736"/>
        <c:axId val="0"/>
      </c:bar3DChart>
      <c:catAx>
        <c:axId val="18867520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8676736"/>
        <c:crosses val="autoZero"/>
        <c:auto val="1"/>
        <c:lblAlgn val="ctr"/>
        <c:lblOffset val="100"/>
      </c:catAx>
      <c:valAx>
        <c:axId val="188676736"/>
        <c:scaling>
          <c:orientation val="minMax"/>
        </c:scaling>
        <c:axPos val="l"/>
        <c:majorGridlines/>
        <c:numFmt formatCode="General" sourceLinked="1"/>
        <c:tickLblPos val="nextTo"/>
        <c:crossAx val="1886752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5904348041400615"/>
          <c:y val="4.4861391929187561E-2"/>
          <c:w val="0.58881815480611843"/>
          <c:h val="0.712271178531510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Успішність, 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  <c:pt idx="1">
                  <c:v>83.3</c:v>
                </c:pt>
                <c:pt idx="2">
                  <c:v>68</c:v>
                </c:pt>
                <c:pt idx="3">
                  <c:v>94.1</c:v>
                </c:pt>
                <c:pt idx="4">
                  <c:v>98.2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89172736"/>
        <c:axId val="189182720"/>
        <c:axId val="0"/>
      </c:bar3DChart>
      <c:catAx>
        <c:axId val="1891727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9182720"/>
        <c:crosses val="autoZero"/>
        <c:auto val="1"/>
        <c:lblAlgn val="ctr"/>
        <c:lblOffset val="100"/>
      </c:catAx>
      <c:valAx>
        <c:axId val="189182720"/>
        <c:scaling>
          <c:orientation val="minMax"/>
        </c:scaling>
        <c:axPos val="l"/>
        <c:majorGridlines/>
        <c:numFmt formatCode="General" sourceLinked="1"/>
        <c:tickLblPos val="nextTo"/>
        <c:crossAx val="189172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125786163522007"/>
          <c:y val="0.29291600483698182"/>
          <c:w val="0.24574679344327333"/>
          <c:h val="4.7602024143812351E-2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77"/>
          <c:y val="4.4861391929187595E-2"/>
          <c:w val="0.69823455004385204"/>
          <c:h val="0.698241015227035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студентів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</c:v>
                </c:pt>
                <c:pt idx="1">
                  <c:v>39</c:v>
                </c:pt>
                <c:pt idx="2">
                  <c:v>43</c:v>
                </c:pt>
                <c:pt idx="3">
                  <c:v>30</c:v>
                </c:pt>
                <c:pt idx="4">
                  <c:v>34</c:v>
                </c:pt>
                <c:pt idx="5">
                  <c:v>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53759104"/>
        <c:axId val="154768512"/>
        <c:axId val="0"/>
      </c:bar3DChart>
      <c:catAx>
        <c:axId val="1537591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768512"/>
        <c:crosses val="autoZero"/>
        <c:auto val="1"/>
        <c:lblAlgn val="ctr"/>
        <c:lblOffset val="100"/>
      </c:catAx>
      <c:valAx>
        <c:axId val="154768512"/>
        <c:scaling>
          <c:orientation val="minMax"/>
        </c:scaling>
        <c:axPos val="l"/>
        <c:majorGridlines/>
        <c:numFmt formatCode="General" sourceLinked="1"/>
        <c:tickLblPos val="nextTo"/>
        <c:crossAx val="153759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1162283959785"/>
          <c:y val="0.45466257678200328"/>
          <c:w val="0.21388370328899725"/>
          <c:h val="4.5061541962482486E-2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77"/>
          <c:y val="6.9358057058796538E-2"/>
          <c:w val="0.64939047376704662"/>
          <c:h val="0.6737443500974302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студентів від загальної кількості на курсі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39.4</c:v>
                </c:pt>
                <c:pt idx="1">
                  <c:v>48.1</c:v>
                </c:pt>
                <c:pt idx="2">
                  <c:v>42.6</c:v>
                </c:pt>
                <c:pt idx="3">
                  <c:v>30.6</c:v>
                </c:pt>
                <c:pt idx="4">
                  <c:v>47.2</c:v>
                </c:pt>
                <c:pt idx="5">
                  <c:v>55.5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52538496"/>
        <c:axId val="152540288"/>
        <c:axId val="0"/>
      </c:bar3DChart>
      <c:catAx>
        <c:axId val="1525384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540288"/>
        <c:crosses val="autoZero"/>
        <c:auto val="1"/>
        <c:lblAlgn val="ctr"/>
        <c:lblOffset val="100"/>
      </c:catAx>
      <c:valAx>
        <c:axId val="152540288"/>
        <c:scaling>
          <c:orientation val="minMax"/>
        </c:scaling>
        <c:axPos val="l"/>
        <c:majorGridlines/>
        <c:numFmt formatCode="General" sourceLinked="1"/>
        <c:tickLblPos val="nextTo"/>
        <c:crossAx val="152538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29172910364068"/>
          <c:y val="0.2935284711784012"/>
          <c:w val="0.25708270896359336"/>
          <c:h val="0.10330930274194708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77"/>
          <c:y val="3.0831228624715046E-2"/>
          <c:w val="0.67463576486901622"/>
          <c:h val="0.726301341835980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студентів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</c:v>
                </c:pt>
                <c:pt idx="1">
                  <c:v>28</c:v>
                </c:pt>
                <c:pt idx="2">
                  <c:v>27</c:v>
                </c:pt>
                <c:pt idx="3">
                  <c:v>33</c:v>
                </c:pt>
                <c:pt idx="4">
                  <c:v>10</c:v>
                </c:pt>
                <c:pt idx="5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52771584"/>
        <c:axId val="152445696"/>
        <c:axId val="0"/>
      </c:bar3DChart>
      <c:catAx>
        <c:axId val="1527715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445696"/>
        <c:crosses val="autoZero"/>
        <c:auto val="1"/>
        <c:lblAlgn val="ctr"/>
        <c:lblOffset val="100"/>
      </c:catAx>
      <c:valAx>
        <c:axId val="152445696"/>
        <c:scaling>
          <c:orientation val="minMax"/>
        </c:scaling>
        <c:axPos val="l"/>
        <c:majorGridlines/>
        <c:numFmt formatCode="General" sourceLinked="1"/>
        <c:tickLblPos val="nextTo"/>
        <c:crossAx val="1527715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2403163787497526"/>
          <c:y val="3.0831228624715046E-2"/>
          <c:w val="0.65463070296964465"/>
          <c:h val="0.721446905332632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студентів від загально кількості на курсі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51</c:v>
                </c:pt>
                <c:pt idx="1">
                  <c:v>34.6</c:v>
                </c:pt>
                <c:pt idx="2">
                  <c:v>26.7</c:v>
                </c:pt>
                <c:pt idx="3">
                  <c:v>33.700000000000003</c:v>
                </c:pt>
                <c:pt idx="4">
                  <c:v>13.9</c:v>
                </c:pt>
                <c:pt idx="5">
                  <c:v>14.3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52656896"/>
        <c:axId val="152679168"/>
        <c:axId val="0"/>
      </c:bar3DChart>
      <c:catAx>
        <c:axId val="1526568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679168"/>
        <c:crosses val="autoZero"/>
        <c:auto val="1"/>
        <c:lblAlgn val="ctr"/>
        <c:lblOffset val="100"/>
      </c:catAx>
      <c:valAx>
        <c:axId val="152679168"/>
        <c:scaling>
          <c:orientation val="minMax"/>
        </c:scaling>
        <c:axPos val="l"/>
        <c:majorGridlines/>
        <c:numFmt formatCode="General" sourceLinked="1"/>
        <c:tickLblPos val="nextTo"/>
        <c:crossAx val="152656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424528301887285"/>
          <c:y val="0.2935284711784012"/>
          <c:w val="0.23575470986834046"/>
          <c:h val="0.10913368050070263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34838805526769"/>
          <c:y val="3.0831228624715046E-2"/>
          <c:w val="0.67606670628435594"/>
          <c:h val="0.726301341835980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студентів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26</c:v>
                </c:pt>
                <c:pt idx="3">
                  <c:v>14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52660608"/>
        <c:axId val="152781184"/>
        <c:axId val="0"/>
      </c:bar3DChart>
      <c:catAx>
        <c:axId val="1526606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781184"/>
        <c:crosses val="autoZero"/>
        <c:auto val="1"/>
        <c:lblAlgn val="ctr"/>
        <c:lblOffset val="100"/>
      </c:catAx>
      <c:valAx>
        <c:axId val="152781184"/>
        <c:scaling>
          <c:orientation val="minMax"/>
        </c:scaling>
        <c:axPos val="l"/>
        <c:majorGridlines/>
        <c:numFmt formatCode="General" sourceLinked="1"/>
        <c:tickLblPos val="nextTo"/>
        <c:crossAx val="1526606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078946539248623"/>
          <c:y val="3.8491697788956884E-2"/>
          <c:w val="0.65221273464606622"/>
          <c:h val="0.715834840010844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студентів від загальної кількості на курсі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6.7</c:v>
                </c:pt>
                <c:pt idx="1">
                  <c:v>8.6</c:v>
                </c:pt>
                <c:pt idx="2">
                  <c:v>25.7</c:v>
                </c:pt>
                <c:pt idx="3">
                  <c:v>14.3</c:v>
                </c:pt>
                <c:pt idx="4">
                  <c:v>2.8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Лист1!$C$2:$C$7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1 курс магістри</c:v>
                </c:pt>
                <c:pt idx="5">
                  <c:v>2 курс магістри</c:v>
                </c:pt>
              </c:strCache>
            </c:strRef>
          </c:cat>
          <c:val>
            <c:numRef>
              <c:f>Лист1!$D$2:$D$7</c:f>
            </c:numRef>
          </c:val>
          <c:shape val="box"/>
        </c:ser>
        <c:shape val="cylinder"/>
        <c:axId val="152926464"/>
        <c:axId val="152813568"/>
        <c:axId val="0"/>
      </c:bar3DChart>
      <c:catAx>
        <c:axId val="1529264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813568"/>
        <c:crosses val="autoZero"/>
        <c:auto val="1"/>
        <c:lblAlgn val="ctr"/>
        <c:lblOffset val="100"/>
      </c:catAx>
      <c:valAx>
        <c:axId val="152813568"/>
        <c:scaling>
          <c:orientation val="minMax"/>
        </c:scaling>
        <c:axPos val="l"/>
        <c:majorGridlines/>
        <c:numFmt formatCode="General" sourceLinked="1"/>
        <c:tickLblPos val="nextTo"/>
        <c:crossAx val="152926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682389937106963"/>
          <c:y val="0.38893358164881342"/>
          <c:w val="0.25317610873046481"/>
          <c:h val="0.10913368050070263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33286-4F8F-4756-B802-6E376B64648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D53C719-1FAA-4985-813B-58DE2B913D23}">
      <dgm:prSet custT="1"/>
      <dgm:spPr/>
      <dgm:t>
        <a:bodyPr/>
        <a:lstStyle/>
        <a:p>
          <a:pPr rtl="0"/>
          <a:r>
            <a:rPr lang="uk-UA" sz="2000" b="0" i="0" dirty="0" smtClean="0">
              <a:solidFill>
                <a:schemeClr val="bg1"/>
              </a:solidFill>
            </a:rPr>
            <a:t>За неуспішність було відраховано з числа студентів 2 осіб:</a:t>
          </a:r>
          <a:br>
            <a:rPr lang="uk-UA" sz="2000" b="0" i="0" dirty="0" smtClean="0">
              <a:solidFill>
                <a:schemeClr val="bg1"/>
              </a:solidFill>
            </a:rPr>
          </a:br>
          <a:r>
            <a:rPr lang="uk-UA" sz="2000" b="0" i="0" dirty="0" smtClean="0">
              <a:solidFill>
                <a:schemeClr val="bg1"/>
              </a:solidFill>
            </a:rPr>
            <a:t/>
          </a:r>
          <a:br>
            <a:rPr lang="uk-UA" sz="2000" b="0" i="0" dirty="0" smtClean="0">
              <a:solidFill>
                <a:schemeClr val="bg1"/>
              </a:solidFill>
            </a:rPr>
          </a:br>
          <a:r>
            <a:rPr lang="uk-UA" sz="2000" b="0" i="0" dirty="0" smtClean="0">
              <a:solidFill>
                <a:schemeClr val="bg1"/>
              </a:solidFill>
            </a:rPr>
            <a:t>БХ-11 – Левко Данило Олександрович (контракт);</a:t>
          </a:r>
          <a:br>
            <a:rPr lang="uk-UA" sz="2000" b="0" i="0" dirty="0" smtClean="0">
              <a:solidFill>
                <a:schemeClr val="bg1"/>
              </a:solidFill>
            </a:rPr>
          </a:br>
          <a:r>
            <a:rPr lang="uk-UA" sz="2000" b="0" i="0" dirty="0" smtClean="0">
              <a:solidFill>
                <a:schemeClr val="bg1"/>
              </a:solidFill>
            </a:rPr>
            <a:t>БХ-1м – </a:t>
          </a:r>
          <a:r>
            <a:rPr lang="uk-UA" sz="2000" b="0" i="0" dirty="0" err="1" smtClean="0">
              <a:solidFill>
                <a:schemeClr val="bg1"/>
              </a:solidFill>
            </a:rPr>
            <a:t>Росипайло</a:t>
          </a:r>
          <a:r>
            <a:rPr lang="uk-UA" sz="2000" b="0" i="0" dirty="0" smtClean="0">
              <a:solidFill>
                <a:schemeClr val="bg1"/>
              </a:solidFill>
            </a:rPr>
            <a:t> Уляна Мирославівна (держзамовлення).</a:t>
          </a:r>
          <a:br>
            <a:rPr lang="uk-UA" sz="2000" b="0" i="0" dirty="0" smtClean="0">
              <a:solidFill>
                <a:schemeClr val="bg1"/>
              </a:solidFill>
            </a:rPr>
          </a:br>
          <a:endParaRPr lang="uk-UA" sz="2000" b="0" i="0" dirty="0" smtClean="0">
            <a:solidFill>
              <a:schemeClr val="bg1"/>
            </a:solidFill>
          </a:endParaRPr>
        </a:p>
        <a:p>
          <a:pPr rtl="0"/>
          <a:r>
            <a:rPr lang="uk-UA" sz="2000" b="0" i="0" dirty="0" smtClean="0">
              <a:solidFill>
                <a:schemeClr val="bg1"/>
              </a:solidFill>
            </a:rPr>
            <a:t>За невиконання умов договору:</a:t>
          </a:r>
          <a:br>
            <a:rPr lang="uk-UA" sz="2000" b="0" i="0" dirty="0" smtClean="0">
              <a:solidFill>
                <a:schemeClr val="bg1"/>
              </a:solidFill>
            </a:rPr>
          </a:br>
          <a:r>
            <a:rPr lang="uk-UA" sz="2000" b="0" i="0" dirty="0" smtClean="0">
              <a:solidFill>
                <a:schemeClr val="bg1"/>
              </a:solidFill>
            </a:rPr>
            <a:t>ЛГ-1м – </a:t>
          </a:r>
          <a:r>
            <a:rPr lang="uk-UA" sz="2000" b="0" i="0" dirty="0" err="1" smtClean="0">
              <a:solidFill>
                <a:schemeClr val="bg1"/>
              </a:solidFill>
            </a:rPr>
            <a:t>Хлібкевича</a:t>
          </a:r>
          <a:r>
            <a:rPr lang="uk-UA" sz="2000" b="0" i="0" dirty="0" smtClean="0">
              <a:solidFill>
                <a:schemeClr val="bg1"/>
              </a:solidFill>
            </a:rPr>
            <a:t> Миколу Олександровича (контракт).</a:t>
          </a:r>
        </a:p>
        <a:p>
          <a:pPr rtl="0"/>
          <a:r>
            <a:rPr lang="uk-UA" sz="2000" b="0" i="0" dirty="0" smtClean="0">
              <a:solidFill>
                <a:schemeClr val="bg1"/>
              </a:solidFill>
            </a:rPr>
            <a:t/>
          </a:r>
          <a:br>
            <a:rPr lang="uk-UA" sz="2000" b="0" i="0" dirty="0" smtClean="0">
              <a:solidFill>
                <a:schemeClr val="bg1"/>
              </a:solidFill>
            </a:rPr>
          </a:br>
          <a:r>
            <a:rPr lang="uk-UA" sz="2000" b="0" i="0" dirty="0" smtClean="0">
              <a:solidFill>
                <a:schemeClr val="bg1"/>
              </a:solidFill>
            </a:rPr>
            <a:t>На вільні місця державного замовлення перевели:</a:t>
          </a:r>
        </a:p>
        <a:p>
          <a:pPr rtl="0"/>
          <a:r>
            <a:rPr lang="uk-UA" sz="1800" b="0" i="0" dirty="0" smtClean="0">
              <a:solidFill>
                <a:schemeClr val="bg1"/>
              </a:solidFill>
            </a:rPr>
            <a:t>Г-11 – Рудницький Н.Б. (місце з групи ЕК-11);</a:t>
          </a:r>
        </a:p>
        <a:p>
          <a:pPr rtl="0"/>
          <a:r>
            <a:rPr lang="uk-UA" sz="1800" b="0" i="0" dirty="0" err="1" smtClean="0">
              <a:solidFill>
                <a:schemeClr val="bg1"/>
              </a:solidFill>
            </a:rPr>
            <a:t>СОГ</a:t>
          </a:r>
          <a:r>
            <a:rPr lang="uk-UA" sz="1800" b="0" i="0" dirty="0" smtClean="0">
              <a:solidFill>
                <a:schemeClr val="bg1"/>
              </a:solidFill>
            </a:rPr>
            <a:t>-21 </a:t>
          </a:r>
          <a:r>
            <a:rPr lang="uk-UA" sz="1800" b="0" i="0" dirty="0" err="1" smtClean="0">
              <a:solidFill>
                <a:schemeClr val="bg1"/>
              </a:solidFill>
            </a:rPr>
            <a:t>Церкуник</a:t>
          </a:r>
          <a:r>
            <a:rPr lang="uk-UA" sz="1800" b="0" i="0" dirty="0" smtClean="0">
              <a:solidFill>
                <a:schemeClr val="bg1"/>
              </a:solidFill>
            </a:rPr>
            <a:t> Т.М. (місце з групи </a:t>
          </a:r>
          <a:r>
            <a:rPr lang="uk-UA" sz="1800" b="0" i="0" dirty="0" err="1" smtClean="0">
              <a:solidFill>
                <a:schemeClr val="bg1"/>
              </a:solidFill>
            </a:rPr>
            <a:t>СОХ</a:t>
          </a:r>
          <a:r>
            <a:rPr lang="uk-UA" sz="1800" b="0" i="0" dirty="0" smtClean="0">
              <a:solidFill>
                <a:schemeClr val="bg1"/>
              </a:solidFill>
            </a:rPr>
            <a:t>-21);</a:t>
          </a:r>
        </a:p>
        <a:p>
          <a:pPr rtl="0"/>
          <a:r>
            <a:rPr lang="uk-UA" sz="1800" dirty="0" smtClean="0">
              <a:solidFill>
                <a:schemeClr val="bg1"/>
              </a:solidFill>
            </a:rPr>
            <a:t>Г-1м Кріль В.В. (місце з групи БХ-1м).</a:t>
          </a:r>
        </a:p>
        <a:p>
          <a:pPr rtl="0"/>
          <a:endParaRPr lang="uk-UA" sz="1800" dirty="0" smtClean="0">
            <a:solidFill>
              <a:srgbClr val="FF0000"/>
            </a:solidFill>
          </a:endParaRPr>
        </a:p>
        <a:p>
          <a:pPr rtl="0"/>
          <a:r>
            <a:rPr lang="uk-UA" sz="1800" dirty="0" smtClean="0">
              <a:solidFill>
                <a:srgbClr val="FF0000"/>
              </a:solidFill>
            </a:rPr>
            <a:t>На повторне вивчення дисципліни не рекомендовано жодного студента.</a:t>
          </a:r>
        </a:p>
        <a:p>
          <a:pPr rtl="0"/>
          <a:endParaRPr lang="uk-UA" sz="1800" dirty="0" smtClean="0">
            <a:solidFill>
              <a:schemeClr val="bg1"/>
            </a:solidFill>
          </a:endParaRPr>
        </a:p>
        <a:p>
          <a:pPr rtl="0"/>
          <a:endParaRPr lang="uk-UA" sz="1800" dirty="0">
            <a:solidFill>
              <a:schemeClr val="bg1"/>
            </a:solidFill>
          </a:endParaRPr>
        </a:p>
      </dgm:t>
    </dgm:pt>
    <dgm:pt modelId="{12653BAC-CB94-459C-8729-1E93DA563D94}" type="parTrans" cxnId="{23403E73-8B58-4B04-8D9B-2FDF59166CAB}">
      <dgm:prSet/>
      <dgm:spPr/>
      <dgm:t>
        <a:bodyPr/>
        <a:lstStyle/>
        <a:p>
          <a:endParaRPr lang="uk-UA"/>
        </a:p>
      </dgm:t>
    </dgm:pt>
    <dgm:pt modelId="{4A8467C2-9058-46D5-AF01-29E728F386EF}" type="sibTrans" cxnId="{23403E73-8B58-4B04-8D9B-2FDF59166CAB}">
      <dgm:prSet/>
      <dgm:spPr/>
      <dgm:t>
        <a:bodyPr/>
        <a:lstStyle/>
        <a:p>
          <a:endParaRPr lang="uk-UA"/>
        </a:p>
      </dgm:t>
    </dgm:pt>
    <dgm:pt modelId="{7B6775AD-A224-4EBD-9137-C640C59A5EAA}" type="pres">
      <dgm:prSet presAssocID="{62A33286-4F8F-4756-B802-6E376B6464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A0B47E5-C5E5-4C1B-88E9-0E3C8D371A01}" type="pres">
      <dgm:prSet presAssocID="{9D53C719-1FAA-4985-813B-58DE2B913D23}" presName="hierRoot1" presStyleCnt="0">
        <dgm:presLayoutVars>
          <dgm:hierBranch val="init"/>
        </dgm:presLayoutVars>
      </dgm:prSet>
      <dgm:spPr/>
    </dgm:pt>
    <dgm:pt modelId="{736DA4C1-0CD8-483E-A038-4548C763BFBF}" type="pres">
      <dgm:prSet presAssocID="{9D53C719-1FAA-4985-813B-58DE2B913D23}" presName="rootComposite1" presStyleCnt="0"/>
      <dgm:spPr/>
    </dgm:pt>
    <dgm:pt modelId="{CBBF994C-1A65-491E-AF17-DFB1DC0EBC05}" type="pres">
      <dgm:prSet presAssocID="{9D53C719-1FAA-4985-813B-58DE2B913D23}" presName="rootText1" presStyleLbl="node0" presStyleIdx="0" presStyleCnt="1" custScaleY="143533" custLinFactNeighborX="114" custLinFactNeighborY="-175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ADD2388-C928-440D-8F67-DC0B468E5EAD}" type="pres">
      <dgm:prSet presAssocID="{9D53C719-1FAA-4985-813B-58DE2B913D23}" presName="rootConnector1" presStyleLbl="node1" presStyleIdx="0" presStyleCnt="0"/>
      <dgm:spPr/>
      <dgm:t>
        <a:bodyPr/>
        <a:lstStyle/>
        <a:p>
          <a:endParaRPr lang="uk-UA"/>
        </a:p>
      </dgm:t>
    </dgm:pt>
    <dgm:pt modelId="{4B5982C2-7824-45AB-B669-111F5E29E90C}" type="pres">
      <dgm:prSet presAssocID="{9D53C719-1FAA-4985-813B-58DE2B913D23}" presName="hierChild2" presStyleCnt="0"/>
      <dgm:spPr/>
    </dgm:pt>
    <dgm:pt modelId="{D4F8387A-AB79-473F-9A35-B881ADB649C3}" type="pres">
      <dgm:prSet presAssocID="{9D53C719-1FAA-4985-813B-58DE2B913D23}" presName="hierChild3" presStyleCnt="0"/>
      <dgm:spPr/>
    </dgm:pt>
  </dgm:ptLst>
  <dgm:cxnLst>
    <dgm:cxn modelId="{EE1A533D-D426-417A-B402-B2875642EF1C}" type="presOf" srcId="{62A33286-4F8F-4756-B802-6E376B646480}" destId="{7B6775AD-A224-4EBD-9137-C640C59A5EAA}" srcOrd="0" destOrd="0" presId="urn:microsoft.com/office/officeart/2005/8/layout/orgChart1"/>
    <dgm:cxn modelId="{23403E73-8B58-4B04-8D9B-2FDF59166CAB}" srcId="{62A33286-4F8F-4756-B802-6E376B646480}" destId="{9D53C719-1FAA-4985-813B-58DE2B913D23}" srcOrd="0" destOrd="0" parTransId="{12653BAC-CB94-459C-8729-1E93DA563D94}" sibTransId="{4A8467C2-9058-46D5-AF01-29E728F386EF}"/>
    <dgm:cxn modelId="{F0006FEA-D30F-4AF2-BB1D-4818EC25C109}" type="presOf" srcId="{9D53C719-1FAA-4985-813B-58DE2B913D23}" destId="{EADD2388-C928-440D-8F67-DC0B468E5EAD}" srcOrd="1" destOrd="0" presId="urn:microsoft.com/office/officeart/2005/8/layout/orgChart1"/>
    <dgm:cxn modelId="{56CBB287-40C8-4557-B5A5-2B4024BBFDAC}" type="presOf" srcId="{9D53C719-1FAA-4985-813B-58DE2B913D23}" destId="{CBBF994C-1A65-491E-AF17-DFB1DC0EBC05}" srcOrd="0" destOrd="0" presId="urn:microsoft.com/office/officeart/2005/8/layout/orgChart1"/>
    <dgm:cxn modelId="{B3866FB8-B047-49C7-97D8-1683FF83A7C6}" type="presParOf" srcId="{7B6775AD-A224-4EBD-9137-C640C59A5EAA}" destId="{CA0B47E5-C5E5-4C1B-88E9-0E3C8D371A01}" srcOrd="0" destOrd="0" presId="urn:microsoft.com/office/officeart/2005/8/layout/orgChart1"/>
    <dgm:cxn modelId="{02F1875B-C10D-43F5-87E1-6C05CBA04B01}" type="presParOf" srcId="{CA0B47E5-C5E5-4C1B-88E9-0E3C8D371A01}" destId="{736DA4C1-0CD8-483E-A038-4548C763BFBF}" srcOrd="0" destOrd="0" presId="urn:microsoft.com/office/officeart/2005/8/layout/orgChart1"/>
    <dgm:cxn modelId="{B0E3A020-02F3-4375-98F9-32F6571BD6D0}" type="presParOf" srcId="{736DA4C1-0CD8-483E-A038-4548C763BFBF}" destId="{CBBF994C-1A65-491E-AF17-DFB1DC0EBC05}" srcOrd="0" destOrd="0" presId="urn:microsoft.com/office/officeart/2005/8/layout/orgChart1"/>
    <dgm:cxn modelId="{D8333A70-D135-41B8-99F1-1E98FB368E0D}" type="presParOf" srcId="{736DA4C1-0CD8-483E-A038-4548C763BFBF}" destId="{EADD2388-C928-440D-8F67-DC0B468E5EAD}" srcOrd="1" destOrd="0" presId="urn:microsoft.com/office/officeart/2005/8/layout/orgChart1"/>
    <dgm:cxn modelId="{99D92AD1-A3A4-4AF7-8C81-2E6F8D1101DA}" type="presParOf" srcId="{CA0B47E5-C5E5-4C1B-88E9-0E3C8D371A01}" destId="{4B5982C2-7824-45AB-B669-111F5E29E90C}" srcOrd="1" destOrd="0" presId="urn:microsoft.com/office/officeart/2005/8/layout/orgChart1"/>
    <dgm:cxn modelId="{B3D7996A-6C1E-4FD0-B237-F621FE535800}" type="presParOf" srcId="{CA0B47E5-C5E5-4C1B-88E9-0E3C8D371A01}" destId="{D4F8387A-AB79-473F-9A35-B881ADB649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BF994C-1A65-491E-AF17-DFB1DC0EBC05}">
      <dsp:nvSpPr>
        <dsp:cNvPr id="0" name=""/>
        <dsp:cNvSpPr/>
      </dsp:nvSpPr>
      <dsp:spPr>
        <a:xfrm>
          <a:off x="2009" y="72025"/>
          <a:ext cx="8227590" cy="5904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>
              <a:solidFill>
                <a:schemeClr val="bg1"/>
              </a:solidFill>
            </a:rPr>
            <a:t>За неуспішність було відраховано з числа студентів 2 осіб:</a:t>
          </a:r>
          <a:br>
            <a:rPr lang="uk-UA" sz="2000" b="0" i="0" kern="1200" dirty="0" smtClean="0">
              <a:solidFill>
                <a:schemeClr val="bg1"/>
              </a:solidFill>
            </a:rPr>
          </a:br>
          <a:r>
            <a:rPr lang="uk-UA" sz="2000" b="0" i="0" kern="1200" dirty="0" smtClean="0">
              <a:solidFill>
                <a:schemeClr val="bg1"/>
              </a:solidFill>
            </a:rPr>
            <a:t/>
          </a:r>
          <a:br>
            <a:rPr lang="uk-UA" sz="2000" b="0" i="0" kern="1200" dirty="0" smtClean="0">
              <a:solidFill>
                <a:schemeClr val="bg1"/>
              </a:solidFill>
            </a:rPr>
          </a:br>
          <a:r>
            <a:rPr lang="uk-UA" sz="2000" b="0" i="0" kern="1200" dirty="0" smtClean="0">
              <a:solidFill>
                <a:schemeClr val="bg1"/>
              </a:solidFill>
            </a:rPr>
            <a:t>БХ-11 – Левко Данило Олександрович (контракт);</a:t>
          </a:r>
          <a:br>
            <a:rPr lang="uk-UA" sz="2000" b="0" i="0" kern="1200" dirty="0" smtClean="0">
              <a:solidFill>
                <a:schemeClr val="bg1"/>
              </a:solidFill>
            </a:rPr>
          </a:br>
          <a:r>
            <a:rPr lang="uk-UA" sz="2000" b="0" i="0" kern="1200" dirty="0" smtClean="0">
              <a:solidFill>
                <a:schemeClr val="bg1"/>
              </a:solidFill>
            </a:rPr>
            <a:t>БХ-1м – </a:t>
          </a:r>
          <a:r>
            <a:rPr lang="uk-UA" sz="2000" b="0" i="0" kern="1200" dirty="0" err="1" smtClean="0">
              <a:solidFill>
                <a:schemeClr val="bg1"/>
              </a:solidFill>
            </a:rPr>
            <a:t>Росипайло</a:t>
          </a:r>
          <a:r>
            <a:rPr lang="uk-UA" sz="2000" b="0" i="0" kern="1200" dirty="0" smtClean="0">
              <a:solidFill>
                <a:schemeClr val="bg1"/>
              </a:solidFill>
            </a:rPr>
            <a:t> Уляна Мирославівна (держзамовлення).</a:t>
          </a:r>
          <a:br>
            <a:rPr lang="uk-UA" sz="2000" b="0" i="0" kern="1200" dirty="0" smtClean="0">
              <a:solidFill>
                <a:schemeClr val="bg1"/>
              </a:solidFill>
            </a:rPr>
          </a:br>
          <a:endParaRPr lang="uk-UA" sz="2000" b="0" i="0" kern="1200" dirty="0" smtClean="0">
            <a:solidFill>
              <a:schemeClr val="bg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>
              <a:solidFill>
                <a:schemeClr val="bg1"/>
              </a:solidFill>
            </a:rPr>
            <a:t>За невиконання умов договору:</a:t>
          </a:r>
          <a:br>
            <a:rPr lang="uk-UA" sz="2000" b="0" i="0" kern="1200" dirty="0" smtClean="0">
              <a:solidFill>
                <a:schemeClr val="bg1"/>
              </a:solidFill>
            </a:rPr>
          </a:br>
          <a:r>
            <a:rPr lang="uk-UA" sz="2000" b="0" i="0" kern="1200" dirty="0" smtClean="0">
              <a:solidFill>
                <a:schemeClr val="bg1"/>
              </a:solidFill>
            </a:rPr>
            <a:t>ЛГ-1м – </a:t>
          </a:r>
          <a:r>
            <a:rPr lang="uk-UA" sz="2000" b="0" i="0" kern="1200" dirty="0" err="1" smtClean="0">
              <a:solidFill>
                <a:schemeClr val="bg1"/>
              </a:solidFill>
            </a:rPr>
            <a:t>Хлібкевича</a:t>
          </a:r>
          <a:r>
            <a:rPr lang="uk-UA" sz="2000" b="0" i="0" kern="1200" dirty="0" smtClean="0">
              <a:solidFill>
                <a:schemeClr val="bg1"/>
              </a:solidFill>
            </a:rPr>
            <a:t> Миколу Олександровича (контракт).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>
              <a:solidFill>
                <a:schemeClr val="bg1"/>
              </a:solidFill>
            </a:rPr>
            <a:t/>
          </a:r>
          <a:br>
            <a:rPr lang="uk-UA" sz="2000" b="0" i="0" kern="1200" dirty="0" smtClean="0">
              <a:solidFill>
                <a:schemeClr val="bg1"/>
              </a:solidFill>
            </a:rPr>
          </a:br>
          <a:r>
            <a:rPr lang="uk-UA" sz="2000" b="0" i="0" kern="1200" dirty="0" smtClean="0">
              <a:solidFill>
                <a:schemeClr val="bg1"/>
              </a:solidFill>
            </a:rPr>
            <a:t>На вільні місця державного замовлення перевели: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>
              <a:solidFill>
                <a:schemeClr val="bg1"/>
              </a:solidFill>
            </a:rPr>
            <a:t>Г-11 – Рудницький Н.Б. (місце з групи ЕК-11);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err="1" smtClean="0">
              <a:solidFill>
                <a:schemeClr val="bg1"/>
              </a:solidFill>
            </a:rPr>
            <a:t>СОГ</a:t>
          </a:r>
          <a:r>
            <a:rPr lang="uk-UA" sz="1800" b="0" i="0" kern="1200" dirty="0" smtClean="0">
              <a:solidFill>
                <a:schemeClr val="bg1"/>
              </a:solidFill>
            </a:rPr>
            <a:t>-21 </a:t>
          </a:r>
          <a:r>
            <a:rPr lang="uk-UA" sz="1800" b="0" i="0" kern="1200" dirty="0" err="1" smtClean="0">
              <a:solidFill>
                <a:schemeClr val="bg1"/>
              </a:solidFill>
            </a:rPr>
            <a:t>Церкуник</a:t>
          </a:r>
          <a:r>
            <a:rPr lang="uk-UA" sz="1800" b="0" i="0" kern="1200" dirty="0" smtClean="0">
              <a:solidFill>
                <a:schemeClr val="bg1"/>
              </a:solidFill>
            </a:rPr>
            <a:t> Т.М. (місце з групи </a:t>
          </a:r>
          <a:r>
            <a:rPr lang="uk-UA" sz="1800" b="0" i="0" kern="1200" dirty="0" err="1" smtClean="0">
              <a:solidFill>
                <a:schemeClr val="bg1"/>
              </a:solidFill>
            </a:rPr>
            <a:t>СОХ</a:t>
          </a:r>
          <a:r>
            <a:rPr lang="uk-UA" sz="1800" b="0" i="0" kern="1200" dirty="0" smtClean="0">
              <a:solidFill>
                <a:schemeClr val="bg1"/>
              </a:solidFill>
            </a:rPr>
            <a:t>-21);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bg1"/>
              </a:solidFill>
            </a:rPr>
            <a:t>Г-1м Кріль В.В. (місце з групи БХ-1м).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>
            <a:solidFill>
              <a:srgbClr val="FF0000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FF0000"/>
              </a:solidFill>
            </a:rPr>
            <a:t>На повторне вивчення дисципліни не рекомендовано жодного студента.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>
            <a:solidFill>
              <a:schemeClr val="bg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>
            <a:solidFill>
              <a:schemeClr val="bg1"/>
            </a:solidFill>
          </a:endParaRPr>
        </a:p>
      </dsp:txBody>
      <dsp:txXfrm>
        <a:off x="2009" y="72025"/>
        <a:ext cx="8227590" cy="5904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600451"/>
            <a:ext cx="2806080" cy="2806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Аналіз успішності студентів Факультету природничих наук (осінньо-зимовий семестр 20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509120"/>
            <a:ext cx="4320480" cy="1728192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+mn-lt"/>
              </a:rPr>
              <a:t>Зведені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результати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успішності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студентів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спеціальності</a:t>
            </a:r>
            <a:r>
              <a:rPr lang="ru-RU" sz="2800" dirty="0" smtClean="0">
                <a:latin typeface="+mn-lt"/>
              </a:rPr>
              <a:t> «</a:t>
            </a:r>
            <a:r>
              <a:rPr lang="ru-RU" sz="2800" dirty="0" err="1" smtClean="0">
                <a:latin typeface="+mn-lt"/>
              </a:rPr>
              <a:t>Екологія</a:t>
            </a:r>
            <a:r>
              <a:rPr lang="ru-RU" sz="2800" dirty="0" smtClean="0">
                <a:latin typeface="+mn-lt"/>
              </a:rPr>
              <a:t>»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+mn-lt"/>
              </a:rPr>
              <a:t>Зведені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результати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успішності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студентів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спеціальності</a:t>
            </a:r>
            <a:r>
              <a:rPr lang="ru-RU" sz="2800" dirty="0" smtClean="0">
                <a:latin typeface="+mn-lt"/>
              </a:rPr>
              <a:t> «</a:t>
            </a:r>
            <a:r>
              <a:rPr lang="ru-RU" sz="2800" dirty="0" err="1" smtClean="0">
                <a:latin typeface="+mn-lt"/>
              </a:rPr>
              <a:t>Лісове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господарство</a:t>
            </a:r>
            <a:r>
              <a:rPr lang="ru-RU" sz="2800" dirty="0" smtClean="0">
                <a:latin typeface="+mn-lt"/>
              </a:rPr>
              <a:t>»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+mn-lt"/>
              </a:rPr>
              <a:t>Зведені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результати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успішності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студентів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спеціальності</a:t>
            </a:r>
            <a:r>
              <a:rPr lang="ru-RU" sz="2800" dirty="0" smtClean="0">
                <a:latin typeface="+mn-lt"/>
              </a:rPr>
              <a:t> «</a:t>
            </a:r>
            <a:r>
              <a:rPr lang="ru-RU" sz="2800" dirty="0" err="1" smtClean="0">
                <a:latin typeface="+mn-lt"/>
              </a:rPr>
              <a:t>Хімія</a:t>
            </a:r>
            <a:r>
              <a:rPr lang="ru-RU" sz="2800" dirty="0" smtClean="0">
                <a:latin typeface="+mn-lt"/>
              </a:rPr>
              <a:t>»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+mn-lt"/>
              </a:rPr>
              <a:t>Зведені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результати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успішності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студентів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спеціальності</a:t>
            </a:r>
            <a:r>
              <a:rPr lang="ru-RU" sz="2800" dirty="0" smtClean="0">
                <a:latin typeface="+mn-lt"/>
              </a:rPr>
              <a:t> «Науки про Землю»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+mn-lt"/>
              </a:rPr>
              <a:t>Зведені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результати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успішності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студентів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спеціальності</a:t>
            </a:r>
            <a:r>
              <a:rPr lang="ru-RU" sz="2800" dirty="0" smtClean="0">
                <a:latin typeface="+mn-lt"/>
              </a:rPr>
              <a:t> «</a:t>
            </a:r>
            <a:r>
              <a:rPr lang="ru-RU" sz="2800" dirty="0" err="1" smtClean="0">
                <a:latin typeface="+mn-lt"/>
              </a:rPr>
              <a:t>Середня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освіта</a:t>
            </a:r>
            <a:r>
              <a:rPr lang="ru-RU" sz="2800" dirty="0" smtClean="0">
                <a:latin typeface="+mn-lt"/>
              </a:rPr>
              <a:t> (</a:t>
            </a:r>
            <a:r>
              <a:rPr lang="ru-RU" sz="2800" dirty="0" err="1" smtClean="0">
                <a:latin typeface="+mn-lt"/>
              </a:rPr>
              <a:t>Біологія</a:t>
            </a:r>
            <a:r>
              <a:rPr lang="ru-RU" sz="2800" dirty="0" smtClean="0">
                <a:latin typeface="+mn-lt"/>
              </a:rPr>
              <a:t> та…)»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+mn-lt"/>
              </a:rPr>
              <a:t>Зведені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результати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успішності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студентів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спеціальності</a:t>
            </a:r>
            <a:r>
              <a:rPr lang="ru-RU" sz="2800" dirty="0" smtClean="0">
                <a:latin typeface="+mn-lt"/>
              </a:rPr>
              <a:t> «</a:t>
            </a:r>
            <a:r>
              <a:rPr lang="ru-RU" sz="2800" dirty="0" err="1" smtClean="0">
                <a:latin typeface="+mn-lt"/>
              </a:rPr>
              <a:t>Середня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освіта</a:t>
            </a:r>
            <a:r>
              <a:rPr lang="ru-RU" sz="2800" dirty="0" smtClean="0">
                <a:latin typeface="+mn-lt"/>
              </a:rPr>
              <a:t> (</a:t>
            </a:r>
            <a:r>
              <a:rPr lang="ru-RU" sz="2800" dirty="0" err="1" smtClean="0">
                <a:latin typeface="+mn-lt"/>
              </a:rPr>
              <a:t>Географія</a:t>
            </a:r>
            <a:r>
              <a:rPr lang="ru-RU" sz="2800" dirty="0" smtClean="0">
                <a:latin typeface="+mn-lt"/>
              </a:rPr>
              <a:t>)»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+mn-lt"/>
              </a:rPr>
              <a:t>Зведені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результати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успішності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студентів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спеціальності</a:t>
            </a:r>
            <a:r>
              <a:rPr lang="ru-RU" sz="2800" dirty="0" smtClean="0">
                <a:latin typeface="+mn-lt"/>
              </a:rPr>
              <a:t> «</a:t>
            </a:r>
            <a:r>
              <a:rPr lang="ru-RU" sz="2800" dirty="0" err="1" smtClean="0">
                <a:latin typeface="+mn-lt"/>
              </a:rPr>
              <a:t>Середня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освіта</a:t>
            </a:r>
            <a:r>
              <a:rPr lang="ru-RU" sz="2800" dirty="0" smtClean="0">
                <a:latin typeface="+mn-lt"/>
              </a:rPr>
              <a:t> (</a:t>
            </a:r>
            <a:r>
              <a:rPr lang="ru-RU" sz="2800" dirty="0" err="1" smtClean="0">
                <a:latin typeface="+mn-lt"/>
              </a:rPr>
              <a:t>Хімія</a:t>
            </a:r>
            <a:r>
              <a:rPr lang="ru-RU" sz="2800" dirty="0" smtClean="0">
                <a:latin typeface="+mn-lt"/>
              </a:rPr>
              <a:t>)»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latin typeface="+mn-lt"/>
              </a:rPr>
              <a:t>Зведені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результати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успішності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студентів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спеціальності</a:t>
            </a:r>
            <a:r>
              <a:rPr lang="ru-RU" sz="2800" dirty="0" smtClean="0">
                <a:latin typeface="+mn-lt"/>
              </a:rPr>
              <a:t> «</a:t>
            </a:r>
            <a:r>
              <a:rPr lang="ru-RU" sz="2800" dirty="0" err="1" smtClean="0">
                <a:latin typeface="+mn-lt"/>
              </a:rPr>
              <a:t>Середня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освіта</a:t>
            </a:r>
            <a:r>
              <a:rPr lang="ru-RU" sz="2800" dirty="0" smtClean="0">
                <a:latin typeface="+mn-lt"/>
              </a:rPr>
              <a:t> (</a:t>
            </a:r>
            <a:r>
              <a:rPr lang="ru-RU" sz="2800" dirty="0" err="1" smtClean="0">
                <a:latin typeface="+mn-lt"/>
              </a:rPr>
              <a:t>Природничі</a:t>
            </a:r>
            <a:r>
              <a:rPr lang="ru-RU" sz="2800" dirty="0" smtClean="0">
                <a:latin typeface="+mn-lt"/>
              </a:rPr>
              <a:t> науки)»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Успішність та якість здачі заліково-екзаменаційної сесії студентами денної форми навчання Факультету природничих наук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96040180"/>
              </p:ext>
            </p:extLst>
          </p:nvPr>
        </p:nvGraphicFramePr>
        <p:xfrm>
          <a:off x="395537" y="2489200"/>
          <a:ext cx="4108202" cy="425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843430030"/>
              </p:ext>
            </p:extLst>
          </p:nvPr>
        </p:nvGraphicFramePr>
        <p:xfrm>
          <a:off x="4427984" y="2276872"/>
          <a:ext cx="4464496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042676286"/>
              </p:ext>
            </p:extLst>
          </p:nvPr>
        </p:nvGraphicFramePr>
        <p:xfrm>
          <a:off x="457200" y="332656"/>
          <a:ext cx="82296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Кількість студентів денної форми навчання, які здавали зимову сесію у </a:t>
            </a:r>
            <a:r>
              <a:rPr lang="uk-UA" sz="3200" b="0" dirty="0" smtClean="0"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uk-UA" sz="3200" b="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32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(575), у </a:t>
            </a:r>
            <a:r>
              <a:rPr lang="uk-UA" sz="3200" b="0" dirty="0" smtClean="0"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uk-UA" sz="3200" b="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32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(666), </a:t>
            </a:r>
            <a:r>
              <a:rPr lang="uk-UA" sz="3200" b="0" dirty="0" smtClean="0">
                <a:latin typeface="Times New Roman" pitchFamily="18" charset="0"/>
                <a:cs typeface="Times New Roman" pitchFamily="18" charset="0"/>
              </a:rPr>
              <a:t>у 2018-2019 </a:t>
            </a:r>
            <a:r>
              <a:rPr lang="uk-UA" sz="3200" b="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32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(747)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86420473"/>
              </p:ext>
            </p:extLst>
          </p:nvPr>
        </p:nvGraphicFramePr>
        <p:xfrm>
          <a:off x="457200" y="2062100"/>
          <a:ext cx="8229600" cy="47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691276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Кількість студентів заочної форми навчання, які здавали зимову сесію 295 (2020-2021н.р.) 437 (19-20рр.),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(505(18-19рр.)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13566494"/>
              </p:ext>
            </p:extLst>
          </p:nvPr>
        </p:nvGraphicFramePr>
        <p:xfrm>
          <a:off x="0" y="1772816"/>
          <a:ext cx="9144000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Аналіз здачі заліково-екзаменаційної сесії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Студенти-відмінники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107784072"/>
              </p:ext>
            </p:extLst>
          </p:nvPr>
        </p:nvGraphicFramePr>
        <p:xfrm>
          <a:off x="323529" y="2132856"/>
          <a:ext cx="4180210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54975759"/>
              </p:ext>
            </p:extLst>
          </p:nvPr>
        </p:nvGraphicFramePr>
        <p:xfrm>
          <a:off x="4640262" y="2204864"/>
          <a:ext cx="4252217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Кількість та % студентів, які складали сесію на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“відмінно”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“добре”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995732944"/>
              </p:ext>
            </p:extLst>
          </p:nvPr>
        </p:nvGraphicFramePr>
        <p:xfrm>
          <a:off x="179513" y="2276872"/>
          <a:ext cx="4324226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910694278"/>
              </p:ext>
            </p:extLst>
          </p:nvPr>
        </p:nvGraphicFramePr>
        <p:xfrm>
          <a:off x="4640262" y="2276872"/>
          <a:ext cx="4252217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Кількість та % студентів, які здавали сесію на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“відмінно”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“добре”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“задовільно”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04897673"/>
              </p:ext>
            </p:extLst>
          </p:nvPr>
        </p:nvGraphicFramePr>
        <p:xfrm>
          <a:off x="251521" y="2132856"/>
          <a:ext cx="4252218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979564969"/>
              </p:ext>
            </p:extLst>
          </p:nvPr>
        </p:nvGraphicFramePr>
        <p:xfrm>
          <a:off x="4427984" y="2204864"/>
          <a:ext cx="47160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Кількість та % студентів, які здавали сесію на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“задовільно”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503865555"/>
              </p:ext>
            </p:extLst>
          </p:nvPr>
        </p:nvGraphicFramePr>
        <p:xfrm>
          <a:off x="0" y="2204864"/>
          <a:ext cx="4644007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2976073"/>
              </p:ext>
            </p:extLst>
          </p:nvPr>
        </p:nvGraphicFramePr>
        <p:xfrm>
          <a:off x="4499992" y="2132856"/>
          <a:ext cx="4644008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Кількість та % студентів, які здавали сесію на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“незадовільно”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503865555"/>
              </p:ext>
            </p:extLst>
          </p:nvPr>
        </p:nvGraphicFramePr>
        <p:xfrm>
          <a:off x="0" y="2204864"/>
          <a:ext cx="4644007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2976073"/>
              </p:ext>
            </p:extLst>
          </p:nvPr>
        </p:nvGraphicFramePr>
        <p:xfrm>
          <a:off x="4499992" y="2132856"/>
          <a:ext cx="4644008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Успішність та якість здачі заліково-екзаменаційної сесії студентами заочної форми навчання Факультету природничих наук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096921835"/>
              </p:ext>
            </p:extLst>
          </p:nvPr>
        </p:nvGraphicFramePr>
        <p:xfrm>
          <a:off x="467545" y="2204864"/>
          <a:ext cx="43924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4146465539"/>
              </p:ext>
            </p:extLst>
          </p:nvPr>
        </p:nvGraphicFramePr>
        <p:xfrm>
          <a:off x="4427984" y="2204864"/>
          <a:ext cx="4536504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04864" y="2924944"/>
            <a:ext cx="8229600" cy="7762874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8136904" cy="4350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неуспішність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було 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відраховано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жодного студента 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заочної форми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навчання.</a:t>
            </a:r>
            <a:endParaRPr lang="uk-UA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uk-UA" sz="28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повторний курс рекомендовано 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студентів з групи ЛГ-31, 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1 студент з групи Г-31, дисципліна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«Філософія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uk-UA" sz="28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невиконання умов договору відраховано 1 студентку групи ЛД-1м.</a:t>
            </a:r>
            <a:endParaRPr lang="uk-UA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548680"/>
            <a:ext cx="8229600" cy="612068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Спеціальності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поновились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студенти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2 семестр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Агрономія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студент (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з.в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Хімія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– 1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студентка (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з.в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.).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Лабораторна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ліагностика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– 1 студентка (д.в.)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(8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поновились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минулому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352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229600" cy="662473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Підсумок: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Успішність 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90,3 % (</a:t>
            </a:r>
            <a:r>
              <a:rPr lang="uk-UA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д.в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.); 90,1% (</a:t>
            </a:r>
            <a:r>
              <a:rPr lang="uk-UA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з.в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b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60,3 % (</a:t>
            </a:r>
            <a:r>
              <a:rPr lang="uk-UA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д.в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.); 43,9% (</a:t>
            </a:r>
            <a:r>
              <a:rPr lang="uk-UA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з.в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b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Відраховано з числа студентів 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–3 ст. (</a:t>
            </a:r>
            <a:r>
              <a:rPr lang="uk-UA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д.в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.), 1 ст. (</a:t>
            </a:r>
            <a:r>
              <a:rPr lang="uk-UA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з.в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b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Рекомендовані для повторного вивчення дисципліни 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8 ст. (</a:t>
            </a:r>
            <a:r>
              <a:rPr lang="uk-UA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з.в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b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Поновлено до числа студентів 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1 ст. повернулась з </a:t>
            </a:r>
            <a:r>
              <a:rPr lang="uk-UA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академвідпустки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1 ст. </a:t>
            </a:r>
            <a:r>
              <a:rPr lang="uk-UA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поновилась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групу ЛД-41ст. (</a:t>
            </a:r>
            <a:r>
              <a:rPr lang="uk-UA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д.в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 та 2 ст. (</a:t>
            </a:r>
            <a:r>
              <a:rPr lang="uk-UA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з.в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Аналіз здачі заліково-екзаменаційної сесії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Студенти-відмінники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94760252"/>
              </p:ext>
            </p:extLst>
          </p:nvPr>
        </p:nvGraphicFramePr>
        <p:xfrm>
          <a:off x="866775" y="2489200"/>
          <a:ext cx="3636963" cy="396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869902248"/>
              </p:ext>
            </p:extLst>
          </p:nvPr>
        </p:nvGraphicFramePr>
        <p:xfrm>
          <a:off x="4648200" y="2132856"/>
          <a:ext cx="424428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Кількість та % студентів, які здавали сесію на </a:t>
            </a:r>
            <a:r>
              <a:rPr lang="uk-UA" dirty="0" err="1" smtClean="0"/>
              <a:t>“відмінно”</a:t>
            </a:r>
            <a:r>
              <a:rPr lang="uk-UA" dirty="0" smtClean="0"/>
              <a:t> і </a:t>
            </a:r>
            <a:r>
              <a:rPr lang="uk-UA" dirty="0" err="1" smtClean="0"/>
              <a:t>“добре”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861256853"/>
              </p:ext>
            </p:extLst>
          </p:nvPr>
        </p:nvGraphicFramePr>
        <p:xfrm>
          <a:off x="457200" y="2132856"/>
          <a:ext cx="4186808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037631579"/>
              </p:ext>
            </p:extLst>
          </p:nvPr>
        </p:nvGraphicFramePr>
        <p:xfrm>
          <a:off x="4648200" y="2276872"/>
          <a:ext cx="4244280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7521983" cy="70986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Кількість та % студентів, які здавали сесію на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“відмінно”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“добре”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“задовільно”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417112324"/>
              </p:ext>
            </p:extLst>
          </p:nvPr>
        </p:nvGraphicFramePr>
        <p:xfrm>
          <a:off x="467544" y="2204864"/>
          <a:ext cx="4038600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817812050"/>
              </p:ext>
            </p:extLst>
          </p:nvPr>
        </p:nvGraphicFramePr>
        <p:xfrm>
          <a:off x="4648200" y="2132856"/>
          <a:ext cx="4244280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Кількість та % студентів, які здавали сесію на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“незадовільно”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697429055"/>
              </p:ext>
            </p:extLst>
          </p:nvPr>
        </p:nvGraphicFramePr>
        <p:xfrm>
          <a:off x="539553" y="2132856"/>
          <a:ext cx="396418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368004216"/>
              </p:ext>
            </p:extLst>
          </p:nvPr>
        </p:nvGraphicFramePr>
        <p:xfrm>
          <a:off x="4648200" y="2276872"/>
          <a:ext cx="4316288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+mn-lt"/>
              </a:rPr>
              <a:t>Зведені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результати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успішності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студентів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спеціальності</a:t>
            </a:r>
            <a:r>
              <a:rPr lang="ru-RU" sz="2800" dirty="0" smtClean="0">
                <a:latin typeface="+mn-lt"/>
              </a:rPr>
              <a:t> «</a:t>
            </a:r>
            <a:r>
              <a:rPr lang="ru-RU" sz="2800" dirty="0" err="1" smtClean="0">
                <a:latin typeface="+mn-lt"/>
              </a:rPr>
              <a:t>Біологія</a:t>
            </a:r>
            <a:r>
              <a:rPr lang="ru-RU" sz="2800" dirty="0" smtClean="0">
                <a:latin typeface="+mn-lt"/>
              </a:rPr>
              <a:t>»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+mn-lt"/>
              </a:rPr>
              <a:t>Зведені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результати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успішності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студентів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спеціальності</a:t>
            </a:r>
            <a:r>
              <a:rPr lang="ru-RU" sz="2800" dirty="0" smtClean="0">
                <a:latin typeface="+mn-lt"/>
              </a:rPr>
              <a:t> «</a:t>
            </a:r>
            <a:r>
              <a:rPr lang="ru-RU" sz="2800" dirty="0" err="1" smtClean="0">
                <a:latin typeface="+mn-lt"/>
              </a:rPr>
              <a:t>Агрономія</a:t>
            </a:r>
            <a:r>
              <a:rPr lang="ru-RU" sz="2800" dirty="0" smtClean="0">
                <a:latin typeface="+mn-lt"/>
              </a:rPr>
              <a:t>»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+mn-lt"/>
              </a:rPr>
              <a:t>Зведені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результати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успішності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студентів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спеціальності</a:t>
            </a:r>
            <a:r>
              <a:rPr lang="ru-RU" sz="2800" dirty="0" smtClean="0">
                <a:latin typeface="+mn-lt"/>
              </a:rPr>
              <a:t> «</a:t>
            </a:r>
            <a:r>
              <a:rPr lang="ru-RU" sz="2800" dirty="0" err="1" smtClean="0">
                <a:latin typeface="+mn-lt"/>
              </a:rPr>
              <a:t>Географія</a:t>
            </a:r>
            <a:r>
              <a:rPr lang="ru-RU" sz="2800" dirty="0" smtClean="0">
                <a:latin typeface="+mn-lt"/>
              </a:rPr>
              <a:t>»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0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1.xml><?xml version="1.0" encoding="utf-8"?>
<a:themeOverride xmlns:a="http://schemas.openxmlformats.org/drawingml/2006/main">
  <a:clrScheme name="Ион (конференц-зал)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  <a:fontScheme name="Ион (конференц-зал)">
    <a:majorFont>
      <a:latin typeface="Century Gothic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Ион (конференц-зал)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7000"/>
              <a:hueMod val="88000"/>
              <a:satMod val="130000"/>
              <a:lumMod val="124000"/>
            </a:schemeClr>
          </a:gs>
          <a:gs pos="100000">
            <a:schemeClr val="phClr">
              <a:tint val="96000"/>
              <a:shade val="88000"/>
              <a:hueMod val="108000"/>
              <a:satMod val="164000"/>
              <a:lumMod val="7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9000"/>
              <a:hueMod val="108000"/>
              <a:satMod val="164000"/>
              <a:lumMod val="74000"/>
            </a:schemeClr>
            <a:schemeClr val="phClr">
              <a:tint val="96000"/>
              <a:hueMod val="88000"/>
              <a:satMod val="140000"/>
              <a:lumMod val="132000"/>
            </a:schemeClr>
          </a:duotone>
        </a:blip>
        <a:stretch/>
      </a:blipFill>
    </a:bgFillStyleLst>
  </a:fmtScheme>
</a:themeOverride>
</file>

<file path=ppt/theme/themeOverride12.xml><?xml version="1.0" encoding="utf-8"?>
<a:themeOverride xmlns:a="http://schemas.openxmlformats.org/drawingml/2006/main">
  <a:clrScheme name="Ион (конференц-зал)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  <a:fontScheme name="Ион (конференц-зал)">
    <a:majorFont>
      <a:latin typeface="Century Gothic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Ион (конференц-зал)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7000"/>
              <a:hueMod val="88000"/>
              <a:satMod val="130000"/>
              <a:lumMod val="124000"/>
            </a:schemeClr>
          </a:gs>
          <a:gs pos="100000">
            <a:schemeClr val="phClr">
              <a:tint val="96000"/>
              <a:shade val="88000"/>
              <a:hueMod val="108000"/>
              <a:satMod val="164000"/>
              <a:lumMod val="7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9000"/>
              <a:hueMod val="108000"/>
              <a:satMod val="164000"/>
              <a:lumMod val="74000"/>
            </a:schemeClr>
            <a:schemeClr val="phClr">
              <a:tint val="96000"/>
              <a:hueMod val="88000"/>
              <a:satMod val="140000"/>
              <a:lumMod val="132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5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6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7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8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9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947</TotalTime>
  <Words>411</Words>
  <Application>Microsoft Office PowerPoint</Application>
  <PresentationFormat>Экран (4:3)</PresentationFormat>
  <Paragraphs>64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Аналіз успішності студентів Факультету природничих наук (осінньо-зимовий семестр 2020-2021 н.р.)</vt:lpstr>
      <vt:lpstr>Кількість студентів денної форми навчання, які здавали зимову сесію у 2020-2021 н.р. (575), у 2019-2020 н.р. (666), у 2018-2019 н.р. (747) </vt:lpstr>
      <vt:lpstr>Аналіз здачі заліково-екзаменаційної сесії Студенти-відмінники</vt:lpstr>
      <vt:lpstr>Кількість та % студентів, які здавали сесію на “відмінно” і “добре”</vt:lpstr>
      <vt:lpstr>Кількість та % студентів, які здавали сесію на “відмінно”, “добре” і “задовільно”</vt:lpstr>
      <vt:lpstr>Кількість та % студентів, які здавали сесію на “незадовільно”</vt:lpstr>
      <vt:lpstr>Зведені результати успішності студентів спеціальності «Біологія»</vt:lpstr>
      <vt:lpstr>Зведені результати успішності студентів спеціальності «Агрономія»</vt:lpstr>
      <vt:lpstr>Зведені результати успішності студентів спеціальності «Географія»</vt:lpstr>
      <vt:lpstr>Зведені результати успішності студентів спеціальності «Екологія»</vt:lpstr>
      <vt:lpstr>Зведені результати успішності студентів спеціальності «Лісове господарство»</vt:lpstr>
      <vt:lpstr>Зведені результати успішності студентів спеціальності «Хімія»</vt:lpstr>
      <vt:lpstr>Зведені результати успішності студентів спеціальності «Науки про Землю»</vt:lpstr>
      <vt:lpstr>Зведені результати успішності студентів спеціальності «Середня освіта (Біологія та…)»</vt:lpstr>
      <vt:lpstr>Зведені результати успішності студентів спеціальності «Середня освіта (Географія)»</vt:lpstr>
      <vt:lpstr>Зведені результати успішності студентів спеціальності «Середня освіта (Хімія)»</vt:lpstr>
      <vt:lpstr>Зведені результати успішності студентів спеціальності «Середня освіта (Природничі науки)»</vt:lpstr>
      <vt:lpstr>Успішність та якість здачі заліково-екзаменаційної сесії студентами денної форми навчання Факультету природничих наук</vt:lpstr>
      <vt:lpstr>Слайд 19</vt:lpstr>
      <vt:lpstr>Кількість студентів заочної форми навчання, які здавали зимову сесію 295 (2020-2021н.р.) 437 (19-20рр.), (505(18-19рр.)  </vt:lpstr>
      <vt:lpstr>Аналіз здачі заліково-екзаменаційної сесії Студенти-відмінники</vt:lpstr>
      <vt:lpstr>Кількість та % студентів, які складали сесію на “відмінно” і “добре”</vt:lpstr>
      <vt:lpstr>Кількість та % студентів, які здавали сесію на “відмінно”, “добре” та “задовільно”</vt:lpstr>
      <vt:lpstr>Кількість та % студентів, які здавали сесію на “задовільно”</vt:lpstr>
      <vt:lpstr>Кількість та % студентів, які здавали сесію на “незадовільно”</vt:lpstr>
      <vt:lpstr>Успішність та якість здачі заліково-екзаменаційної сесії студентами заочної форми навчання Факультету природничих наук</vt:lpstr>
      <vt:lpstr> </vt:lpstr>
      <vt:lpstr>Спеціальності, за якими поновились студенти на навчання на 2 семестр 2020-2021 н.р.: “Агрономія” – 1 студент (з.в.); “Хімія” – 1 студентка (з.в.). «Лабораторна ліагностика» – 1 студентка (д.в.)  Всього: 3 студентів (8 студентів поновились в минулому році).  </vt:lpstr>
      <vt:lpstr>     Підсумок:    Успішність – 90,3 % (д.в.); 90,1% (з.в.); Якість – 60,3 % (д.в.); 43,9% (з.в.); Відраховано з числа студентів –3 ст. (д.в.), 1 ст. (з.в.); Рекомендовані для повторного вивчення дисципліни – 8 ст. (з.в.); Поновлено до числа студентів – 1 ст. повернулась з академвідпустки та 1 ст. поновилась в групу ЛД-41ст. (д.в.) та 2 ст. (з.в.)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успішності студентів Факультету природничих наук (осінньо-зимовий семестр 2018-2019 н.р.</dc:title>
  <cp:lastModifiedBy>Танічка</cp:lastModifiedBy>
  <cp:revision>88</cp:revision>
  <dcterms:modified xsi:type="dcterms:W3CDTF">2021-02-18T12:52:13Z</dcterms:modified>
</cp:coreProperties>
</file>