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5" r:id="rId1"/>
  </p:sldMasterIdLst>
  <p:notesMasterIdLst>
    <p:notesMasterId r:id="rId10"/>
  </p:notesMasterIdLst>
  <p:handoutMasterIdLst>
    <p:handoutMasterId r:id="rId11"/>
  </p:handoutMasterIdLst>
  <p:sldIdLst>
    <p:sldId id="369" r:id="rId2"/>
    <p:sldId id="371" r:id="rId3"/>
    <p:sldId id="370" r:id="rId4"/>
    <p:sldId id="372" r:id="rId5"/>
    <p:sldId id="376" r:id="rId6"/>
    <p:sldId id="378" r:id="rId7"/>
    <p:sldId id="373" r:id="rId8"/>
    <p:sldId id="377" r:id="rId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9900"/>
    <a:srgbClr val="084C37"/>
    <a:srgbClr val="6C0000"/>
    <a:srgbClr val="022C09"/>
    <a:srgbClr val="FFCC00"/>
    <a:srgbClr val="F3BE39"/>
    <a:srgbClr val="B61C62"/>
    <a:srgbClr val="1241C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4660" autoAdjust="0"/>
  </p:normalViewPr>
  <p:slideViewPr>
    <p:cSldViewPr snapToGrid="0">
      <p:cViewPr>
        <p:scale>
          <a:sx n="70" d="100"/>
          <a:sy n="70" d="100"/>
        </p:scale>
        <p:origin x="-744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2724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9DFF226-8684-4D75-88FC-C2D4B12DBE17}" type="datetimeFigureOut">
              <a:rPr lang="en-US"/>
              <a:pPr>
                <a:defRPr/>
              </a:pPr>
              <a:t>5/25/2020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893FCD21-6E8F-4D41-9D1A-82BC7CA7D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D3EE417-AFBD-4793-BCB1-4EADF26801A1}" type="datetimeFigureOut">
              <a:rPr lang="en-US"/>
              <a:pPr>
                <a:defRPr/>
              </a:pPr>
              <a:t>5/25/2020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1EC88E57-469C-4C5A-9F5B-196DDCABB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white">
          <a:xfrm>
            <a:off x="8429625" y="0"/>
            <a:ext cx="3762375" cy="6858000"/>
          </a:xfrm>
          <a:custGeom>
            <a:avLst/>
            <a:gdLst>
              <a:gd name="T0" fmla="*/ 0 w 3762978"/>
              <a:gd name="T1" fmla="*/ 0 h 6858000"/>
              <a:gd name="T2" fmla="*/ 3747931 w 3762978"/>
              <a:gd name="T3" fmla="*/ 0 h 6858000"/>
              <a:gd name="T4" fmla="*/ 3747931 w 3762978"/>
              <a:gd name="T5" fmla="*/ 6858000 h 6858000"/>
              <a:gd name="T6" fmla="*/ 337317 w 3762978"/>
              <a:gd name="T7" fmla="*/ 6858000 h 6858000"/>
              <a:gd name="T8" fmla="*/ 1184812 w 3762978"/>
              <a:gd name="T9" fmla="*/ 4337050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5" name="Freeform 6"/>
          <p:cNvSpPr>
            <a:spLocks/>
          </p:cNvSpPr>
          <p:nvPr/>
        </p:nvSpPr>
        <p:spPr bwMode="auto">
          <a:xfrm>
            <a:off x="8145463" y="0"/>
            <a:ext cx="1671637" cy="6858000"/>
          </a:xfrm>
          <a:custGeom>
            <a:avLst/>
            <a:gdLst>
              <a:gd name="T0" fmla="*/ 0 w 1254127"/>
              <a:gd name="T1" fmla="*/ 0 h 6858000"/>
              <a:gd name="T2" fmla="*/ 481343260 w 1254127"/>
              <a:gd name="T3" fmla="*/ 0 h 6858000"/>
              <a:gd name="T4" fmla="*/ 1653305675 w 1254127"/>
              <a:gd name="T5" fmla="*/ 4337050 h 6858000"/>
              <a:gd name="T6" fmla="*/ 816190533 w 1254127"/>
              <a:gd name="T7" fmla="*/ 6858000 h 6858000"/>
              <a:gd name="T8" fmla="*/ 339031229 w 1254127"/>
              <a:gd name="T9" fmla="*/ 6858000 h 6858000"/>
              <a:gd name="T10" fmla="*/ 1176146730 w 1254127"/>
              <a:gd name="T11" fmla="*/ 4337050 h 6858000"/>
              <a:gd name="T12" fmla="*/ 0 w 1254127"/>
              <a:gd name="T13" fmla="*/ 0 h 68580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white">
          <a:xfrm>
            <a:off x="9621838" y="0"/>
            <a:ext cx="2570162" cy="6858000"/>
          </a:xfrm>
          <a:custGeom>
            <a:avLst/>
            <a:gdLst>
              <a:gd name="T0" fmla="*/ 0 w 1927224"/>
              <a:gd name="T1" fmla="*/ 0 h 6858000"/>
              <a:gd name="T2" fmla="*/ 2147483647 w 1927224"/>
              <a:gd name="T3" fmla="*/ 0 h 6858000"/>
              <a:gd name="T4" fmla="*/ 2147483647 w 1927224"/>
              <a:gd name="T5" fmla="*/ 6858000 h 6858000"/>
              <a:gd name="T6" fmla="*/ 339266666 w 1927224"/>
              <a:gd name="T7" fmla="*/ 6858000 h 6858000"/>
              <a:gd name="T8" fmla="*/ 1191674388 w 1927224"/>
              <a:gd name="T9" fmla="*/ 4337050 h 6858000"/>
              <a:gd name="T10" fmla="*/ 0 w 1927224"/>
              <a:gd name="T11" fmla="*/ 0 h 6858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5" name="Freeform 6"/>
          <p:cNvSpPr>
            <a:spLocks/>
          </p:cNvSpPr>
          <p:nvPr/>
        </p:nvSpPr>
        <p:spPr bwMode="auto">
          <a:xfrm>
            <a:off x="9237663" y="0"/>
            <a:ext cx="1671637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>
            <a:off x="9174163" y="0"/>
            <a:ext cx="1460500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7"/>
          <p:cNvSpPr/>
          <p:nvPr/>
        </p:nvSpPr>
        <p:spPr>
          <a:xfrm>
            <a:off x="0" y="1371600"/>
            <a:ext cx="12192000" cy="825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8"/>
          <p:cNvSpPr/>
          <p:nvPr/>
        </p:nvSpPr>
        <p:spPr>
          <a:xfrm>
            <a:off x="0" y="1443038"/>
            <a:ext cx="12192000" cy="82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8"/>
          <p:cNvSpPr/>
          <p:nvPr/>
        </p:nvSpPr>
        <p:spPr>
          <a:xfrm>
            <a:off x="12954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9"/>
          <p:cNvSpPr/>
          <p:nvPr/>
        </p:nvSpPr>
        <p:spPr>
          <a:xfrm>
            <a:off x="63246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0"/>
          <p:cNvSpPr/>
          <p:nvPr/>
        </p:nvSpPr>
        <p:spPr>
          <a:xfrm>
            <a:off x="1295400" y="5257800"/>
            <a:ext cx="4572000" cy="555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1"/>
          <p:cNvSpPr/>
          <p:nvPr/>
        </p:nvSpPr>
        <p:spPr>
          <a:xfrm>
            <a:off x="6324600" y="5257800"/>
            <a:ext cx="4572000" cy="555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273" y="5333098"/>
            <a:ext cx="4420252" cy="839102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>
          <a:xfrm>
            <a:off x="6412954" y="5333098"/>
            <a:ext cx="4420252" cy="839102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95400" y="1828801"/>
            <a:ext cx="4572000" cy="3428999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6324600" y="1828801"/>
            <a:ext cx="4572000" cy="3428999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DFBFD-D635-497B-AC7C-E2BD9A80E451}" type="datetimeFigureOut">
              <a:rPr lang="en-US"/>
              <a:pPr>
                <a:defRPr/>
              </a:pPr>
              <a:t>5/25/2020</a:t>
            </a:fld>
            <a:endParaRPr lang="en-US"/>
          </a:p>
        </p:txBody>
      </p:sp>
      <p:sp>
        <p:nvSpPr>
          <p:cNvPr id="17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4FA4A-C8F5-4FD8-BEA6-3B54B5D22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 rot="5400000">
            <a:off x="6330950" y="3387725"/>
            <a:ext cx="6858000" cy="825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 rot="5400000">
            <a:off x="6251575" y="3387725"/>
            <a:ext cx="6858000" cy="82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C5863-042C-4714-B9C0-E1F86B36F02B}" type="datetimeFigureOut">
              <a:rPr lang="en-US"/>
              <a:pPr>
                <a:defRPr/>
              </a:pPr>
              <a:t>5/25/2020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D5411-2BA6-4956-AA42-F0A488D50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295400" y="255588"/>
            <a:ext cx="9601200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95400" y="1828800"/>
            <a:ext cx="9601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7791450" y="6375400"/>
            <a:ext cx="1481138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75FB746D-9269-493D-9F96-83FCF75634B0}" type="datetimeFigureOut">
              <a:rPr lang="en-US"/>
              <a:pPr>
                <a:defRPr/>
              </a:pPr>
              <a:t>5/25/2020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0" y="6375400"/>
            <a:ext cx="6243638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5000" y="6375400"/>
            <a:ext cx="1371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1301D770-BFCC-44E8-BAD7-DA7A567DEE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</p:sldLayoutIdLst>
  <p:transition spd="med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Book Antiqua" panose="02040602050305030304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Book Antiqua" panose="02040602050305030304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Book Antiqua" panose="02040602050305030304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Book Antiqua" panose="02040602050305030304" pitchFamily="18" charset="0"/>
        </a:defRPr>
      </a:lvl9pPr>
    </p:titleStyle>
    <p:bodyStyle>
      <a:lvl1pPr marL="273050" indent="-273050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547688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822325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096963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325563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-P9gc1DZjg&amp;feature=youtu.be" TargetMode="External"/><Relationship Id="rId2" Type="http://schemas.openxmlformats.org/officeDocument/2006/relationships/hyperlink" Target="https://www.youtube.com/watch?v=XAFhNNFxojQ&amp;t=39s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0538" y="406400"/>
            <a:ext cx="6740525" cy="2017713"/>
          </a:xfrm>
        </p:spPr>
        <p:txBody>
          <a:bodyPr vert="horz"/>
          <a:lstStyle/>
          <a:p>
            <a:pPr algn="ctr"/>
            <a:r>
              <a:rPr lang="uk-UA" sz="4400" smtClean="0">
                <a:solidFill>
                  <a:srgbClr val="B61C62"/>
                </a:solidFill>
                <a:latin typeface="Book Antiqua" pitchFamily="18" charset="0"/>
              </a:rPr>
              <a:t>Наша перша виробнича навчально-виховна педагогічна практика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8025" y="3465513"/>
            <a:ext cx="6321425" cy="2911475"/>
          </a:xfrm>
        </p:spPr>
        <p:txBody>
          <a:bodyPr vert="horz"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uk-UA" altLang="ko-KR" sz="2100" b="1" i="1" smtClean="0">
                <a:solidFill>
                  <a:srgbClr val="1241C4"/>
                </a:solidFill>
                <a:latin typeface="Century"/>
              </a:rPr>
              <a:t>014 Середня освіта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uk-UA" altLang="ko-KR" sz="2100" b="1" i="1" smtClean="0">
                <a:solidFill>
                  <a:srgbClr val="1241C4"/>
                </a:solidFill>
                <a:latin typeface="Century"/>
              </a:rPr>
              <a:t>014.02 Мова і література (польська)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uk-UA" altLang="ko-KR" sz="2100" b="1" i="1" smtClean="0">
              <a:solidFill>
                <a:srgbClr val="06133A"/>
              </a:solidFill>
              <a:latin typeface="Century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uk-UA" altLang="ko-KR" sz="2100" b="1" i="1" smtClean="0">
                <a:solidFill>
                  <a:srgbClr val="009900"/>
                </a:solidFill>
                <a:latin typeface="Century"/>
              </a:rPr>
              <a:t>035 Філологія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uk-UA" altLang="ko-KR" sz="2100" b="1" i="1" smtClean="0">
                <a:solidFill>
                  <a:srgbClr val="009900"/>
                </a:solidFill>
                <a:latin typeface="Century"/>
              </a:rPr>
              <a:t>035.033 Слов’янські мови і літератури (переклад включно), перша - польська</a:t>
            </a:r>
          </a:p>
        </p:txBody>
      </p:sp>
      <p:pic>
        <p:nvPicPr>
          <p:cNvPr id="8195" name="Picture 6" descr="school03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31163" y="1455738"/>
            <a:ext cx="3760787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 idx="4294967295"/>
          </p:nvPr>
        </p:nvSpPr>
        <p:spPr>
          <a:xfrm>
            <a:off x="1417638" y="296863"/>
            <a:ext cx="7977187" cy="1036637"/>
          </a:xfrm>
        </p:spPr>
        <p:txBody>
          <a:bodyPr/>
          <a:lstStyle/>
          <a:p>
            <a:r>
              <a:rPr lang="uk-UA" sz="4000" smtClean="0">
                <a:solidFill>
                  <a:srgbClr val="B61C62"/>
                </a:solidFill>
                <a:latin typeface="Times New Roman" pitchFamily="18" charset="0"/>
              </a:rPr>
              <a:t>До чого готувалися?</a:t>
            </a:r>
            <a:endParaRPr lang="ru-RU" sz="4000" smtClean="0">
              <a:solidFill>
                <a:srgbClr val="B61C62"/>
              </a:solidFill>
              <a:latin typeface="Times New Roman" pitchFamily="18" charset="0"/>
            </a:endParaRPr>
          </a:p>
        </p:txBody>
      </p:sp>
      <p:sp>
        <p:nvSpPr>
          <p:cNvPr id="55299" name="Rectangle 3"/>
          <p:cNvSpPr>
            <a:spLocks noGrp="1"/>
          </p:cNvSpPr>
          <p:nvPr>
            <p:ph type="body" idx="4294967295"/>
          </p:nvPr>
        </p:nvSpPr>
        <p:spPr>
          <a:xfrm>
            <a:off x="1295400" y="2197100"/>
            <a:ext cx="7227888" cy="3975100"/>
          </a:xfrm>
        </p:spPr>
        <p:txBody>
          <a:bodyPr/>
          <a:lstStyle/>
          <a:p>
            <a:r>
              <a:rPr lang="uk-UA" smtClean="0">
                <a:latin typeface="Book Antiqua" pitchFamily="18" charset="0"/>
              </a:rPr>
              <a:t>до зустрічі з учнями</a:t>
            </a:r>
          </a:p>
          <a:p>
            <a:r>
              <a:rPr lang="uk-UA" smtClean="0">
                <a:latin typeface="Book Antiqua" pitchFamily="18" charset="0"/>
              </a:rPr>
              <a:t>до роботи в класі</a:t>
            </a:r>
          </a:p>
          <a:p>
            <a:r>
              <a:rPr lang="uk-UA" smtClean="0">
                <a:latin typeface="Book Antiqua" pitchFamily="18" charset="0"/>
              </a:rPr>
              <a:t>до проведення уроків</a:t>
            </a:r>
          </a:p>
          <a:p>
            <a:r>
              <a:rPr lang="uk-UA" smtClean="0">
                <a:latin typeface="Book Antiqua" pitchFamily="18" charset="0"/>
              </a:rPr>
              <a:t>до позакласної роботи</a:t>
            </a:r>
          </a:p>
          <a:p>
            <a:r>
              <a:rPr lang="uk-UA" smtClean="0">
                <a:latin typeface="Book Antiqua" pitchFamily="18" charset="0"/>
              </a:rPr>
              <a:t>до цікавих зустрічей</a:t>
            </a:r>
          </a:p>
          <a:p>
            <a:r>
              <a:rPr lang="uk-UA" smtClean="0">
                <a:latin typeface="Book Antiqua" pitchFamily="18" charset="0"/>
              </a:rPr>
              <a:t>до… до… до</a:t>
            </a:r>
            <a:endParaRPr lang="ru-RU" smtClean="0">
              <a:latin typeface="Book Antiqua" pitchFamily="18" charset="0"/>
            </a:endParaRPr>
          </a:p>
        </p:txBody>
      </p:sp>
      <p:pic>
        <p:nvPicPr>
          <p:cNvPr id="9219" name="Picture 5" descr="school0304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6163" y="330200"/>
            <a:ext cx="1920875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 idx="4294967295"/>
          </p:nvPr>
        </p:nvSpPr>
        <p:spPr>
          <a:xfrm>
            <a:off x="600075" y="255588"/>
            <a:ext cx="6094413" cy="1036637"/>
          </a:xfrm>
        </p:spPr>
        <p:txBody>
          <a:bodyPr/>
          <a:lstStyle/>
          <a:p>
            <a:r>
              <a:rPr lang="uk-UA" sz="3600" smtClean="0">
                <a:solidFill>
                  <a:srgbClr val="B61C62"/>
                </a:solidFill>
                <a:latin typeface="Book Antiqua" pitchFamily="18" charset="0"/>
              </a:rPr>
              <a:t>З чим зустрілися?</a:t>
            </a:r>
            <a:endParaRPr lang="ru-RU" sz="3600" smtClean="0">
              <a:solidFill>
                <a:srgbClr val="B61C62"/>
              </a:solidFill>
              <a:latin typeface="Book Antiqua" pitchFamily="18" charset="0"/>
            </a:endParaRPr>
          </a:p>
        </p:txBody>
      </p:sp>
      <p:sp>
        <p:nvSpPr>
          <p:cNvPr id="49155" name="Rectangle 3"/>
          <p:cNvSpPr>
            <a:spLocks noGrp="1"/>
          </p:cNvSpPr>
          <p:nvPr>
            <p:ph type="body" idx="4294967295"/>
          </p:nvPr>
        </p:nvSpPr>
        <p:spPr>
          <a:xfrm>
            <a:off x="627063" y="1404938"/>
            <a:ext cx="6229350" cy="2393950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uk-UA" sz="2800" b="1" i="1" smtClean="0">
                <a:solidFill>
                  <a:srgbClr val="1241C4"/>
                </a:solidFill>
                <a:latin typeface="Book Antiqua" pitchFamily="18" charset="0"/>
              </a:rPr>
              <a:t>Виклики часу продиктували свої вимоги:</a:t>
            </a:r>
          </a:p>
          <a:p>
            <a:pPr>
              <a:lnSpc>
                <a:spcPct val="80000"/>
              </a:lnSpc>
            </a:pPr>
            <a:r>
              <a:rPr lang="uk-UA" i="1" smtClean="0">
                <a:solidFill>
                  <a:srgbClr val="009900"/>
                </a:solidFill>
                <a:latin typeface="Book Antiqua" pitchFamily="18" charset="0"/>
              </a:rPr>
              <a:t>учні онлайн</a:t>
            </a:r>
          </a:p>
          <a:p>
            <a:pPr>
              <a:lnSpc>
                <a:spcPct val="80000"/>
              </a:lnSpc>
            </a:pPr>
            <a:r>
              <a:rPr lang="uk-UA" i="1" smtClean="0">
                <a:solidFill>
                  <a:srgbClr val="009900"/>
                </a:solidFill>
                <a:latin typeface="Book Antiqua" pitchFamily="18" charset="0"/>
              </a:rPr>
              <a:t>відеоуроки</a:t>
            </a:r>
          </a:p>
          <a:p>
            <a:pPr>
              <a:lnSpc>
                <a:spcPct val="80000"/>
              </a:lnSpc>
            </a:pPr>
            <a:r>
              <a:rPr lang="uk-UA" i="1" smtClean="0">
                <a:solidFill>
                  <a:srgbClr val="009900"/>
                </a:solidFill>
                <a:latin typeface="Book Antiqua" pitchFamily="18" charset="0"/>
              </a:rPr>
              <a:t>робота на інтернет-платформах</a:t>
            </a:r>
          </a:p>
          <a:p>
            <a:pPr>
              <a:lnSpc>
                <a:spcPct val="80000"/>
              </a:lnSpc>
            </a:pPr>
            <a:endParaRPr lang="uk-UA" i="1" smtClean="0">
              <a:solidFill>
                <a:srgbClr val="009900"/>
              </a:solidFill>
              <a:latin typeface="Book Antiqua" pitchFamily="18" charset="0"/>
            </a:endParaRPr>
          </a:p>
          <a:p>
            <a:pPr>
              <a:lnSpc>
                <a:spcPct val="80000"/>
              </a:lnSpc>
            </a:pPr>
            <a:endParaRPr lang="uk-UA" i="1" smtClean="0">
              <a:solidFill>
                <a:srgbClr val="009900"/>
              </a:solidFill>
              <a:latin typeface="Book Antiqua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i="1" smtClean="0">
              <a:solidFill>
                <a:srgbClr val="009900"/>
              </a:solidFill>
              <a:latin typeface="Book Antiqua" pitchFamily="18" charset="0"/>
            </a:endParaRPr>
          </a:p>
        </p:txBody>
      </p:sp>
      <p:pic>
        <p:nvPicPr>
          <p:cNvPr id="10243" name="Picture 7" descr="Студент, используя ноутбук в кафе магазин онлай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73950" y="190500"/>
            <a:ext cx="4500563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9" descr="Школьница с ноутбуком на кресле. Домашняя школа, онлайн-образование, домашнее образование, концепция карантина - Имидж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2713" y="3454400"/>
            <a:ext cx="4273550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14" descr="Школьница Делала Домашнюю Работу Ноутбуком Дома Ребенок Помощью Гаджетов Учебы — стоковое фото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98813" y="4000500"/>
            <a:ext cx="4286250" cy="264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5" descr="Умный школьница, работает на ноутбук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07313" y="266700"/>
            <a:ext cx="42862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9" descr="Молодой кавказский мальчик учится дома на онлайн-курсах во время карантина по коронавирусу. Концепция дистанционного обучени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3025" y="3570288"/>
            <a:ext cx="42862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11"/>
          <p:cNvSpPr>
            <a:spLocks noGrp="1"/>
          </p:cNvSpPr>
          <p:nvPr>
            <p:ph type="ctrTitle" idx="4294967295"/>
          </p:nvPr>
        </p:nvSpPr>
        <p:spPr>
          <a:xfrm>
            <a:off x="914400" y="493713"/>
            <a:ext cx="6008688" cy="758825"/>
          </a:xfrm>
        </p:spPr>
        <p:txBody>
          <a:bodyPr/>
          <a:lstStyle/>
          <a:p>
            <a:r>
              <a:rPr lang="en-US" sz="4000" smtClean="0">
                <a:solidFill>
                  <a:srgbClr val="B61C62"/>
                </a:solidFill>
              </a:rPr>
              <a:t>Як проходить практика?</a:t>
            </a:r>
            <a:r>
              <a:rPr lang="uk-UA" smtClean="0"/>
              <a:t> </a:t>
            </a:r>
            <a:endParaRPr lang="ru-RU" sz="3600" smtClean="0">
              <a:solidFill>
                <a:srgbClr val="B61C62"/>
              </a:solidFill>
              <a:latin typeface="Book Antiqua" pitchFamily="18" charset="0"/>
            </a:endParaRPr>
          </a:p>
        </p:txBody>
      </p:sp>
      <p:sp>
        <p:nvSpPr>
          <p:cNvPr id="11268" name="Rectangle 12"/>
          <p:cNvSpPr>
            <a:spLocks noGrp="1"/>
          </p:cNvSpPr>
          <p:nvPr>
            <p:ph type="subTitle" idx="4294967295"/>
          </p:nvPr>
        </p:nvSpPr>
        <p:spPr>
          <a:xfrm>
            <a:off x="300038" y="1525588"/>
            <a:ext cx="6937375" cy="411162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uk-UA" sz="2800" smtClean="0">
                <a:solidFill>
                  <a:srgbClr val="1241C4"/>
                </a:solidFill>
                <a:latin typeface="Book Antiqua" pitchFamily="18" charset="0"/>
              </a:rPr>
              <a:t>Думки наших студентів:</a:t>
            </a:r>
          </a:p>
          <a:p>
            <a:pPr marL="0" indent="0" eaLnBrk="1">
              <a:lnSpc>
                <a:spcPct val="70000"/>
              </a:lnSpc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endParaRPr lang="ru-RU" i="1" smtClean="0">
              <a:solidFill>
                <a:srgbClr val="1241C4"/>
              </a:solidFill>
            </a:endParaRPr>
          </a:p>
          <a:p>
            <a:pPr marL="0" indent="0" eaLnBrk="1">
              <a:lnSpc>
                <a:spcPct val="70000"/>
              </a:lnSpc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r>
              <a:rPr lang="ru-RU" i="1" smtClean="0">
                <a:solidFill>
                  <a:srgbClr val="FF9900"/>
                </a:solidFill>
              </a:rPr>
              <a:t>Ірина Баран, ПМЛф-31:</a:t>
            </a:r>
            <a:r>
              <a:rPr lang="ru-RU" i="1" smtClean="0">
                <a:solidFill>
                  <a:schemeClr val="accent1"/>
                </a:solidFill>
              </a:rPr>
              <a:t> </a:t>
            </a:r>
            <a:r>
              <a:rPr lang="ru-RU" i="1" smtClean="0">
                <a:solidFill>
                  <a:srgbClr val="009900"/>
                </a:solidFill>
              </a:rPr>
              <a:t>дистанційна практика перевершила всі мої очікування. Звісно, жаль, що умови карантину позбавили нас можливості проводити повноцінні уроки у школі, але практика під час дистанційного навчання – це неймовірний досвід, який деякі вчителі набувають тільки тепер. Практика під час карантину – це школа, яка вчить знаходити вихід з найрізноманітніших ситуацій: від знайомства з учнями до перевірки письмових робіт…</a:t>
            </a:r>
          </a:p>
          <a:p>
            <a:pPr marL="0" indent="0">
              <a:buFont typeface="Arial" charset="0"/>
              <a:buNone/>
            </a:pPr>
            <a:endParaRPr lang="ru-RU" sz="2800" smtClean="0">
              <a:solidFill>
                <a:srgbClr val="0099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/>
          </p:cNvSpPr>
          <p:nvPr>
            <p:ph type="title" idx="4294967295"/>
          </p:nvPr>
        </p:nvSpPr>
        <p:spPr>
          <a:xfrm>
            <a:off x="1295400" y="255588"/>
            <a:ext cx="7158038" cy="1036637"/>
          </a:xfrm>
        </p:spPr>
        <p:txBody>
          <a:bodyPr/>
          <a:lstStyle/>
          <a:p>
            <a:r>
              <a:rPr lang="en-US" sz="4000" smtClean="0">
                <a:solidFill>
                  <a:srgbClr val="B61C62"/>
                </a:solidFill>
              </a:rPr>
              <a:t>Що подобається?</a:t>
            </a:r>
            <a:endParaRPr lang="ru-RU" sz="4000" smtClean="0">
              <a:solidFill>
                <a:srgbClr val="B61C62"/>
              </a:solidFill>
            </a:endParaRPr>
          </a:p>
        </p:txBody>
      </p:sp>
      <p:sp>
        <p:nvSpPr>
          <p:cNvPr id="12290" name="Rectangle 3"/>
          <p:cNvSpPr>
            <a:spLocks noGrp="1"/>
          </p:cNvSpPr>
          <p:nvPr>
            <p:ph type="body" idx="4294967295"/>
          </p:nvPr>
        </p:nvSpPr>
        <p:spPr>
          <a:xfrm>
            <a:off x="1295400" y="2224088"/>
            <a:ext cx="6911975" cy="3197225"/>
          </a:xfrm>
        </p:spPr>
        <p:txBody>
          <a:bodyPr/>
          <a:lstStyle/>
          <a:p>
            <a:pPr eaLnBrk="1">
              <a:buClr>
                <a:srgbClr val="000000"/>
              </a:buClr>
              <a:buFont typeface="Times New Roman" pitchFamily="18" charset="0"/>
              <a:buNone/>
            </a:pPr>
            <a:r>
              <a:rPr lang="en-US" i="1" smtClean="0">
                <a:solidFill>
                  <a:srgbClr val="009900"/>
                </a:solidFill>
              </a:rPr>
              <a:t>Оксана Олесів, ПМЛф-31:</a:t>
            </a:r>
            <a:r>
              <a:rPr lang="en-US" i="1" smtClean="0">
                <a:solidFill>
                  <a:srgbClr val="0B2673"/>
                </a:solidFill>
              </a:rPr>
              <a:t> </a:t>
            </a:r>
            <a:endParaRPr lang="uk-UA" i="1" smtClean="0">
              <a:solidFill>
                <a:srgbClr val="0B2673"/>
              </a:solidFill>
            </a:endParaRPr>
          </a:p>
          <a:p>
            <a:pPr eaLnBrk="1">
              <a:buClr>
                <a:srgbClr val="000000"/>
              </a:buClr>
              <a:buFont typeface="Times New Roman" pitchFamily="18" charset="0"/>
              <a:buNone/>
            </a:pPr>
            <a:r>
              <a:rPr lang="uk-UA" i="1" smtClean="0">
                <a:solidFill>
                  <a:srgbClr val="0B2673"/>
                </a:solidFill>
              </a:rPr>
              <a:t>	В</a:t>
            </a:r>
            <a:r>
              <a:rPr lang="en-US" i="1" smtClean="0">
                <a:solidFill>
                  <a:srgbClr val="0B2673"/>
                </a:solidFill>
              </a:rPr>
              <a:t>раження від практики досить неоднозначні. Безумовно, бракує живого спілкування з учнями, але подобається сам процес навчання, де ми повинні </a:t>
            </a:r>
            <a:r>
              <a:rPr lang="uk-UA" i="1" smtClean="0">
                <a:solidFill>
                  <a:srgbClr val="0B2673"/>
                </a:solidFill>
              </a:rPr>
              <a:t>самі </a:t>
            </a:r>
            <a:r>
              <a:rPr lang="en-US" i="1" smtClean="0">
                <a:solidFill>
                  <a:srgbClr val="0B2673"/>
                </a:solidFill>
              </a:rPr>
              <a:t>вчити</a:t>
            </a:r>
            <a:r>
              <a:rPr lang="uk-UA" i="1" smtClean="0">
                <a:solidFill>
                  <a:srgbClr val="0B2673"/>
                </a:solidFill>
              </a:rPr>
              <a:t>ся</a:t>
            </a:r>
            <a:r>
              <a:rPr lang="en-US" i="1" smtClean="0">
                <a:solidFill>
                  <a:srgbClr val="0B2673"/>
                </a:solidFill>
              </a:rPr>
              <a:t> і вчити</a:t>
            </a:r>
            <a:r>
              <a:rPr lang="uk-UA" i="1" smtClean="0">
                <a:solidFill>
                  <a:srgbClr val="0B2673"/>
                </a:solidFill>
              </a:rPr>
              <a:t>.</a:t>
            </a:r>
            <a:r>
              <a:rPr lang="en-US" i="1" smtClean="0">
                <a:solidFill>
                  <a:srgbClr val="0B2673"/>
                </a:solidFill>
              </a:rPr>
              <a:t> Дуже харизматичні учні. Приємно те, що майже </a:t>
            </a:r>
            <a:r>
              <a:rPr lang="uk-UA" i="1" smtClean="0">
                <a:solidFill>
                  <a:srgbClr val="0B2673"/>
                </a:solidFill>
              </a:rPr>
              <a:t>в</a:t>
            </a:r>
            <a:r>
              <a:rPr lang="en-US" i="1" smtClean="0">
                <a:solidFill>
                  <a:srgbClr val="0B2673"/>
                </a:solidFill>
              </a:rPr>
              <a:t>сі учні виходять на зв’язок онлайн та виконують усі завдання.</a:t>
            </a:r>
          </a:p>
          <a:p>
            <a:endParaRPr lang="ru-RU" smtClean="0"/>
          </a:p>
        </p:txBody>
      </p:sp>
      <p:pic>
        <p:nvPicPr>
          <p:cNvPr id="12291" name="Picture 4" descr="Коронавірус і українська школа: як будуть далі вчитися ваші діти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43900" y="200025"/>
            <a:ext cx="36576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6" descr="Майже 5000 педагогів пройшли курс «Карантин: онлайн-сервіси для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24838" y="3813175"/>
            <a:ext cx="3967162" cy="259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title" idx="4294967295"/>
          </p:nvPr>
        </p:nvSpPr>
        <p:spPr>
          <a:xfrm>
            <a:off x="722313" y="255588"/>
            <a:ext cx="8345487" cy="1036637"/>
          </a:xfrm>
        </p:spPr>
        <p:txBody>
          <a:bodyPr/>
          <a:lstStyle/>
          <a:p>
            <a:r>
              <a:rPr lang="uk-UA" smtClean="0">
                <a:solidFill>
                  <a:srgbClr val="B61C62"/>
                </a:solidFill>
              </a:rPr>
              <a:t>Як вчимо і як вчимося?</a:t>
            </a:r>
            <a:endParaRPr lang="ru-RU" smtClean="0">
              <a:solidFill>
                <a:srgbClr val="B61C62"/>
              </a:solidFill>
            </a:endParaRPr>
          </a:p>
        </p:txBody>
      </p:sp>
      <p:sp>
        <p:nvSpPr>
          <p:cNvPr id="13314" name="Rectangle 3"/>
          <p:cNvSpPr>
            <a:spLocks noGrp="1"/>
          </p:cNvSpPr>
          <p:nvPr>
            <p:ph type="body" idx="4294967295"/>
          </p:nvPr>
        </p:nvSpPr>
        <p:spPr>
          <a:xfrm>
            <a:off x="422275" y="1828800"/>
            <a:ext cx="7840663" cy="4343400"/>
          </a:xfrm>
        </p:spPr>
        <p:txBody>
          <a:bodyPr/>
          <a:lstStyle/>
          <a:p>
            <a:r>
              <a:rPr lang="en-US" i="1" smtClean="0">
                <a:solidFill>
                  <a:srgbClr val="009900"/>
                </a:solidFill>
              </a:rPr>
              <a:t>Юлія Варварук, ПМЛсо-32</a:t>
            </a:r>
            <a:r>
              <a:rPr lang="uk-UA" i="1" smtClean="0">
                <a:solidFill>
                  <a:srgbClr val="009900"/>
                </a:solidFill>
              </a:rPr>
              <a:t> </a:t>
            </a:r>
            <a:r>
              <a:rPr lang="uk-UA" i="1" smtClean="0">
                <a:solidFill>
                  <a:schemeClr val="accent1"/>
                </a:solidFill>
              </a:rPr>
              <a:t>свої враження подали у короткому відео</a:t>
            </a:r>
          </a:p>
          <a:p>
            <a:endParaRPr lang="uk-UA" i="1" smtClean="0">
              <a:solidFill>
                <a:schemeClr val="accent1"/>
              </a:solidFill>
            </a:endParaRPr>
          </a:p>
          <a:p>
            <a:r>
              <a:rPr lang="uk-UA" i="1" smtClean="0">
                <a:solidFill>
                  <a:srgbClr val="009900"/>
                </a:solidFill>
              </a:rPr>
              <a:t>Анна Мицан, ПМЛсо-32</a:t>
            </a:r>
            <a:r>
              <a:rPr lang="uk-UA" i="1" smtClean="0">
                <a:solidFill>
                  <a:schemeClr val="accent1"/>
                </a:solidFill>
              </a:rPr>
              <a:t> поділилася своїми враженнями:</a:t>
            </a:r>
          </a:p>
          <a:p>
            <a:pPr>
              <a:buFont typeface="Arial" charset="0"/>
              <a:buNone/>
            </a:pPr>
            <a:r>
              <a:rPr lang="en-US" i="1" smtClean="0">
                <a:solidFill>
                  <a:schemeClr val="accent1"/>
                </a:solidFill>
              </a:rPr>
              <a:t> </a:t>
            </a:r>
            <a:r>
              <a:rPr lang="uk-UA" i="1" smtClean="0">
                <a:solidFill>
                  <a:srgbClr val="009900"/>
                </a:solidFill>
              </a:rPr>
              <a:t>див.</a:t>
            </a:r>
            <a:r>
              <a:rPr lang="uk-UA" i="1" smtClean="0">
                <a:solidFill>
                  <a:schemeClr val="accent1"/>
                </a:solidFill>
              </a:rPr>
              <a:t> </a:t>
            </a:r>
            <a:r>
              <a:rPr lang="en-US" i="1" smtClean="0">
                <a:solidFill>
                  <a:schemeClr val="accent1"/>
                </a:solidFill>
              </a:rPr>
              <a:t>https</a:t>
            </a:r>
            <a:r>
              <a:rPr lang="uk-UA" i="1" smtClean="0">
                <a:solidFill>
                  <a:schemeClr val="accent1"/>
                </a:solidFill>
              </a:rPr>
              <a:t>:</a:t>
            </a:r>
            <a:r>
              <a:rPr lang="en-US" i="1" smtClean="0">
                <a:solidFill>
                  <a:schemeClr val="accent1"/>
                </a:solidFill>
              </a:rPr>
              <a:t>//yutu.be/qM1NA</a:t>
            </a:r>
            <a:endParaRPr lang="ru-RU" i="1" smtClean="0">
              <a:solidFill>
                <a:schemeClr val="accent1"/>
              </a:solidFill>
            </a:endParaRPr>
          </a:p>
        </p:txBody>
      </p:sp>
      <p:pic>
        <p:nvPicPr>
          <p:cNvPr id="13315" name="Picture 4" descr="НВК &quot;ЗНЗ-ДНЗ&quot; с. Жван - Індивідуальні плани вчителів під час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3597275"/>
            <a:ext cx="3883025" cy="326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7" descr="Дистанційне навчання під час карантину :: НВК №141 «ОРТ»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80350" y="223838"/>
            <a:ext cx="4311650" cy="315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AutoShape 9" descr="Це великий виклик для батьків»: як карантин змінив навчання ...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8" name="AutoShape 11" descr="Це великий виклик для батьків»: як карантин змінив навчання ..."/>
          <p:cNvSpPr>
            <a:spLocks noChangeAspect="1" noChangeArrowheads="1"/>
          </p:cNvSpPr>
          <p:nvPr/>
        </p:nvSpPr>
        <p:spPr bwMode="auto">
          <a:xfrm>
            <a:off x="14922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/>
          <p:cNvSpPr>
            <a:spLocks noGrp="1"/>
          </p:cNvSpPr>
          <p:nvPr>
            <p:ph type="ctrTitle" idx="4294967295"/>
          </p:nvPr>
        </p:nvSpPr>
        <p:spPr>
          <a:xfrm>
            <a:off x="684213" y="382588"/>
            <a:ext cx="6091237" cy="1004887"/>
          </a:xfrm>
        </p:spPr>
        <p:txBody>
          <a:bodyPr/>
          <a:lstStyle/>
          <a:p>
            <a:r>
              <a:rPr lang="uk-UA" sz="4000" smtClean="0">
                <a:solidFill>
                  <a:srgbClr val="B61C62"/>
                </a:solidFill>
                <a:latin typeface="Book Antiqua" pitchFamily="18" charset="0"/>
              </a:rPr>
              <a:t>Наші перші уроки:</a:t>
            </a:r>
            <a:endParaRPr lang="ru-RU" sz="4000" smtClean="0">
              <a:solidFill>
                <a:srgbClr val="B61C62"/>
              </a:solidFill>
              <a:latin typeface="Book Antiqua" pitchFamily="18" charset="0"/>
            </a:endParaRPr>
          </a:p>
        </p:txBody>
      </p:sp>
      <p:sp>
        <p:nvSpPr>
          <p:cNvPr id="14338" name="Rectangle 8"/>
          <p:cNvSpPr>
            <a:spLocks noGrp="1"/>
          </p:cNvSpPr>
          <p:nvPr>
            <p:ph type="subTitle" idx="4294967295"/>
          </p:nvPr>
        </p:nvSpPr>
        <p:spPr>
          <a:xfrm>
            <a:off x="492125" y="1484313"/>
            <a:ext cx="10007600" cy="4618037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uk-UA" sz="2800" smtClean="0">
                <a:solidFill>
                  <a:srgbClr val="009900"/>
                </a:solidFill>
                <a:latin typeface="Book Antiqua" pitchFamily="18" charset="0"/>
              </a:rPr>
              <a:t>Анна Мицак, ліцей №23, відеоурок за посиланням:</a:t>
            </a:r>
          </a:p>
          <a:p>
            <a:pPr marL="0" indent="0">
              <a:buFont typeface="Arial" charset="0"/>
              <a:buNone/>
            </a:pPr>
            <a:r>
              <a:rPr lang="ru-RU" smtClean="0">
                <a:solidFill>
                  <a:srgbClr val="000000"/>
                </a:solidFill>
                <a:latin typeface="Book Antiqua" pitchFamily="18" charset="0"/>
                <a:hlinkClick r:id="rId2"/>
              </a:rPr>
              <a:t>https://www.youtube.com/watch?v=XAFhNNFxojQ&amp;t=39s</a:t>
            </a:r>
            <a:r>
              <a:rPr lang="ru-RU" smtClean="0">
                <a:latin typeface="Book Antiqua" pitchFamily="18" charset="0"/>
              </a:rPr>
              <a:t> </a:t>
            </a:r>
            <a:endParaRPr lang="uk-UA" smtClean="0">
              <a:solidFill>
                <a:srgbClr val="009900"/>
              </a:solidFill>
              <a:latin typeface="Book Antiqua" pitchFamily="18" charset="0"/>
            </a:endParaRPr>
          </a:p>
          <a:p>
            <a:pPr marL="0" indent="0">
              <a:buFont typeface="Arial" charset="0"/>
              <a:buNone/>
            </a:pPr>
            <a:r>
              <a:rPr lang="uk-UA" sz="2800" smtClean="0">
                <a:solidFill>
                  <a:srgbClr val="009900"/>
                </a:solidFill>
                <a:latin typeface="Book Antiqua" pitchFamily="18" charset="0"/>
              </a:rPr>
              <a:t>Ольга Химин, ліцей № 23, відеоурок за посиланням:</a:t>
            </a:r>
          </a:p>
          <a:p>
            <a:pPr marL="0" indent="0">
              <a:buFont typeface="Arial" charset="0"/>
              <a:buNone/>
            </a:pPr>
            <a:r>
              <a:rPr lang="uk-UA" sz="2800" smtClean="0">
                <a:solidFill>
                  <a:srgbClr val="009900"/>
                </a:solidFill>
                <a:latin typeface="Book Antiqua" pitchFamily="18" charset="0"/>
                <a:hlinkClick r:id="rId3"/>
              </a:rPr>
              <a:t>https://www.youtu.be.com/t-P9gc1DZjg&amp;feature=youtu.be </a:t>
            </a:r>
            <a:endParaRPr lang="uk-UA" sz="2800" smtClean="0">
              <a:solidFill>
                <a:srgbClr val="009900"/>
              </a:solidFill>
              <a:latin typeface="Book Antiqua" pitchFamily="18" charset="0"/>
            </a:endParaRPr>
          </a:p>
          <a:p>
            <a:pPr marL="0" indent="0">
              <a:buFont typeface="Arial" charset="0"/>
              <a:buNone/>
            </a:pPr>
            <a:r>
              <a:rPr lang="uk-UA" sz="2800" smtClean="0">
                <a:solidFill>
                  <a:srgbClr val="009900"/>
                </a:solidFill>
                <a:latin typeface="Book Antiqua" pitchFamily="18" charset="0"/>
              </a:rPr>
              <a:t>Сусанна Боголюбська, ліцей № 10, відеоурок за посиланням:</a:t>
            </a:r>
          </a:p>
          <a:p>
            <a:pPr marL="0" indent="0">
              <a:buFont typeface="Arial" charset="0"/>
              <a:buNone/>
            </a:pPr>
            <a:endParaRPr lang="uk-UA" sz="2800" smtClean="0">
              <a:solidFill>
                <a:srgbClr val="009900"/>
              </a:solidFill>
              <a:latin typeface="Book Antiqua" pitchFamily="18" charset="0"/>
            </a:endParaRPr>
          </a:p>
        </p:txBody>
      </p:sp>
      <p:pic>
        <p:nvPicPr>
          <p:cNvPr id="14339" name="Picture 5" descr="Освітні керівники мають видати наказ про роботу школи під час ..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39238" y="182563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7" descr="Структуру та форми навчання на час карантину визначають школи ...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81688" y="4591050"/>
            <a:ext cx="3621087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43025" y="476250"/>
            <a:ext cx="7286625" cy="5046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5362" name="Rectangle 5"/>
          <p:cNvSpPr>
            <a:spLocks noGrp="1"/>
          </p:cNvSpPr>
          <p:nvPr>
            <p:ph type="title" idx="4294967295"/>
          </p:nvPr>
        </p:nvSpPr>
        <p:spPr>
          <a:xfrm>
            <a:off x="176213" y="5591175"/>
            <a:ext cx="9601200" cy="1036638"/>
          </a:xfrm>
        </p:spPr>
        <p:txBody>
          <a:bodyPr/>
          <a:lstStyle/>
          <a:p>
            <a:r>
              <a:rPr lang="en-US" i="1" smtClean="0">
                <a:solidFill>
                  <a:srgbClr val="FF3300"/>
                </a:solidFill>
              </a:rPr>
              <a:t>Це пригодилось і нам! Нові освітні технології</a:t>
            </a:r>
            <a:r>
              <a:rPr lang="uk-UA" i="1" smtClean="0">
                <a:solidFill>
                  <a:srgbClr val="FF3300"/>
                </a:solidFill>
              </a:rPr>
              <a:t/>
            </a:r>
            <a:br>
              <a:rPr lang="uk-UA" i="1" smtClean="0">
                <a:solidFill>
                  <a:srgbClr val="FF3300"/>
                </a:solidFill>
              </a:rPr>
            </a:br>
            <a:r>
              <a:rPr lang="en-US" i="1" smtClean="0">
                <a:solidFill>
                  <a:srgbClr val="FFFFFF"/>
                </a:solidFill>
              </a:rPr>
              <a:t> </a:t>
            </a:r>
            <a:r>
              <a:rPr lang="uk-UA" i="1" smtClean="0">
                <a:solidFill>
                  <a:srgbClr val="FF3300"/>
                </a:solidFill>
              </a:rPr>
              <a:t>на практиці</a:t>
            </a:r>
            <a:r>
              <a:rPr lang="en-US" i="1" smtClean="0">
                <a:solidFill>
                  <a:srgbClr val="FF3300"/>
                </a:solidFill>
              </a:rPr>
              <a:t> втілю</a:t>
            </a:r>
            <a:r>
              <a:rPr lang="uk-UA" i="1" smtClean="0">
                <a:solidFill>
                  <a:srgbClr val="FF3300"/>
                </a:solidFill>
              </a:rPr>
              <a:t>ємо</a:t>
            </a:r>
            <a:r>
              <a:rPr lang="en-US" i="1" smtClean="0">
                <a:solidFill>
                  <a:srgbClr val="FF3300"/>
                </a:solidFill>
              </a:rPr>
              <a:t> в життя</a:t>
            </a:r>
            <a:r>
              <a:rPr lang="uk-UA" i="1" smtClean="0">
                <a:solidFill>
                  <a:srgbClr val="FF3300"/>
                </a:solidFill>
              </a:rPr>
              <a:t>!</a:t>
            </a:r>
            <a:endParaRPr lang="ru-RU" i="1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S103431374">
  <a:themeElements>
    <a:clrScheme name="Другая 2">
      <a:dk1>
        <a:srgbClr val="0B2673"/>
      </a:dk1>
      <a:lt1>
        <a:sysClr val="window" lastClr="FFFFFF"/>
      </a:lt1>
      <a:dk2>
        <a:srgbClr val="000000"/>
      </a:dk2>
      <a:lt2>
        <a:srgbClr val="F2F2F2"/>
      </a:lt2>
      <a:accent1>
        <a:srgbClr val="0B6095"/>
      </a:accent1>
      <a:accent2>
        <a:srgbClr val="D7AC0F"/>
      </a:accent2>
      <a:accent3>
        <a:srgbClr val="EFC119"/>
      </a:accent3>
      <a:accent4>
        <a:srgbClr val="969890"/>
      </a:accent4>
      <a:accent5>
        <a:srgbClr val="0B6095"/>
      </a:accent5>
      <a:accent6>
        <a:srgbClr val="C05A3A"/>
      </a:accent6>
      <a:hlink>
        <a:srgbClr val="EFC119"/>
      </a:hlink>
      <a:folHlink>
        <a:srgbClr val="969890"/>
      </a:folHlink>
    </a:clrScheme>
    <a:fontScheme name="TS103431374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lesDirection_16x9.potx" id="{FE35DD5A-B687-4161-B4D9-35484B75A379}" vid="{5DB76398-B2EF-4269-B3B2-C0E4C29F3554}"/>
    </a:ext>
  </a:extLst>
</a:theme>
</file>

<file path=ppt/theme/theme2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</TotalTime>
  <Words>238</Words>
  <Application>Microsoft Office PowerPoint</Application>
  <PresentationFormat>Произвольный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Book Antiqua</vt:lpstr>
      <vt:lpstr>Arial</vt:lpstr>
      <vt:lpstr>Century</vt:lpstr>
      <vt:lpstr>Times New Roman</vt:lpstr>
      <vt:lpstr>TS103431374</vt:lpstr>
      <vt:lpstr>TS103431374</vt:lpstr>
      <vt:lpstr>TS103431374</vt:lpstr>
      <vt:lpstr>TS103431374</vt:lpstr>
      <vt:lpstr>TS103431374</vt:lpstr>
      <vt:lpstr>Наша перша виробнича навчально-виховна педагогічна практика</vt:lpstr>
      <vt:lpstr>До чого готувалися?</vt:lpstr>
      <vt:lpstr>З чим зустрілися?</vt:lpstr>
      <vt:lpstr>Як проходить практика? </vt:lpstr>
      <vt:lpstr>Що подобається?</vt:lpstr>
      <vt:lpstr>Як вчимо і як вчимося?</vt:lpstr>
      <vt:lpstr>Наші перші уроки:</vt:lpstr>
      <vt:lpstr>Це пригодилось і нам! Нові освітні технології  на практиці втілюємо в життя!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Наша перша виробнича навчально-виховна педагогічна практика</dc:title>
  <dc:creator/>
  <cp:lastModifiedBy/>
  <cp:revision>8</cp:revision>
  <dcterms:created xsi:type="dcterms:W3CDTF">2014-11-09T18:44:19Z</dcterms:created>
  <dcterms:modified xsi:type="dcterms:W3CDTF">2020-05-25T06:21:09Z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TC034313749991</vt:lpwstr>
  </property>
</Properties>
</file>