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0" r:id="rId4"/>
    <p:sldMasterId id="2147483688" r:id="rId5"/>
    <p:sldMasterId id="2147483696" r:id="rId6"/>
    <p:sldMasterId id="2147483708" r:id="rId7"/>
  </p:sldMasterIdLst>
  <p:notesMasterIdLst>
    <p:notesMasterId r:id="rId3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82" r:id="rId21"/>
    <p:sldId id="270" r:id="rId22"/>
    <p:sldId id="271" r:id="rId23"/>
    <p:sldId id="272" r:id="rId24"/>
    <p:sldId id="273" r:id="rId25"/>
    <p:sldId id="274" r:id="rId26"/>
    <p:sldId id="275" r:id="rId27"/>
    <p:sldId id="284" r:id="rId28"/>
    <p:sldId id="276" r:id="rId29"/>
    <p:sldId id="277" r:id="rId30"/>
    <p:sldId id="278" r:id="rId31"/>
    <p:sldId id="286" r:id="rId32"/>
    <p:sldId id="287" r:id="rId33"/>
    <p:sldId id="288" r:id="rId34"/>
    <p:sldId id="279" r:id="rId35"/>
    <p:sldId id="281" r:id="rId36"/>
  </p:sldIdLst>
  <p:sldSz cx="12193588" cy="6858000"/>
  <p:notesSz cx="6858000" cy="9144000"/>
  <p:embeddedFontLst>
    <p:embeddedFont>
      <p:font typeface="Book Antiqua" panose="02040602050305030304" pitchFamily="18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itk76aWQp8lQ/Cd3XAXcsbVN/C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6A4EE2-9E2A-4CE8-8B85-C9ED1D415520}">
  <a:tblStyle styleId="{176A4EE2-9E2A-4CE8-8B85-C9ED1D41552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2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font" Target="fonts/font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" name="Google Shape;6;n"/>
          <p:cNvSpPr txBox="1"/>
          <p:nvPr/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" name="Google Shape;7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67037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8" name="Google Shape;8;n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1637" cy="3081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" name="Google Shape;9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n"/>
          <p:cNvSpPr txBox="1"/>
          <p:nvPr/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1" name="Google Shape;11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67037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215900" marR="0" lvl="0" indent="-21272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‹№›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529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:notes"/>
          <p:cNvSpPr txBox="1"/>
          <p:nvPr/>
        </p:nvSpPr>
        <p:spPr>
          <a:xfrm>
            <a:off x="3884612" y="8685212"/>
            <a:ext cx="2967037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215900" marR="0" lvl="0" indent="-21272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86" name="Google Shape;3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9646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0:notes"/>
          <p:cNvSpPr txBox="1"/>
          <p:nvPr/>
        </p:nvSpPr>
        <p:spPr>
          <a:xfrm>
            <a:off x="3884612" y="8685212"/>
            <a:ext cx="2967037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215900" marR="0" lvl="0" indent="-21272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19" name="Google Shape;51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4474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4" name="Google Shape;5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02473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7" name="Google Shape;5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5065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2" name="Google Shape;56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187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5" name="Google Shape;72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830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9" name="Google Shape;58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6023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1" name="Google Shape;6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4823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4" name="Google Shape;61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1829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8" name="Google Shape;62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3755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1" name="Google Shape;6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25657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6" name="Google Shape;3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70691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4" name="Google Shape;65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9809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Google Shape;692;p24:notes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uk-UA" altLang="uk-UA">
              <a:latin typeface="Times New Roman" panose="02020603050405020304" pitchFamily="18" charset="0"/>
            </a:endParaRPr>
          </a:p>
        </p:txBody>
      </p:sp>
      <p:sp>
        <p:nvSpPr>
          <p:cNvPr id="65539" name="Google Shape;693;p2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31681032 h 120000"/>
              <a:gd name="T6" fmla="*/ 0 w 120000"/>
              <a:gd name="T7" fmla="*/ 2031681032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  <p:extLst>
      <p:ext uri="{BB962C8B-B14F-4D97-AF65-F5344CB8AC3E}">
        <p14:creationId xmlns:p14="http://schemas.microsoft.com/office/powerpoint/2010/main" val="994582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7" name="Google Shape;6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0709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1" name="Google Shape;68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5992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0750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8180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90285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5678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2" name="Google Shape;71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354709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7" name="Google Shape;73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2790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:notes"/>
          <p:cNvSpPr txBox="1"/>
          <p:nvPr/>
        </p:nvSpPr>
        <p:spPr>
          <a:xfrm>
            <a:off x="3884612" y="8685212"/>
            <a:ext cx="2967037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215900" marR="0" lvl="0" indent="-21272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13" name="Google Shape;4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476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:notes"/>
          <p:cNvSpPr txBox="1"/>
          <p:nvPr/>
        </p:nvSpPr>
        <p:spPr>
          <a:xfrm>
            <a:off x="3884612" y="8685212"/>
            <a:ext cx="2967037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215900" marR="0" lvl="0" indent="-21272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36" name="Google Shape;4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2495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7" name="Google Shape;4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4384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9" name="Google Shape;4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0123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:notes"/>
          <p:cNvSpPr txBox="1"/>
          <p:nvPr/>
        </p:nvSpPr>
        <p:spPr>
          <a:xfrm>
            <a:off x="3884612" y="8685212"/>
            <a:ext cx="2967037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215900" marR="0" lvl="0" indent="-21272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227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0" name="Google Shape;4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51032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:notes"/>
          <p:cNvSpPr txBox="1"/>
          <p:nvPr/>
        </p:nvSpPr>
        <p:spPr>
          <a:xfrm>
            <a:off x="3884612" y="8685212"/>
            <a:ext cx="2967037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215900" marR="0" lvl="0" indent="-21272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05" name="Google Shape;50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742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9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9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596437" cy="433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0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4788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0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598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4721225" cy="433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body" idx="2"/>
          </p:nvPr>
        </p:nvSpPr>
        <p:spPr>
          <a:xfrm>
            <a:off x="6169025" y="1828800"/>
            <a:ext cx="4722813" cy="433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2"/>
          <p:cNvSpPr txBox="1">
            <a:spLocks noGrp="1"/>
          </p:cNvSpPr>
          <p:nvPr>
            <p:ph type="title"/>
          </p:nvPr>
        </p:nvSpPr>
        <p:spPr>
          <a:xfrm rot="5400000">
            <a:off x="6736557" y="2012157"/>
            <a:ext cx="5911850" cy="2398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2"/>
          <p:cNvSpPr txBox="1">
            <a:spLocks noGrp="1"/>
          </p:cNvSpPr>
          <p:nvPr>
            <p:ph type="body" idx="1"/>
          </p:nvPr>
        </p:nvSpPr>
        <p:spPr>
          <a:xfrm rot="5400000">
            <a:off x="1862138" y="-311149"/>
            <a:ext cx="5911850" cy="704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2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2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3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3"/>
          <p:cNvSpPr txBox="1">
            <a:spLocks noGrp="1"/>
          </p:cNvSpPr>
          <p:nvPr>
            <p:ph type="body" idx="1"/>
          </p:nvPr>
        </p:nvSpPr>
        <p:spPr>
          <a:xfrm rot="5400000">
            <a:off x="3924300" y="-800100"/>
            <a:ext cx="4338637" cy="959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3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3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4"/>
          <p:cNvSpPr txBox="1">
            <a:spLocks noGrp="1"/>
          </p:cNvSpPr>
          <p:nvPr>
            <p:ph type="title"/>
          </p:nvPr>
        </p:nvSpPr>
        <p:spPr>
          <a:xfrm>
            <a:off x="2390775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>
            <a:spLocks noGrp="1"/>
          </p:cNvSpPr>
          <p:nvPr>
            <p:ph type="pic" idx="2"/>
          </p:nvPr>
        </p:nvSpPr>
        <p:spPr>
          <a:xfrm>
            <a:off x="2390775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body" idx="1"/>
          </p:nvPr>
        </p:nvSpPr>
        <p:spPr>
          <a:xfrm>
            <a:off x="2390775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44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4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5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5"/>
          <p:cNvSpPr txBox="1">
            <a:spLocks noGrp="1"/>
          </p:cNvSpPr>
          <p:nvPr>
            <p:ph type="body" idx="1"/>
          </p:nvPr>
        </p:nvSpPr>
        <p:spPr>
          <a:xfrm>
            <a:off x="4767263" y="273050"/>
            <a:ext cx="6816725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9pPr>
          </a:lstStyle>
          <a:p>
            <a:endParaRPr/>
          </a:p>
        </p:txBody>
      </p:sp>
      <p:sp>
        <p:nvSpPr>
          <p:cNvPr id="96" name="Google Shape;96;p45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7" name="Google Shape;97;p45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5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6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6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6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79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6" name="Google Shape;106;p4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79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47"/>
          <p:cNvSpPr txBox="1">
            <a:spLocks noGrp="1"/>
          </p:cNvSpPr>
          <p:nvPr>
            <p:ph type="body" idx="3"/>
          </p:nvPr>
        </p:nvSpPr>
        <p:spPr>
          <a:xfrm>
            <a:off x="6194425" y="1535113"/>
            <a:ext cx="538956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8" name="Google Shape;108;p47"/>
          <p:cNvSpPr txBox="1">
            <a:spLocks noGrp="1"/>
          </p:cNvSpPr>
          <p:nvPr>
            <p:ph type="body" idx="4"/>
          </p:nvPr>
        </p:nvSpPr>
        <p:spPr>
          <a:xfrm>
            <a:off x="6194425" y="2174875"/>
            <a:ext cx="538956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47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7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1"/>
          <p:cNvSpPr txBox="1">
            <a:spLocks noGrp="1"/>
          </p:cNvSpPr>
          <p:nvPr>
            <p:ph type="title"/>
          </p:nvPr>
        </p:nvSpPr>
        <p:spPr>
          <a:xfrm rot="5400000">
            <a:off x="6736557" y="2012157"/>
            <a:ext cx="5911850" cy="2398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1"/>
          <p:cNvSpPr txBox="1">
            <a:spLocks noGrp="1"/>
          </p:cNvSpPr>
          <p:nvPr>
            <p:ph type="body" idx="1"/>
          </p:nvPr>
        </p:nvSpPr>
        <p:spPr>
          <a:xfrm rot="5400000">
            <a:off x="1862138" y="-311149"/>
            <a:ext cx="5911850" cy="704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8"/>
          <p:cNvSpPr txBox="1">
            <a:spLocks noGrp="1"/>
          </p:cNvSpPr>
          <p:nvPr>
            <p:ph type="title"/>
          </p:nvPr>
        </p:nvSpPr>
        <p:spPr>
          <a:xfrm>
            <a:off x="963613" y="4406900"/>
            <a:ext cx="10364787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8"/>
          <p:cNvSpPr txBox="1">
            <a:spLocks noGrp="1"/>
          </p:cNvSpPr>
          <p:nvPr>
            <p:ph type="body" idx="1"/>
          </p:nvPr>
        </p:nvSpPr>
        <p:spPr>
          <a:xfrm>
            <a:off x="963613" y="2906713"/>
            <a:ext cx="1036478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4" name="Google Shape;114;p48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8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9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9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596437" cy="433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9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9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0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4788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0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598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50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0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3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3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602787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33"/>
          <p:cNvSpPr txBox="1">
            <a:spLocks noGrp="1"/>
          </p:cNvSpPr>
          <p:nvPr>
            <p:ph type="body" idx="2"/>
          </p:nvPr>
        </p:nvSpPr>
        <p:spPr>
          <a:xfrm>
            <a:off x="6325424" y="1828800"/>
            <a:ext cx="4572596" cy="434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33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3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3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1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71"/>
          <p:cNvSpPr txBox="1">
            <a:spLocks noGrp="1"/>
          </p:cNvSpPr>
          <p:nvPr>
            <p:ph type="body" idx="1"/>
          </p:nvPr>
        </p:nvSpPr>
        <p:spPr>
          <a:xfrm rot="5400000">
            <a:off x="3925093" y="-800893"/>
            <a:ext cx="4343400" cy="9602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71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1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71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2"/>
          <p:cNvSpPr txBox="1">
            <a:spLocks noGrp="1"/>
          </p:cNvSpPr>
          <p:nvPr>
            <p:ph type="title"/>
          </p:nvPr>
        </p:nvSpPr>
        <p:spPr>
          <a:xfrm>
            <a:off x="1295569" y="255134"/>
            <a:ext cx="9602451" cy="10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72"/>
          <p:cNvSpPr>
            <a:spLocks noGrp="1"/>
          </p:cNvSpPr>
          <p:nvPr>
            <p:ph type="pic" idx="2"/>
          </p:nvPr>
        </p:nvSpPr>
        <p:spPr>
          <a:xfrm>
            <a:off x="4725015" y="1828801"/>
            <a:ext cx="6173004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3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51" name="Google Shape;151;p72"/>
          <p:cNvSpPr txBox="1">
            <a:spLocks noGrp="1"/>
          </p:cNvSpPr>
          <p:nvPr>
            <p:ph type="body" idx="1"/>
          </p:nvPr>
        </p:nvSpPr>
        <p:spPr>
          <a:xfrm>
            <a:off x="1295569" y="1828800"/>
            <a:ext cx="3017913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2" name="Google Shape;152;p72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72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72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3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3"/>
          <p:cNvSpPr txBox="1">
            <a:spLocks noGrp="1"/>
          </p:cNvSpPr>
          <p:nvPr>
            <p:ph type="body" idx="1"/>
          </p:nvPr>
        </p:nvSpPr>
        <p:spPr>
          <a:xfrm>
            <a:off x="4728825" y="1828800"/>
            <a:ext cx="6127278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8" name="Google Shape;158;p73"/>
          <p:cNvSpPr txBox="1">
            <a:spLocks noGrp="1"/>
          </p:cNvSpPr>
          <p:nvPr>
            <p:ph type="body" idx="2"/>
          </p:nvPr>
        </p:nvSpPr>
        <p:spPr>
          <a:xfrm>
            <a:off x="1295569" y="1828800"/>
            <a:ext cx="3017913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9" name="Google Shape;159;p73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73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73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4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74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74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74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>
  <p:cSld name="Сравнение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5"/>
          <p:cNvSpPr txBox="1">
            <a:spLocks noGrp="1"/>
          </p:cNvSpPr>
          <p:nvPr>
            <p:ph type="title"/>
          </p:nvPr>
        </p:nvSpPr>
        <p:spPr>
          <a:xfrm>
            <a:off x="1295569" y="255134"/>
            <a:ext cx="9602451" cy="10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75"/>
          <p:cNvSpPr txBox="1">
            <a:spLocks noGrp="1"/>
          </p:cNvSpPr>
          <p:nvPr>
            <p:ph type="body" idx="1"/>
          </p:nvPr>
        </p:nvSpPr>
        <p:spPr>
          <a:xfrm>
            <a:off x="1295568" y="1828800"/>
            <a:ext cx="4572596" cy="85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0" name="Google Shape;170;p75"/>
          <p:cNvSpPr txBox="1">
            <a:spLocks noGrp="1"/>
          </p:cNvSpPr>
          <p:nvPr>
            <p:ph type="body" idx="2"/>
          </p:nvPr>
        </p:nvSpPr>
        <p:spPr>
          <a:xfrm>
            <a:off x="1295568" y="2705100"/>
            <a:ext cx="4572596" cy="3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75"/>
          <p:cNvSpPr txBox="1">
            <a:spLocks noGrp="1"/>
          </p:cNvSpPr>
          <p:nvPr>
            <p:ph type="body" idx="3"/>
          </p:nvPr>
        </p:nvSpPr>
        <p:spPr>
          <a:xfrm>
            <a:off x="6325424" y="1828801"/>
            <a:ext cx="4572596" cy="84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75"/>
          <p:cNvSpPr txBox="1">
            <a:spLocks noGrp="1"/>
          </p:cNvSpPr>
          <p:nvPr>
            <p:ph type="body" idx="4"/>
          </p:nvPr>
        </p:nvSpPr>
        <p:spPr>
          <a:xfrm>
            <a:off x="6325424" y="2705100"/>
            <a:ext cx="4572596" cy="3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75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75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75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6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76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602787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76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6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6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2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2"/>
          <p:cNvSpPr txBox="1">
            <a:spLocks noGrp="1"/>
          </p:cNvSpPr>
          <p:nvPr>
            <p:ph type="body" idx="1"/>
          </p:nvPr>
        </p:nvSpPr>
        <p:spPr>
          <a:xfrm rot="5400000">
            <a:off x="3924300" y="-800100"/>
            <a:ext cx="4338637" cy="959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5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602787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35"/>
          <p:cNvSpPr txBox="1">
            <a:spLocks noGrp="1"/>
          </p:cNvSpPr>
          <p:nvPr>
            <p:ph type="body" idx="2"/>
          </p:nvPr>
        </p:nvSpPr>
        <p:spPr>
          <a:xfrm>
            <a:off x="6325424" y="1828800"/>
            <a:ext cx="4572596" cy="434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35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5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5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6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6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6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6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7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77"/>
          <p:cNvSpPr txBox="1">
            <a:spLocks noGrp="1"/>
          </p:cNvSpPr>
          <p:nvPr>
            <p:ph type="body" idx="1"/>
          </p:nvPr>
        </p:nvSpPr>
        <p:spPr>
          <a:xfrm rot="5400000">
            <a:off x="3925093" y="-800893"/>
            <a:ext cx="4343400" cy="9602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77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77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77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8"/>
          <p:cNvSpPr txBox="1">
            <a:spLocks noGrp="1"/>
          </p:cNvSpPr>
          <p:nvPr>
            <p:ph type="title"/>
          </p:nvPr>
        </p:nvSpPr>
        <p:spPr>
          <a:xfrm>
            <a:off x="1295569" y="255134"/>
            <a:ext cx="9602451" cy="10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78"/>
          <p:cNvSpPr>
            <a:spLocks noGrp="1"/>
          </p:cNvSpPr>
          <p:nvPr>
            <p:ph type="pic" idx="2"/>
          </p:nvPr>
        </p:nvSpPr>
        <p:spPr>
          <a:xfrm>
            <a:off x="4725015" y="1828801"/>
            <a:ext cx="6173004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3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212" name="Google Shape;212;p78"/>
          <p:cNvSpPr txBox="1">
            <a:spLocks noGrp="1"/>
          </p:cNvSpPr>
          <p:nvPr>
            <p:ph type="body" idx="1"/>
          </p:nvPr>
        </p:nvSpPr>
        <p:spPr>
          <a:xfrm>
            <a:off x="1295569" y="1828800"/>
            <a:ext cx="3017913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3" name="Google Shape;213;p78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78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78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9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79"/>
          <p:cNvSpPr txBox="1">
            <a:spLocks noGrp="1"/>
          </p:cNvSpPr>
          <p:nvPr>
            <p:ph type="body" idx="1"/>
          </p:nvPr>
        </p:nvSpPr>
        <p:spPr>
          <a:xfrm>
            <a:off x="4728825" y="1828800"/>
            <a:ext cx="6127278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9" name="Google Shape;219;p79"/>
          <p:cNvSpPr txBox="1">
            <a:spLocks noGrp="1"/>
          </p:cNvSpPr>
          <p:nvPr>
            <p:ph type="body" idx="2"/>
          </p:nvPr>
        </p:nvSpPr>
        <p:spPr>
          <a:xfrm>
            <a:off x="1295569" y="1828800"/>
            <a:ext cx="3017913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0" name="Google Shape;220;p79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9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9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>
  <p:cSld name="Сравнение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0"/>
          <p:cNvSpPr txBox="1">
            <a:spLocks noGrp="1"/>
          </p:cNvSpPr>
          <p:nvPr>
            <p:ph type="title"/>
          </p:nvPr>
        </p:nvSpPr>
        <p:spPr>
          <a:xfrm>
            <a:off x="1295569" y="255134"/>
            <a:ext cx="9602451" cy="10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80"/>
          <p:cNvSpPr txBox="1">
            <a:spLocks noGrp="1"/>
          </p:cNvSpPr>
          <p:nvPr>
            <p:ph type="body" idx="1"/>
          </p:nvPr>
        </p:nvSpPr>
        <p:spPr>
          <a:xfrm>
            <a:off x="1295568" y="1828800"/>
            <a:ext cx="4572596" cy="85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80"/>
          <p:cNvSpPr txBox="1">
            <a:spLocks noGrp="1"/>
          </p:cNvSpPr>
          <p:nvPr>
            <p:ph type="body" idx="2"/>
          </p:nvPr>
        </p:nvSpPr>
        <p:spPr>
          <a:xfrm>
            <a:off x="1295568" y="2705100"/>
            <a:ext cx="4572596" cy="3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80"/>
          <p:cNvSpPr txBox="1">
            <a:spLocks noGrp="1"/>
          </p:cNvSpPr>
          <p:nvPr>
            <p:ph type="body" idx="3"/>
          </p:nvPr>
        </p:nvSpPr>
        <p:spPr>
          <a:xfrm>
            <a:off x="6325424" y="1828801"/>
            <a:ext cx="4572596" cy="84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80"/>
          <p:cNvSpPr txBox="1">
            <a:spLocks noGrp="1"/>
          </p:cNvSpPr>
          <p:nvPr>
            <p:ph type="body" idx="4"/>
          </p:nvPr>
        </p:nvSpPr>
        <p:spPr>
          <a:xfrm>
            <a:off x="6325424" y="2705100"/>
            <a:ext cx="4572596" cy="3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80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80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0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1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81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602787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81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81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81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8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8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602787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38"/>
          <p:cNvSpPr txBox="1">
            <a:spLocks noGrp="1"/>
          </p:cNvSpPr>
          <p:nvPr>
            <p:ph type="body" idx="2"/>
          </p:nvPr>
        </p:nvSpPr>
        <p:spPr>
          <a:xfrm>
            <a:off x="6325424" y="1828800"/>
            <a:ext cx="4572596" cy="434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38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8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9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9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9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82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82"/>
          <p:cNvSpPr txBox="1">
            <a:spLocks noGrp="1"/>
          </p:cNvSpPr>
          <p:nvPr>
            <p:ph type="body" idx="1"/>
          </p:nvPr>
        </p:nvSpPr>
        <p:spPr>
          <a:xfrm rot="5400000">
            <a:off x="3925093" y="-800893"/>
            <a:ext cx="4343400" cy="9602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82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82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82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3"/>
          <p:cNvSpPr txBox="1">
            <a:spLocks noGrp="1"/>
          </p:cNvSpPr>
          <p:nvPr>
            <p:ph type="title"/>
          </p:nvPr>
        </p:nvSpPr>
        <p:spPr>
          <a:xfrm>
            <a:off x="2390775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3"/>
          <p:cNvSpPr>
            <a:spLocks noGrp="1"/>
          </p:cNvSpPr>
          <p:nvPr>
            <p:ph type="pic" idx="2"/>
          </p:nvPr>
        </p:nvSpPr>
        <p:spPr>
          <a:xfrm>
            <a:off x="2390775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33" name="Google Shape;33;p63"/>
          <p:cNvSpPr txBox="1">
            <a:spLocks noGrp="1"/>
          </p:cNvSpPr>
          <p:nvPr>
            <p:ph type="body" idx="1"/>
          </p:nvPr>
        </p:nvSpPr>
        <p:spPr>
          <a:xfrm>
            <a:off x="2390775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83"/>
          <p:cNvSpPr txBox="1">
            <a:spLocks noGrp="1"/>
          </p:cNvSpPr>
          <p:nvPr>
            <p:ph type="title"/>
          </p:nvPr>
        </p:nvSpPr>
        <p:spPr>
          <a:xfrm>
            <a:off x="1295569" y="255134"/>
            <a:ext cx="9602451" cy="10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83"/>
          <p:cNvSpPr>
            <a:spLocks noGrp="1"/>
          </p:cNvSpPr>
          <p:nvPr>
            <p:ph type="pic" idx="2"/>
          </p:nvPr>
        </p:nvSpPr>
        <p:spPr>
          <a:xfrm>
            <a:off x="4725015" y="1828801"/>
            <a:ext cx="6173004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3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268" name="Google Shape;268;p83"/>
          <p:cNvSpPr txBox="1">
            <a:spLocks noGrp="1"/>
          </p:cNvSpPr>
          <p:nvPr>
            <p:ph type="body" idx="1"/>
          </p:nvPr>
        </p:nvSpPr>
        <p:spPr>
          <a:xfrm>
            <a:off x="1295569" y="1828800"/>
            <a:ext cx="3017913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9" name="Google Shape;269;p83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83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83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4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84"/>
          <p:cNvSpPr txBox="1">
            <a:spLocks noGrp="1"/>
          </p:cNvSpPr>
          <p:nvPr>
            <p:ph type="body" idx="1"/>
          </p:nvPr>
        </p:nvSpPr>
        <p:spPr>
          <a:xfrm>
            <a:off x="4728825" y="1828800"/>
            <a:ext cx="6127278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75" name="Google Shape;275;p84"/>
          <p:cNvSpPr txBox="1">
            <a:spLocks noGrp="1"/>
          </p:cNvSpPr>
          <p:nvPr>
            <p:ph type="body" idx="2"/>
          </p:nvPr>
        </p:nvSpPr>
        <p:spPr>
          <a:xfrm>
            <a:off x="1295569" y="1828800"/>
            <a:ext cx="3017913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6" name="Google Shape;276;p84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84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84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>
  <p:cSld name="Сравнение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85"/>
          <p:cNvSpPr txBox="1">
            <a:spLocks noGrp="1"/>
          </p:cNvSpPr>
          <p:nvPr>
            <p:ph type="title"/>
          </p:nvPr>
        </p:nvSpPr>
        <p:spPr>
          <a:xfrm>
            <a:off x="1295569" y="255134"/>
            <a:ext cx="9602451" cy="10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85"/>
          <p:cNvSpPr txBox="1">
            <a:spLocks noGrp="1"/>
          </p:cNvSpPr>
          <p:nvPr>
            <p:ph type="body" idx="1"/>
          </p:nvPr>
        </p:nvSpPr>
        <p:spPr>
          <a:xfrm>
            <a:off x="1295568" y="1828800"/>
            <a:ext cx="4572596" cy="85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2" name="Google Shape;282;p85"/>
          <p:cNvSpPr txBox="1">
            <a:spLocks noGrp="1"/>
          </p:cNvSpPr>
          <p:nvPr>
            <p:ph type="body" idx="2"/>
          </p:nvPr>
        </p:nvSpPr>
        <p:spPr>
          <a:xfrm>
            <a:off x="1295568" y="2705100"/>
            <a:ext cx="4572596" cy="3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85"/>
          <p:cNvSpPr txBox="1">
            <a:spLocks noGrp="1"/>
          </p:cNvSpPr>
          <p:nvPr>
            <p:ph type="body" idx="3"/>
          </p:nvPr>
        </p:nvSpPr>
        <p:spPr>
          <a:xfrm>
            <a:off x="6325424" y="1828801"/>
            <a:ext cx="4572596" cy="84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85"/>
          <p:cNvSpPr txBox="1">
            <a:spLocks noGrp="1"/>
          </p:cNvSpPr>
          <p:nvPr>
            <p:ph type="body" idx="4"/>
          </p:nvPr>
        </p:nvSpPr>
        <p:spPr>
          <a:xfrm>
            <a:off x="6325424" y="2705100"/>
            <a:ext cx="4572596" cy="3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85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85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85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6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86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602787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86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B267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86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86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1"/>
          <p:cNvSpPr txBox="1">
            <a:spLocks noGrp="1"/>
          </p:cNvSpPr>
          <p:nvPr>
            <p:ph type="title"/>
          </p:nvPr>
        </p:nvSpPr>
        <p:spPr>
          <a:xfrm rot="5400000">
            <a:off x="6736557" y="2012157"/>
            <a:ext cx="5911850" cy="2398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1"/>
          <p:cNvSpPr txBox="1">
            <a:spLocks noGrp="1"/>
          </p:cNvSpPr>
          <p:nvPr>
            <p:ph type="body" idx="1"/>
          </p:nvPr>
        </p:nvSpPr>
        <p:spPr>
          <a:xfrm rot="5400000">
            <a:off x="1862138" y="-311149"/>
            <a:ext cx="5911850" cy="704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2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52"/>
          <p:cNvSpPr txBox="1">
            <a:spLocks noGrp="1"/>
          </p:cNvSpPr>
          <p:nvPr>
            <p:ph type="body" idx="1"/>
          </p:nvPr>
        </p:nvSpPr>
        <p:spPr>
          <a:xfrm rot="5400000">
            <a:off x="3924300" y="-800100"/>
            <a:ext cx="4338637" cy="959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3"/>
          <p:cNvSpPr txBox="1">
            <a:spLocks noGrp="1"/>
          </p:cNvSpPr>
          <p:nvPr>
            <p:ph type="title"/>
          </p:nvPr>
        </p:nvSpPr>
        <p:spPr>
          <a:xfrm>
            <a:off x="2390775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53"/>
          <p:cNvSpPr>
            <a:spLocks noGrp="1"/>
          </p:cNvSpPr>
          <p:nvPr>
            <p:ph type="pic" idx="2"/>
          </p:nvPr>
        </p:nvSpPr>
        <p:spPr>
          <a:xfrm>
            <a:off x="2390775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312" name="Google Shape;312;p53"/>
          <p:cNvSpPr txBox="1">
            <a:spLocks noGrp="1"/>
          </p:cNvSpPr>
          <p:nvPr>
            <p:ph type="body" idx="1"/>
          </p:nvPr>
        </p:nvSpPr>
        <p:spPr>
          <a:xfrm>
            <a:off x="2390775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4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54"/>
          <p:cNvSpPr txBox="1">
            <a:spLocks noGrp="1"/>
          </p:cNvSpPr>
          <p:nvPr>
            <p:ph type="body" idx="1"/>
          </p:nvPr>
        </p:nvSpPr>
        <p:spPr>
          <a:xfrm>
            <a:off x="4767263" y="273050"/>
            <a:ext cx="6816725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9pPr>
          </a:lstStyle>
          <a:p>
            <a:endParaRPr/>
          </a:p>
        </p:txBody>
      </p:sp>
      <p:sp>
        <p:nvSpPr>
          <p:cNvPr id="316" name="Google Shape;316;p54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5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4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4"/>
          <p:cNvSpPr txBox="1">
            <a:spLocks noGrp="1"/>
          </p:cNvSpPr>
          <p:nvPr>
            <p:ph type="body" idx="1"/>
          </p:nvPr>
        </p:nvSpPr>
        <p:spPr>
          <a:xfrm>
            <a:off x="4767263" y="273050"/>
            <a:ext cx="6816725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9pPr>
          </a:lstStyle>
          <a:p>
            <a:endParaRPr/>
          </a:p>
        </p:txBody>
      </p:sp>
      <p:sp>
        <p:nvSpPr>
          <p:cNvPr id="37" name="Google Shape;37;p64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79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2" name="Google Shape;322;p5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79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323" name="Google Shape;323;p56"/>
          <p:cNvSpPr txBox="1">
            <a:spLocks noGrp="1"/>
          </p:cNvSpPr>
          <p:nvPr>
            <p:ph type="body" idx="3"/>
          </p:nvPr>
        </p:nvSpPr>
        <p:spPr>
          <a:xfrm>
            <a:off x="6194425" y="1535113"/>
            <a:ext cx="538956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4" name="Google Shape;324;p56"/>
          <p:cNvSpPr txBox="1">
            <a:spLocks noGrp="1"/>
          </p:cNvSpPr>
          <p:nvPr>
            <p:ph type="body" idx="4"/>
          </p:nvPr>
        </p:nvSpPr>
        <p:spPr>
          <a:xfrm>
            <a:off x="6194425" y="2174875"/>
            <a:ext cx="538956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7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57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4721225" cy="433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8" name="Google Shape;328;p57"/>
          <p:cNvSpPr txBox="1">
            <a:spLocks noGrp="1"/>
          </p:cNvSpPr>
          <p:nvPr>
            <p:ph type="body" idx="2"/>
          </p:nvPr>
        </p:nvSpPr>
        <p:spPr>
          <a:xfrm>
            <a:off x="6169025" y="1828800"/>
            <a:ext cx="4722813" cy="433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8"/>
          <p:cNvSpPr txBox="1">
            <a:spLocks noGrp="1"/>
          </p:cNvSpPr>
          <p:nvPr>
            <p:ph type="title"/>
          </p:nvPr>
        </p:nvSpPr>
        <p:spPr>
          <a:xfrm>
            <a:off x="963613" y="4406900"/>
            <a:ext cx="10364787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58"/>
          <p:cNvSpPr txBox="1">
            <a:spLocks noGrp="1"/>
          </p:cNvSpPr>
          <p:nvPr>
            <p:ph type="body" idx="1"/>
          </p:nvPr>
        </p:nvSpPr>
        <p:spPr>
          <a:xfrm>
            <a:off x="963613" y="2906713"/>
            <a:ext cx="1036478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9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9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596437" cy="433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0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4788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60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598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88"/>
          <p:cNvSpPr txBox="1">
            <a:spLocks noGrp="1"/>
          </p:cNvSpPr>
          <p:nvPr>
            <p:ph type="title"/>
          </p:nvPr>
        </p:nvSpPr>
        <p:spPr>
          <a:xfrm rot="5400000">
            <a:off x="6736557" y="2012157"/>
            <a:ext cx="5911850" cy="2398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88"/>
          <p:cNvSpPr txBox="1">
            <a:spLocks noGrp="1"/>
          </p:cNvSpPr>
          <p:nvPr>
            <p:ph type="body" idx="1"/>
          </p:nvPr>
        </p:nvSpPr>
        <p:spPr>
          <a:xfrm rot="5400000">
            <a:off x="1862138" y="-311149"/>
            <a:ext cx="5911850" cy="704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89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89"/>
          <p:cNvSpPr txBox="1">
            <a:spLocks noGrp="1"/>
          </p:cNvSpPr>
          <p:nvPr>
            <p:ph type="body" idx="1"/>
          </p:nvPr>
        </p:nvSpPr>
        <p:spPr>
          <a:xfrm rot="5400000">
            <a:off x="3924300" y="-800100"/>
            <a:ext cx="4338637" cy="959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0"/>
          <p:cNvSpPr txBox="1">
            <a:spLocks noGrp="1"/>
          </p:cNvSpPr>
          <p:nvPr>
            <p:ph type="title"/>
          </p:nvPr>
        </p:nvSpPr>
        <p:spPr>
          <a:xfrm>
            <a:off x="2390775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90"/>
          <p:cNvSpPr>
            <a:spLocks noGrp="1"/>
          </p:cNvSpPr>
          <p:nvPr>
            <p:ph type="pic" idx="2"/>
          </p:nvPr>
        </p:nvSpPr>
        <p:spPr>
          <a:xfrm>
            <a:off x="2390775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356" name="Google Shape;356;p90"/>
          <p:cNvSpPr txBox="1">
            <a:spLocks noGrp="1"/>
          </p:cNvSpPr>
          <p:nvPr>
            <p:ph type="body" idx="1"/>
          </p:nvPr>
        </p:nvSpPr>
        <p:spPr>
          <a:xfrm>
            <a:off x="2390775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1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91"/>
          <p:cNvSpPr txBox="1">
            <a:spLocks noGrp="1"/>
          </p:cNvSpPr>
          <p:nvPr>
            <p:ph type="body" idx="1"/>
          </p:nvPr>
        </p:nvSpPr>
        <p:spPr>
          <a:xfrm>
            <a:off x="4767263" y="273050"/>
            <a:ext cx="6816725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9pPr>
          </a:lstStyle>
          <a:p>
            <a:endParaRPr/>
          </a:p>
        </p:txBody>
      </p:sp>
      <p:sp>
        <p:nvSpPr>
          <p:cNvPr id="360" name="Google Shape;360;p91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5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93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94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79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7" name="Google Shape;367;p94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79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368" name="Google Shape;368;p94"/>
          <p:cNvSpPr txBox="1">
            <a:spLocks noGrp="1"/>
          </p:cNvSpPr>
          <p:nvPr>
            <p:ph type="body" idx="3"/>
          </p:nvPr>
        </p:nvSpPr>
        <p:spPr>
          <a:xfrm>
            <a:off x="6194425" y="1535113"/>
            <a:ext cx="538956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9" name="Google Shape;369;p94"/>
          <p:cNvSpPr txBox="1">
            <a:spLocks noGrp="1"/>
          </p:cNvSpPr>
          <p:nvPr>
            <p:ph type="body" idx="4"/>
          </p:nvPr>
        </p:nvSpPr>
        <p:spPr>
          <a:xfrm>
            <a:off x="6194425" y="2174875"/>
            <a:ext cx="538956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95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95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4721225" cy="433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3" name="Google Shape;373;p95"/>
          <p:cNvSpPr txBox="1">
            <a:spLocks noGrp="1"/>
          </p:cNvSpPr>
          <p:nvPr>
            <p:ph type="body" idx="2"/>
          </p:nvPr>
        </p:nvSpPr>
        <p:spPr>
          <a:xfrm>
            <a:off x="6169025" y="1828800"/>
            <a:ext cx="4722813" cy="433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96"/>
          <p:cNvSpPr txBox="1">
            <a:spLocks noGrp="1"/>
          </p:cNvSpPr>
          <p:nvPr>
            <p:ph type="title"/>
          </p:nvPr>
        </p:nvSpPr>
        <p:spPr>
          <a:xfrm>
            <a:off x="963613" y="4406900"/>
            <a:ext cx="10364787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96"/>
          <p:cNvSpPr txBox="1">
            <a:spLocks noGrp="1"/>
          </p:cNvSpPr>
          <p:nvPr>
            <p:ph type="body" idx="1"/>
          </p:nvPr>
        </p:nvSpPr>
        <p:spPr>
          <a:xfrm>
            <a:off x="963613" y="2906713"/>
            <a:ext cx="1036478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97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97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596437" cy="433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98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4788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598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79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79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44" name="Google Shape;44;p66"/>
          <p:cNvSpPr txBox="1">
            <a:spLocks noGrp="1"/>
          </p:cNvSpPr>
          <p:nvPr>
            <p:ph type="body" idx="3"/>
          </p:nvPr>
        </p:nvSpPr>
        <p:spPr>
          <a:xfrm>
            <a:off x="6194425" y="1535113"/>
            <a:ext cx="538956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6"/>
          <p:cNvSpPr txBox="1">
            <a:spLocks noGrp="1"/>
          </p:cNvSpPr>
          <p:nvPr>
            <p:ph type="body" idx="4"/>
          </p:nvPr>
        </p:nvSpPr>
        <p:spPr>
          <a:xfrm>
            <a:off x="6194425" y="2174875"/>
            <a:ext cx="538956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7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7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4721225" cy="433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67"/>
          <p:cNvSpPr txBox="1">
            <a:spLocks noGrp="1"/>
          </p:cNvSpPr>
          <p:nvPr>
            <p:ph type="body" idx="2"/>
          </p:nvPr>
        </p:nvSpPr>
        <p:spPr>
          <a:xfrm>
            <a:off x="6169025" y="1828800"/>
            <a:ext cx="4722813" cy="433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8"/>
          <p:cNvSpPr txBox="1">
            <a:spLocks noGrp="1"/>
          </p:cNvSpPr>
          <p:nvPr>
            <p:ph type="title"/>
          </p:nvPr>
        </p:nvSpPr>
        <p:spPr>
          <a:xfrm>
            <a:off x="963613" y="4406900"/>
            <a:ext cx="10364787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8"/>
          <p:cNvSpPr txBox="1">
            <a:spLocks noGrp="1"/>
          </p:cNvSpPr>
          <p:nvPr>
            <p:ph type="body" idx="1"/>
          </p:nvPr>
        </p:nvSpPr>
        <p:spPr>
          <a:xfrm>
            <a:off x="963613" y="2906713"/>
            <a:ext cx="1036478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7"/>
          <p:cNvSpPr/>
          <p:nvPr/>
        </p:nvSpPr>
        <p:spPr>
          <a:xfrm>
            <a:off x="6540500" y="0"/>
            <a:ext cx="5651500" cy="6858000"/>
          </a:xfrm>
          <a:custGeom>
            <a:avLst/>
            <a:gdLst/>
            <a:ahLst/>
            <a:cxnLst/>
            <a:rect l="l" t="t" r="r" b="b"/>
            <a:pathLst>
              <a:path w="4238622" h="6858000" extrusionOk="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rgbClr val="0B26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grpSp>
        <p:nvGrpSpPr>
          <p:cNvPr id="14" name="Google Shape;14;p27"/>
          <p:cNvGrpSpPr/>
          <p:nvPr/>
        </p:nvGrpSpPr>
        <p:grpSpPr>
          <a:xfrm>
            <a:off x="6254750" y="0"/>
            <a:ext cx="1671637" cy="6853237"/>
            <a:chOff x="3940" y="0"/>
            <a:chExt cx="1053" cy="4317"/>
          </a:xfrm>
        </p:grpSpPr>
        <p:pic>
          <p:nvPicPr>
            <p:cNvPr id="15" name="Google Shape;15;p2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940" y="0"/>
              <a:ext cx="1053" cy="4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6;p27"/>
            <p:cNvSpPr txBox="1"/>
            <p:nvPr/>
          </p:nvSpPr>
          <p:spPr>
            <a:xfrm>
              <a:off x="3941" y="0"/>
              <a:ext cx="1051" cy="4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</p:grpSp>
      <p:grpSp>
        <p:nvGrpSpPr>
          <p:cNvPr id="17" name="Google Shape;17;p27"/>
          <p:cNvGrpSpPr/>
          <p:nvPr/>
        </p:nvGrpSpPr>
        <p:grpSpPr>
          <a:xfrm>
            <a:off x="6059487" y="0"/>
            <a:ext cx="1525587" cy="6853237"/>
            <a:chOff x="3817" y="0"/>
            <a:chExt cx="961" cy="4317"/>
          </a:xfrm>
        </p:grpSpPr>
        <p:pic>
          <p:nvPicPr>
            <p:cNvPr id="18" name="Google Shape;18;p2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817" y="0"/>
              <a:ext cx="961" cy="4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9;p27"/>
            <p:cNvSpPr txBox="1"/>
            <p:nvPr/>
          </p:nvSpPr>
          <p:spPr>
            <a:xfrm>
              <a:off x="3819" y="0"/>
              <a:ext cx="959" cy="4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</p:grpSp>
      <p:sp>
        <p:nvSpPr>
          <p:cNvPr id="20" name="Google Shape;20;p27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2099"/>
            </a:avLst>
          </a:prstGeom>
          <a:solidFill>
            <a:srgbClr val="A6A6A6"/>
          </a:solidFill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NOTE: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ru-RU" sz="12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change the  image on this slide, select the picture and delete it. Then click the Pictures icon in the placeholder to insert your own image.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7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596437" cy="433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9"/>
          <p:cNvSpPr txBox="1"/>
          <p:nvPr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rgbClr val="0B26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1" name="Google Shape;61;p29"/>
          <p:cNvSpPr txBox="1"/>
          <p:nvPr/>
        </p:nvSpPr>
        <p:spPr>
          <a:xfrm>
            <a:off x="0" y="1371600"/>
            <a:ext cx="12192000" cy="82550"/>
          </a:xfrm>
          <a:prstGeom prst="rect">
            <a:avLst/>
          </a:prstGeom>
          <a:solidFill>
            <a:srgbClr val="D7AC0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2" name="Google Shape;62;p29"/>
          <p:cNvSpPr txBox="1"/>
          <p:nvPr/>
        </p:nvSpPr>
        <p:spPr>
          <a:xfrm>
            <a:off x="0" y="1443037"/>
            <a:ext cx="12192000" cy="82550"/>
          </a:xfrm>
          <a:prstGeom prst="rect">
            <a:avLst/>
          </a:prstGeom>
          <a:solidFill>
            <a:srgbClr val="0B60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3" name="Google Shape;63;p29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596437" cy="433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66" name="Google Shape;66;p29"/>
          <p:cNvSpPr txBox="1"/>
          <p:nvPr/>
        </p:nvSpPr>
        <p:spPr>
          <a:xfrm>
            <a:off x="1295400" y="6375400"/>
            <a:ext cx="62436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7" name="Google Shape;67;p29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2"/>
          <p:cNvSpPr txBox="1"/>
          <p:nvPr/>
        </p:nvSpPr>
        <p:spPr>
          <a:xfrm>
            <a:off x="0" y="0"/>
            <a:ext cx="12193587" cy="137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28" name="Google Shape;128;p32"/>
          <p:cNvSpPr txBox="1"/>
          <p:nvPr/>
        </p:nvSpPr>
        <p:spPr>
          <a:xfrm>
            <a:off x="0" y="1371600"/>
            <a:ext cx="12193587" cy="825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29" name="Google Shape;129;p32"/>
          <p:cNvSpPr txBox="1"/>
          <p:nvPr/>
        </p:nvSpPr>
        <p:spPr>
          <a:xfrm>
            <a:off x="0" y="1443037"/>
            <a:ext cx="12193587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30" name="Google Shape;130;p32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602787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32" name="Google Shape;132;p32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33" name="Google Shape;133;p32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34" name="Google Shape;134;p32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 txBox="1"/>
          <p:nvPr/>
        </p:nvSpPr>
        <p:spPr>
          <a:xfrm>
            <a:off x="0" y="0"/>
            <a:ext cx="12193587" cy="137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84" name="Google Shape;184;p34"/>
          <p:cNvSpPr txBox="1"/>
          <p:nvPr/>
        </p:nvSpPr>
        <p:spPr>
          <a:xfrm>
            <a:off x="0" y="1371600"/>
            <a:ext cx="12193587" cy="825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85" name="Google Shape;185;p34"/>
          <p:cNvSpPr txBox="1"/>
          <p:nvPr/>
        </p:nvSpPr>
        <p:spPr>
          <a:xfrm>
            <a:off x="0" y="1443037"/>
            <a:ext cx="12193587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86" name="Google Shape;186;p34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87" name="Google Shape;187;p34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602787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88" name="Google Shape;188;p34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89" name="Google Shape;189;p34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90" name="Google Shape;190;p34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7"/>
          <p:cNvSpPr txBox="1"/>
          <p:nvPr/>
        </p:nvSpPr>
        <p:spPr>
          <a:xfrm>
            <a:off x="0" y="0"/>
            <a:ext cx="12193587" cy="137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40" name="Google Shape;240;p37"/>
          <p:cNvSpPr txBox="1"/>
          <p:nvPr/>
        </p:nvSpPr>
        <p:spPr>
          <a:xfrm>
            <a:off x="0" y="1371600"/>
            <a:ext cx="12193587" cy="825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41" name="Google Shape;241;p37"/>
          <p:cNvSpPr txBox="1"/>
          <p:nvPr/>
        </p:nvSpPr>
        <p:spPr>
          <a:xfrm>
            <a:off x="0" y="1443037"/>
            <a:ext cx="12193587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42" name="Google Shape;242;p37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602787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243" name="Google Shape;243;p37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602787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244" name="Google Shape;244;p37"/>
          <p:cNvSpPr txBox="1">
            <a:spLocks noGrp="1"/>
          </p:cNvSpPr>
          <p:nvPr>
            <p:ph type="dt" idx="10"/>
          </p:nvPr>
        </p:nvSpPr>
        <p:spPr>
          <a:xfrm>
            <a:off x="7793037" y="6375400"/>
            <a:ext cx="14811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245" name="Google Shape;245;p37"/>
          <p:cNvSpPr txBox="1">
            <a:spLocks noGrp="1"/>
          </p:cNvSpPr>
          <p:nvPr>
            <p:ph type="ftr" idx="11"/>
          </p:nvPr>
        </p:nvSpPr>
        <p:spPr>
          <a:xfrm>
            <a:off x="1295400" y="6375400"/>
            <a:ext cx="62452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246" name="Google Shape;246;p37"/>
          <p:cNvSpPr txBox="1">
            <a:spLocks noGrp="1"/>
          </p:cNvSpPr>
          <p:nvPr>
            <p:ph type="sldNum" idx="12"/>
          </p:nvPr>
        </p:nvSpPr>
        <p:spPr>
          <a:xfrm>
            <a:off x="9526587" y="6375400"/>
            <a:ext cx="1371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000"/>
              <a:buFont typeface="Book Antiqua"/>
              <a:buNone/>
              <a:defRPr sz="1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0"/>
          <p:cNvSpPr/>
          <p:nvPr/>
        </p:nvSpPr>
        <p:spPr>
          <a:xfrm>
            <a:off x="8429625" y="0"/>
            <a:ext cx="3762375" cy="6858000"/>
          </a:xfrm>
          <a:custGeom>
            <a:avLst/>
            <a:gdLst/>
            <a:ahLst/>
            <a:cxnLst/>
            <a:rect l="l" t="t" r="r" b="b"/>
            <a:pathLst>
              <a:path w="3762978" h="6858000" extrusionOk="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lnTo>
                  <a:pt x="0" y="0"/>
                </a:lnTo>
                <a:close/>
              </a:path>
            </a:pathLst>
          </a:custGeom>
          <a:solidFill>
            <a:srgbClr val="0B26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96" name="Google Shape;296;p40"/>
          <p:cNvSpPr/>
          <p:nvPr/>
        </p:nvSpPr>
        <p:spPr>
          <a:xfrm>
            <a:off x="8145462" y="0"/>
            <a:ext cx="1671637" cy="6858000"/>
          </a:xfrm>
          <a:custGeom>
            <a:avLst/>
            <a:gdLst/>
            <a:ahLst/>
            <a:cxnLst/>
            <a:rect l="l" t="t" r="r" b="b"/>
            <a:pathLst>
              <a:path w="1254127" h="6858000" extrusionOk="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rgbClr val="D7AC0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grpSp>
        <p:nvGrpSpPr>
          <p:cNvPr id="297" name="Google Shape;297;p40"/>
          <p:cNvGrpSpPr/>
          <p:nvPr/>
        </p:nvGrpSpPr>
        <p:grpSpPr>
          <a:xfrm>
            <a:off x="7948612" y="0"/>
            <a:ext cx="1525587" cy="6853237"/>
            <a:chOff x="5007" y="0"/>
            <a:chExt cx="961" cy="4317"/>
          </a:xfrm>
        </p:grpSpPr>
        <p:pic>
          <p:nvPicPr>
            <p:cNvPr id="298" name="Google Shape;298;p40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007" y="0"/>
              <a:ext cx="961" cy="4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40"/>
            <p:cNvSpPr txBox="1"/>
            <p:nvPr/>
          </p:nvSpPr>
          <p:spPr>
            <a:xfrm>
              <a:off x="5008" y="0"/>
              <a:ext cx="960" cy="4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</p:grpSp>
      <p:sp>
        <p:nvSpPr>
          <p:cNvPr id="300" name="Google Shape;300;p40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301" name="Google Shape;301;p40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596437" cy="433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87"/>
          <p:cNvSpPr/>
          <p:nvPr/>
        </p:nvSpPr>
        <p:spPr>
          <a:xfrm>
            <a:off x="9621837" y="0"/>
            <a:ext cx="2570162" cy="6858000"/>
          </a:xfrm>
          <a:custGeom>
            <a:avLst/>
            <a:gdLst/>
            <a:ahLst/>
            <a:cxnLst/>
            <a:rect l="l" t="t" r="r" b="b"/>
            <a:pathLst>
              <a:path w="1927224" h="6858000" extrusionOk="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rgbClr val="0B26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40" name="Google Shape;340;p87"/>
          <p:cNvSpPr/>
          <p:nvPr/>
        </p:nvSpPr>
        <p:spPr>
          <a:xfrm>
            <a:off x="9237662" y="0"/>
            <a:ext cx="1671637" cy="6858000"/>
          </a:xfrm>
          <a:custGeom>
            <a:avLst/>
            <a:gdLst/>
            <a:ahLst/>
            <a:cxnLst/>
            <a:rect l="l" t="t" r="r" b="b"/>
            <a:pathLst>
              <a:path w="1254127" h="6858000" extrusionOk="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rgbClr val="D7AC0F"/>
          </a:solidFill>
          <a:ln>
            <a:noFill/>
          </a:ln>
          <a:effectLst>
            <a:outerShdw blurRad="63500" dist="5076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41" name="Google Shape;341;p87"/>
          <p:cNvSpPr/>
          <p:nvPr/>
        </p:nvSpPr>
        <p:spPr>
          <a:xfrm>
            <a:off x="9174162" y="0"/>
            <a:ext cx="1460500" cy="6858000"/>
          </a:xfrm>
          <a:custGeom>
            <a:avLst/>
            <a:gdLst/>
            <a:ahLst/>
            <a:cxnLst/>
            <a:rect l="l" t="t" r="r" b="b"/>
            <a:pathLst>
              <a:path w="1095374" h="6858000" extrusionOk="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rgbClr val="0B6095"/>
          </a:solidFill>
          <a:ln>
            <a:noFill/>
          </a:ln>
          <a:effectLst>
            <a:outerShdw blurRad="63500" dist="5076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grpSp>
        <p:nvGrpSpPr>
          <p:cNvPr id="342" name="Google Shape;342;p87"/>
          <p:cNvGrpSpPr/>
          <p:nvPr/>
        </p:nvGrpSpPr>
        <p:grpSpPr>
          <a:xfrm>
            <a:off x="9174162" y="0"/>
            <a:ext cx="1452562" cy="6853237"/>
            <a:chOff x="5779" y="0"/>
            <a:chExt cx="915" cy="4317"/>
          </a:xfrm>
        </p:grpSpPr>
        <p:pic>
          <p:nvPicPr>
            <p:cNvPr id="343" name="Google Shape;343;p8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779" y="0"/>
              <a:ext cx="913" cy="4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p87"/>
            <p:cNvSpPr txBox="1"/>
            <p:nvPr/>
          </p:nvSpPr>
          <p:spPr>
            <a:xfrm>
              <a:off x="5779" y="0"/>
              <a:ext cx="915" cy="4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</p:grpSp>
      <p:sp>
        <p:nvSpPr>
          <p:cNvPr id="345" name="Google Shape;345;p87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346" name="Google Shape;346;p87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596437" cy="433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72.png"/><Relationship Id="rId4" Type="http://schemas.openxmlformats.org/officeDocument/2006/relationships/hyperlink" Target="http://pnu.edu.ua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3700" y="0"/>
            <a:ext cx="5448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"/>
          <p:cNvSpPr/>
          <p:nvPr/>
        </p:nvSpPr>
        <p:spPr>
          <a:xfrm rot="10800000" flipH="1">
            <a:off x="750888" y="3336925"/>
            <a:ext cx="6102350" cy="4445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0000">
                <a:srgbClr val="0B6095"/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90" name="Google Shape;390;p1"/>
          <p:cNvSpPr txBox="1"/>
          <p:nvPr/>
        </p:nvSpPr>
        <p:spPr>
          <a:xfrm>
            <a:off x="96837" y="3784600"/>
            <a:ext cx="6756400" cy="712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92" name="Google Shape;392;p1"/>
          <p:cNvSpPr txBox="1"/>
          <p:nvPr/>
        </p:nvSpPr>
        <p:spPr>
          <a:xfrm>
            <a:off x="242887" y="3725862"/>
            <a:ext cx="684530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04A"/>
              </a:buClr>
              <a:buSzPts val="24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6304A"/>
                </a:solidFill>
                <a:latin typeface="Arial"/>
                <a:ea typeface="Arial"/>
                <a:cs typeface="Arial"/>
                <a:sym typeface="Arial"/>
              </a:rPr>
              <a:t>VASYL STEFANYK</a:t>
            </a:r>
            <a:endParaRPr sz="2400" b="1" i="0" u="none" strike="noStrike" cap="none" dirty="0">
              <a:solidFill>
                <a:srgbClr val="0630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6304A"/>
                </a:solidFill>
                <a:latin typeface="Arial"/>
                <a:ea typeface="Arial"/>
                <a:cs typeface="Arial"/>
                <a:sym typeface="Arial"/>
              </a:rPr>
              <a:t>PRECARPATHIAN NATIONAL UNIVERSITY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1" descr="C:\Users\Admin\Desktop\logo40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4562" y="765175"/>
            <a:ext cx="2520950" cy="25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8800" y="1508125"/>
            <a:ext cx="7823200" cy="5395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1812" y="109537"/>
            <a:ext cx="1547812" cy="1547812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10"/>
          <p:cNvSpPr txBox="1"/>
          <p:nvPr/>
        </p:nvSpPr>
        <p:spPr>
          <a:xfrm>
            <a:off x="471487" y="2093912"/>
            <a:ext cx="5657850" cy="2557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 most prestigious international scientific projects are being implemented on the basis of the Vasyl Stefanyk Precarpathian National University - the International Scientific Center “Observatory” on Mount Pip Ivan (2027 m).</a:t>
            </a:r>
            <a:endParaRPr sz="16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 project "Adaptation of the former Pip Ivan Mountains Observatory to the needs of the High Altitude Rescue Training Center" is currently being implemented under the Poland-Belarus-Ukraine Cross-Border Cooperation Program 2014-2020 for the amount of € 1,053,000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10"/>
          <p:cNvPicPr preferRelativeResize="0"/>
          <p:nvPr/>
        </p:nvPicPr>
        <p:blipFill rotWithShape="1">
          <a:blip r:embed="rId5">
            <a:alphaModFix/>
          </a:blip>
          <a:srcRect t="22097" b="6237"/>
          <a:stretch/>
        </p:blipFill>
        <p:spPr>
          <a:xfrm>
            <a:off x="7464425" y="4583112"/>
            <a:ext cx="4046537" cy="2176462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10"/>
          <p:cNvSpPr txBox="1"/>
          <p:nvPr/>
        </p:nvSpPr>
        <p:spPr>
          <a:xfrm>
            <a:off x="5096650" y="496875"/>
            <a:ext cx="48906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r>
              <a:rPr lang="ru-RU" sz="1400" b="1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0"/>
          <p:cNvSpPr txBox="1"/>
          <p:nvPr/>
        </p:nvSpPr>
        <p:spPr>
          <a:xfrm>
            <a:off x="0" y="6492875"/>
            <a:ext cx="12222161" cy="46037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527" name="Google Shape;527;p10"/>
          <p:cNvSpPr txBox="1"/>
          <p:nvPr/>
        </p:nvSpPr>
        <p:spPr>
          <a:xfrm>
            <a:off x="206125" y="504825"/>
            <a:ext cx="32547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p10"/>
          <p:cNvPicPr preferRelativeResize="0"/>
          <p:nvPr/>
        </p:nvPicPr>
        <p:blipFill rotWithShape="1">
          <a:blip r:embed="rId6">
            <a:alphaModFix/>
          </a:blip>
          <a:srcRect t="22541" b="14692"/>
          <a:stretch/>
        </p:blipFill>
        <p:spPr>
          <a:xfrm>
            <a:off x="7402512" y="2111375"/>
            <a:ext cx="4140200" cy="163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10" descr="C:\Users\Admin\Desktop\logo400_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36887" y="39687"/>
            <a:ext cx="1617662" cy="161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0" descr="Результат пошуку зображень за запитом обсерваторія на горі піп іван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0775" y="5087927"/>
            <a:ext cx="3632200" cy="17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0"/>
          <p:cNvSpPr txBox="1"/>
          <p:nvPr/>
        </p:nvSpPr>
        <p:spPr>
          <a:xfrm>
            <a:off x="-138112" y="1595437"/>
            <a:ext cx="110744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 most promising projects of the university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1"/>
          <p:cNvSpPr txBox="1"/>
          <p:nvPr/>
        </p:nvSpPr>
        <p:spPr>
          <a:xfrm>
            <a:off x="719137" y="1595437"/>
            <a:ext cx="110744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 most promising projects of the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1"/>
          <p:cNvSpPr/>
          <p:nvPr/>
        </p:nvSpPr>
        <p:spPr>
          <a:xfrm>
            <a:off x="320109" y="2208221"/>
            <a:ext cx="118726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1"/>
          <p:cNvSpPr txBox="1"/>
          <p:nvPr/>
        </p:nvSpPr>
        <p:spPr>
          <a:xfrm>
            <a:off x="5040450" y="496875"/>
            <a:ext cx="49281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1"/>
          <p:cNvSpPr txBox="1"/>
          <p:nvPr/>
        </p:nvSpPr>
        <p:spPr>
          <a:xfrm>
            <a:off x="185725" y="504825"/>
            <a:ext cx="27780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1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541" name="Google Shape;54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11"/>
          <p:cNvSpPr txBox="1"/>
          <p:nvPr/>
        </p:nvSpPr>
        <p:spPr>
          <a:xfrm>
            <a:off x="495300" y="2470150"/>
            <a:ext cx="51689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State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Investment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“</a:t>
            </a:r>
            <a:r>
              <a:rPr lang="ru-RU" sz="16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Construction</a:t>
            </a:r>
            <a:r>
              <a:rPr lang="ru-RU" sz="16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6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6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International</a:t>
            </a:r>
            <a:r>
              <a:rPr lang="ru-RU" sz="16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Student</a:t>
            </a:r>
            <a:r>
              <a:rPr lang="ru-RU" sz="16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Youth</a:t>
            </a:r>
            <a:r>
              <a:rPr lang="ru-RU" sz="16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Meetings</a:t>
            </a:r>
            <a:r>
              <a:rPr lang="ru-RU" sz="16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Center</a:t>
            </a:r>
            <a:r>
              <a:rPr lang="ru-RU" sz="16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6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Ukraine</a:t>
            </a:r>
            <a:r>
              <a:rPr lang="ru-RU" sz="16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ru-RU" sz="16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6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Republic</a:t>
            </a:r>
            <a:r>
              <a:rPr lang="ru-RU" sz="16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6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Poland</a:t>
            </a:r>
            <a:r>
              <a:rPr lang="ru-RU" sz="16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being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implemented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during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2018-2021</a:t>
            </a:r>
            <a:endParaRPr sz="1600" b="0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Mykulychyn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village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Ivano-Frankivsk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region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600" b="0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International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Student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Youth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Meeting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Center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will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be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platform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development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international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youth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activities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, IT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hubs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student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start-ups</a:t>
            </a: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b="0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endParaRPr sz="1600" b="0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Total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cost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: 193 342 174,00 UAH.</a:t>
            </a: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0187" y="4135437"/>
            <a:ext cx="4783137" cy="268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6337" y="1962150"/>
            <a:ext cx="5291137" cy="223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2"/>
          <p:cNvSpPr txBox="1"/>
          <p:nvPr/>
        </p:nvSpPr>
        <p:spPr>
          <a:xfrm>
            <a:off x="719137" y="1595437"/>
            <a:ext cx="110744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 most promising projects of the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2"/>
          <p:cNvSpPr/>
          <p:nvPr/>
        </p:nvSpPr>
        <p:spPr>
          <a:xfrm>
            <a:off x="320109" y="2208221"/>
            <a:ext cx="118726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2"/>
          <p:cNvSpPr txBox="1"/>
          <p:nvPr/>
        </p:nvSpPr>
        <p:spPr>
          <a:xfrm>
            <a:off x="4686300" y="496887"/>
            <a:ext cx="47879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12"/>
          <p:cNvSpPr txBox="1"/>
          <p:nvPr/>
        </p:nvSpPr>
        <p:spPr>
          <a:xfrm>
            <a:off x="338125" y="504825"/>
            <a:ext cx="27912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2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554" name="Google Shape;55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12"/>
          <p:cNvSpPr txBox="1"/>
          <p:nvPr/>
        </p:nvSpPr>
        <p:spPr>
          <a:xfrm>
            <a:off x="495300" y="4086225"/>
            <a:ext cx="51689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2"/>
          <p:cNvSpPr txBox="1"/>
          <p:nvPr/>
        </p:nvSpPr>
        <p:spPr>
          <a:xfrm>
            <a:off x="215900" y="2513012"/>
            <a:ext cx="6096000" cy="286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During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2018-2021,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ru-RU" sz="1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Modernization</a:t>
            </a:r>
            <a:r>
              <a:rPr lang="ru-RU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Teacher</a:t>
            </a:r>
            <a:r>
              <a:rPr lang="ru-RU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Higher</a:t>
            </a:r>
            <a:r>
              <a:rPr lang="ru-RU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r>
              <a:rPr lang="ru-RU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ru-RU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Use</a:t>
            </a:r>
            <a:r>
              <a:rPr lang="ru-RU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Innovative</a:t>
            </a:r>
            <a:r>
              <a:rPr lang="ru-RU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Teaching</a:t>
            </a:r>
            <a:r>
              <a:rPr lang="ru-RU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Instruments</a:t>
            </a:r>
            <a:r>
              <a:rPr lang="ru-RU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" (</a:t>
            </a:r>
            <a:r>
              <a:rPr lang="ru-RU" sz="1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MoPED</a:t>
            </a:r>
            <a:r>
              <a:rPr lang="ru-RU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being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implemented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within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ERASMUS + KA 2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program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where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our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first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Ukraine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has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become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grant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holder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ERASMUS + KA 2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endParaRPr sz="1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Total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cost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755 873,0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euro</a:t>
            </a:r>
            <a:endParaRPr sz="1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362" y="5319712"/>
            <a:ext cx="3124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12"/>
          <p:cNvSpPr txBox="1"/>
          <p:nvPr/>
        </p:nvSpPr>
        <p:spPr>
          <a:xfrm>
            <a:off x="7488225" y="2263775"/>
            <a:ext cx="41133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a result of the project, the Center for Innovative Educational Technologies «PNU-EcoSystem» was created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45287" y="3884612"/>
            <a:ext cx="5305425" cy="2986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3"/>
          <p:cNvSpPr txBox="1"/>
          <p:nvPr/>
        </p:nvSpPr>
        <p:spPr>
          <a:xfrm>
            <a:off x="719137" y="1595437"/>
            <a:ext cx="110744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 most promising projects of the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3"/>
          <p:cNvSpPr/>
          <p:nvPr/>
        </p:nvSpPr>
        <p:spPr>
          <a:xfrm>
            <a:off x="320109" y="2208221"/>
            <a:ext cx="118726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3"/>
          <p:cNvSpPr txBox="1"/>
          <p:nvPr/>
        </p:nvSpPr>
        <p:spPr>
          <a:xfrm>
            <a:off x="4686300" y="496887"/>
            <a:ext cx="47879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13"/>
          <p:cNvSpPr txBox="1"/>
          <p:nvPr/>
        </p:nvSpPr>
        <p:spPr>
          <a:xfrm>
            <a:off x="185723" y="504825"/>
            <a:ext cx="32766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1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569" name="Google Shape;56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13"/>
          <p:cNvSpPr txBox="1"/>
          <p:nvPr/>
        </p:nvSpPr>
        <p:spPr>
          <a:xfrm>
            <a:off x="339725" y="2334025"/>
            <a:ext cx="6189600" cy="4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Book Antiqua"/>
              <a:buNone/>
            </a:pP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During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period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2018-2020,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“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Creating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Educational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Center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Innovation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Investment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Region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“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Agents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Changes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”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being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implemented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sector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budget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European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Union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total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budget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11 585 409,00 UAH.</a:t>
            </a: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Book Antiqua"/>
              <a:buNone/>
            </a:pP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Educational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Center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Agents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Changes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 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powerful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platform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collaboration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our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students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different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specialties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representatives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united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territorial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communities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preparation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implementation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projects</a:t>
            </a:r>
            <a:endParaRPr sz="1800" b="0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 b="0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2019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alone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Center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won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3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grant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projects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aimed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developing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region</a:t>
            </a:r>
            <a:r>
              <a:rPr lang="ru-RU" sz="1800" b="0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9612" y="5472112"/>
            <a:ext cx="3074987" cy="134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85075" y="2205037"/>
            <a:ext cx="4208462" cy="31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25" descr="C:\Users\User\Desktop\Презентація\123\(Footage)\Holders\Logo Holder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1812" y="109537"/>
            <a:ext cx="1547812" cy="1547812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25"/>
          <p:cNvSpPr txBox="1"/>
          <p:nvPr/>
        </p:nvSpPr>
        <p:spPr>
          <a:xfrm>
            <a:off x="171450" y="2159000"/>
            <a:ext cx="5565775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18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During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last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5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years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several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major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efficiency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infrastructure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projects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have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been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implemented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University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insulation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replacement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windows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8-storey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building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- 12 000,00 UAH.</a:t>
            </a:r>
            <a:endParaRPr sz="1800" b="1" i="0" u="none" strike="noStrike" cap="none" dirty="0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reconstruction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overhaul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hostel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№ 2 - 16 198,47 UAH.</a:t>
            </a:r>
            <a:endParaRPr sz="1800" b="1" i="0" u="none" strike="noStrike" cap="none" dirty="0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reconstruction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heat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system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Shevchenko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building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, 82 - 845,822 UAH.</a:t>
            </a:r>
            <a:endParaRPr sz="1800" b="1" i="0" u="none" strike="noStrike" cap="none" dirty="0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works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saving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stadium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"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" - 147,42 UAH.</a:t>
            </a:r>
            <a:endParaRPr sz="1800" b="1" i="0" u="none" strike="noStrike" cap="none" dirty="0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9" name="Google Shape;729;p25" descr="C:\Users\Admin\Desktop\logo400_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6887" y="39687"/>
            <a:ext cx="1617662" cy="1617662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25"/>
          <p:cNvSpPr txBox="1"/>
          <p:nvPr/>
        </p:nvSpPr>
        <p:spPr>
          <a:xfrm>
            <a:off x="299800" y="504825"/>
            <a:ext cx="3160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5"/>
          <p:cNvSpPr txBox="1"/>
          <p:nvPr/>
        </p:nvSpPr>
        <p:spPr>
          <a:xfrm>
            <a:off x="4684712" y="496887"/>
            <a:ext cx="478790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5"/>
          <p:cNvSpPr txBox="1"/>
          <p:nvPr/>
        </p:nvSpPr>
        <p:spPr>
          <a:xfrm>
            <a:off x="719137" y="1595437"/>
            <a:ext cx="110744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Energy efficiency and infrastructure development projects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3" name="Google Shape;73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9175" y="5572125"/>
            <a:ext cx="2341562" cy="1316037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25"/>
          <p:cNvSpPr txBox="1"/>
          <p:nvPr/>
        </p:nvSpPr>
        <p:spPr>
          <a:xfrm>
            <a:off x="6529387" y="2159000"/>
            <a:ext cx="5543550" cy="3694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Financing under the Energy Efficiency Component of Phase II of the MES Project jointly with the European Investment Bank and Northern Ecological Finance Corporation “Higher Education of Ukraine”</a:t>
            </a:r>
            <a:endParaRPr sz="1800" b="1" i="0" u="none" strike="noStrike" cap="none">
              <a:solidFill>
                <a:srgbClr val="2626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The total cost of the project is EUR 3088,0.</a:t>
            </a:r>
            <a:endParaRPr sz="1800" b="1" i="0" u="none" strike="noStrike" cap="none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 b="1" i="0" u="none" strike="noStrike" cap="none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Reconstruction of: </a:t>
            </a:r>
            <a:r>
              <a:rPr lang="ru-RU" sz="1800" b="0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Main educational building No. 1, educational building of the Faculty of Natural Sciences, hostel No. 1, hostel No. 5, auditorium building, building of the assembly hall and library.</a:t>
            </a:r>
            <a:endParaRPr sz="1800" b="0" i="0" u="none" strike="noStrike" cap="none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1805749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5"/>
          <p:cNvSpPr txBox="1"/>
          <p:nvPr/>
        </p:nvSpPr>
        <p:spPr>
          <a:xfrm>
            <a:off x="719137" y="1595437"/>
            <a:ext cx="110744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Significant achievements of the University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15"/>
          <p:cNvSpPr/>
          <p:nvPr/>
        </p:nvSpPr>
        <p:spPr>
          <a:xfrm>
            <a:off x="320109" y="2208221"/>
            <a:ext cx="118726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15"/>
          <p:cNvSpPr txBox="1"/>
          <p:nvPr/>
        </p:nvSpPr>
        <p:spPr>
          <a:xfrm>
            <a:off x="4686300" y="496887"/>
            <a:ext cx="47879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5"/>
          <p:cNvSpPr txBox="1"/>
          <p:nvPr/>
        </p:nvSpPr>
        <p:spPr>
          <a:xfrm>
            <a:off x="1572" y="504825"/>
            <a:ext cx="34608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5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596" name="Google Shape;59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15"/>
          <p:cNvSpPr txBox="1"/>
          <p:nvPr/>
        </p:nvSpPr>
        <p:spPr>
          <a:xfrm>
            <a:off x="125400" y="2585387"/>
            <a:ext cx="5291100" cy="38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University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scientists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published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a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three-volume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scientific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publication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"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Great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Scythian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in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Carpathians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",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dedicated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to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history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and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present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of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Scythian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monastery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in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Maniava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.</a:t>
            </a:r>
            <a:endParaRPr lang="en-US" sz="1800" b="1" i="0" u="none" strike="noStrike" cap="none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publication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reveals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essence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of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Scythian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spiritual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, 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cultural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and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historical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phenomenon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its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importance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in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church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relations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and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spiritual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life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of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Ukraine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in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context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of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events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of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17-18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centuries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end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of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19 -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beginning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of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21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century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Cost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of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publication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: 130 000 UAH.</a:t>
            </a:r>
            <a:endParaRPr sz="1800" b="1" i="0" u="none" strike="noStrike" cap="none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imes New Roman"/>
              <a:buNone/>
            </a:pPr>
            <a:endParaRPr sz="18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98" name="Google Shape;59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387" y="2541587"/>
            <a:ext cx="5119687" cy="3414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6"/>
          <p:cNvSpPr txBox="1"/>
          <p:nvPr/>
        </p:nvSpPr>
        <p:spPr>
          <a:xfrm>
            <a:off x="719137" y="1595437"/>
            <a:ext cx="110744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Significant achievements of the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6"/>
          <p:cNvSpPr/>
          <p:nvPr/>
        </p:nvSpPr>
        <p:spPr>
          <a:xfrm>
            <a:off x="320109" y="2208221"/>
            <a:ext cx="118726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6"/>
          <p:cNvSpPr txBox="1"/>
          <p:nvPr/>
        </p:nvSpPr>
        <p:spPr>
          <a:xfrm>
            <a:off x="4686300" y="496887"/>
            <a:ext cx="47879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6"/>
          <p:cNvSpPr txBox="1"/>
          <p:nvPr/>
        </p:nvSpPr>
        <p:spPr>
          <a:xfrm>
            <a:off x="185723" y="504825"/>
            <a:ext cx="32766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6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08" name="Google Shape;60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16"/>
          <p:cNvSpPr txBox="1"/>
          <p:nvPr/>
        </p:nvSpPr>
        <p:spPr>
          <a:xfrm>
            <a:off x="174625" y="2575059"/>
            <a:ext cx="5375400" cy="244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2019,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volumes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fundamental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Ukrainian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scientists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were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published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Western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Ukrainian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People's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Republic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1918-1923.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Encyclopedia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»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authorities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Ivano-Frankivsk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Lviv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regions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lang="en-US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publication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1 700 000 UAH.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0" name="Google Shape;61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9837" y="2173287"/>
            <a:ext cx="4214812" cy="316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8862" y="5084762"/>
            <a:ext cx="2776537" cy="1855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7"/>
          <p:cNvSpPr txBox="1"/>
          <p:nvPr/>
        </p:nvSpPr>
        <p:spPr>
          <a:xfrm>
            <a:off x="719137" y="1595437"/>
            <a:ext cx="110744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Significant achievements of the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7"/>
          <p:cNvSpPr/>
          <p:nvPr/>
        </p:nvSpPr>
        <p:spPr>
          <a:xfrm>
            <a:off x="319984" y="2158209"/>
            <a:ext cx="11872800" cy="39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7"/>
          <p:cNvSpPr txBox="1"/>
          <p:nvPr/>
        </p:nvSpPr>
        <p:spPr>
          <a:xfrm>
            <a:off x="4686300" y="496887"/>
            <a:ext cx="47879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7"/>
          <p:cNvSpPr txBox="1"/>
          <p:nvPr/>
        </p:nvSpPr>
        <p:spPr>
          <a:xfrm>
            <a:off x="185723" y="504825"/>
            <a:ext cx="32766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17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21" name="Google Shape;6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17"/>
          <p:cNvSpPr txBox="1"/>
          <p:nvPr/>
        </p:nvSpPr>
        <p:spPr>
          <a:xfrm>
            <a:off x="185723" y="2112094"/>
            <a:ext cx="633090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2018, a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unique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book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released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Goshiv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Monastery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Written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Historical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Sources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16th - 20th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Centuries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launches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three-volume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edition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Monastery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Holy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Mother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God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Mountain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Iasna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Carpathians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Its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authors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scientists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University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lang="en-US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publication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130 000 UAH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6225" y="4140200"/>
            <a:ext cx="3586162" cy="268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17" descr="https://ipmv.pnu.edu.ua/wp-content/uploads/sites/41/2018/09/%D0%9E%D0%B1%D0%BA%D0%BB%D0%B0%D0%B4%D0%B8%D0%BD%D0%BA%D0%B0-%D0%BA%D0%BD%D0%B8%D0%B3%D0%B8-727x102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3195" y="4928260"/>
            <a:ext cx="1436192" cy="1929739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17"/>
          <p:cNvSpPr txBox="1"/>
          <p:nvPr/>
        </p:nvSpPr>
        <p:spPr>
          <a:xfrm>
            <a:off x="7683500" y="2363787"/>
            <a:ext cx="389096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Unique picture "Defense of the Mountain Iasna", which was painted by the students of the University, passed to the Goshiv Monastery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8"/>
          <p:cNvSpPr txBox="1"/>
          <p:nvPr/>
        </p:nvSpPr>
        <p:spPr>
          <a:xfrm>
            <a:off x="719137" y="1595437"/>
            <a:ext cx="110744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Significant achievements of the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8"/>
          <p:cNvSpPr/>
          <p:nvPr/>
        </p:nvSpPr>
        <p:spPr>
          <a:xfrm>
            <a:off x="320109" y="2208221"/>
            <a:ext cx="118726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8"/>
          <p:cNvSpPr txBox="1"/>
          <p:nvPr/>
        </p:nvSpPr>
        <p:spPr>
          <a:xfrm>
            <a:off x="4686300" y="496887"/>
            <a:ext cx="47879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8"/>
          <p:cNvSpPr txBox="1"/>
          <p:nvPr/>
        </p:nvSpPr>
        <p:spPr>
          <a:xfrm>
            <a:off x="80947" y="504825"/>
            <a:ext cx="33813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8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35" name="Google Shape;63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18"/>
          <p:cNvSpPr txBox="1"/>
          <p:nvPr/>
        </p:nvSpPr>
        <p:spPr>
          <a:xfrm>
            <a:off x="-90487" y="2617787"/>
            <a:ext cx="6330950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second half of 2019, a unique edition was published - </a:t>
            </a:r>
            <a:r>
              <a:rPr lang="ru-RU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Volume I of the Dictionary "Hutsul Dialect Vocabulary and Phrasemics in Ukrainian Art Language"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18" descr="https://kolomyia.today/wp-content/uploads/2019/12/slovnyk2-770x51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6875" y="3781425"/>
            <a:ext cx="3590925" cy="239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18" descr="Результат пошуку зображень за запитом Гуцульська діалектна лексика та фраземіка в українській художній мові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4487" y="2428875"/>
            <a:ext cx="3381375" cy="395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9"/>
          <p:cNvSpPr txBox="1"/>
          <p:nvPr/>
        </p:nvSpPr>
        <p:spPr>
          <a:xfrm>
            <a:off x="719137" y="1595437"/>
            <a:ext cx="110744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Significant achievements of the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19"/>
          <p:cNvSpPr/>
          <p:nvPr/>
        </p:nvSpPr>
        <p:spPr>
          <a:xfrm>
            <a:off x="320109" y="2208221"/>
            <a:ext cx="118726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19"/>
          <p:cNvSpPr txBox="1"/>
          <p:nvPr/>
        </p:nvSpPr>
        <p:spPr>
          <a:xfrm>
            <a:off x="4686300" y="496887"/>
            <a:ext cx="47879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9"/>
          <p:cNvSpPr txBox="1"/>
          <p:nvPr/>
        </p:nvSpPr>
        <p:spPr>
          <a:xfrm>
            <a:off x="182548" y="504825"/>
            <a:ext cx="32799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9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48" name="Google Shape;64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19"/>
          <p:cNvSpPr txBox="1"/>
          <p:nvPr/>
        </p:nvSpPr>
        <p:spPr>
          <a:xfrm>
            <a:off x="1268062" y="2233613"/>
            <a:ext cx="52626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 Antiqua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Facsimile edition of the Galician Gospel - a joint project of the Church, the Precarpathian National University and the Ukrainian Catholic University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0" name="Google Shape;650;p19" descr="https://pnu.edu.ua/wp-content/uploads/2018/11/%D1%94%D0%B21-1024x71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312" y="2781300"/>
            <a:ext cx="3279775" cy="2274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5100" y="3702050"/>
            <a:ext cx="4298950" cy="25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"/>
          <p:cNvSpPr txBox="1"/>
          <p:nvPr/>
        </p:nvSpPr>
        <p:spPr>
          <a:xfrm>
            <a:off x="1489075" y="1568450"/>
            <a:ext cx="5783262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Year of foundation - 1940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2"/>
          <p:cNvSpPr/>
          <p:nvPr/>
        </p:nvSpPr>
        <p:spPr>
          <a:xfrm>
            <a:off x="320109" y="2208221"/>
            <a:ext cx="118726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2"/>
          <p:cNvSpPr txBox="1"/>
          <p:nvPr/>
        </p:nvSpPr>
        <p:spPr>
          <a:xfrm>
            <a:off x="1587" y="6454775"/>
            <a:ext cx="12222161" cy="46037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chemeClr val="accen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01" name="Google Shape;401;p2"/>
          <p:cNvSpPr txBox="1"/>
          <p:nvPr/>
        </p:nvSpPr>
        <p:spPr>
          <a:xfrm>
            <a:off x="4686300" y="496887"/>
            <a:ext cx="47879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2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04" name="Google Shape;404;p2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405" name="Google Shape;4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" descr="D:\скачування з нету\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3812" y="33337"/>
            <a:ext cx="2009775" cy="1417637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"/>
          <p:cNvSpPr txBox="1"/>
          <p:nvPr/>
        </p:nvSpPr>
        <p:spPr>
          <a:xfrm>
            <a:off x="1587" y="2403475"/>
            <a:ext cx="8777287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r>
              <a:rPr lang="ru-RU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a modern competitive educational and research center of international level, </a:t>
            </a:r>
            <a:r>
              <a:rPr lang="ru-RU" sz="1800" b="1">
                <a:solidFill>
                  <a:schemeClr val="dk1"/>
                </a:solidFill>
              </a:rPr>
              <a:t>it’s</a:t>
            </a:r>
            <a:r>
              <a:rPr lang="ru-RU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potential influences the development of the region and the formation of human capital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09" name="Google Shape;409;p2"/>
          <p:cNvGraphicFramePr/>
          <p:nvPr/>
        </p:nvGraphicFramePr>
        <p:xfrm>
          <a:off x="325437" y="4254500"/>
          <a:ext cx="8128000" cy="2228850"/>
        </p:xfrm>
        <a:graphic>
          <a:graphicData uri="http://schemas.openxmlformats.org/drawingml/2006/table">
            <a:tbl>
              <a:tblPr>
                <a:noFill/>
                <a:tableStyleId>{176A4EE2-9E2A-4CE8-8B85-C9ED1D415520}</a:tableStyleId>
              </a:tblPr>
              <a:tblGrid>
                <a:gridCol w="6797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dk1"/>
                        </a:solidFill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2673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1800" b="1" i="1" u="none" strike="noStrike" cap="none">
                          <a:solidFill>
                            <a:srgbClr val="0B267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persons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2673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267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number of scientific and pedagogical staff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1pPr>
                      <a:lvl2pPr marL="45720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2pPr>
                      <a:lvl3pPr marL="9144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3pPr>
                      <a:lvl4pPr marL="1371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4pPr>
                      <a:lvl5pPr marL="18288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5pPr>
                      <a:lvl6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6pPr>
                      <a:lvl7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7pPr>
                      <a:lvl8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8pPr>
                      <a:lvl9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951</a:t>
                      </a:r>
                      <a:endParaRPr kumimoji="0" lang="uk-UA" altLang="uk-UA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B267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2673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267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doctors of sciences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1pPr>
                      <a:lvl2pPr marL="45720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2pPr>
                      <a:lvl3pPr marL="9144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3pPr>
                      <a:lvl4pPr marL="1371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4pPr>
                      <a:lvl5pPr marL="18288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5pPr>
                      <a:lvl6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6pPr>
                      <a:lvl7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7pPr>
                      <a:lvl8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8pPr>
                      <a:lvl9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</a:t>
                      </a:r>
                      <a:endParaRPr kumimoji="0" lang="uk-UA" altLang="uk-UA" sz="1800" b="1" i="0" u="none" strike="noStrike" cap="none" normalizeH="0" baseline="0">
                        <a:ln>
                          <a:noFill/>
                        </a:ln>
                        <a:solidFill>
                          <a:srgbClr val="0B267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2673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267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candidates of sciences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1pPr>
                      <a:lvl2pPr marL="45720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2pPr>
                      <a:lvl3pPr marL="9144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3pPr>
                      <a:lvl4pPr marL="1371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4pPr>
                      <a:lvl5pPr marL="18288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5pPr>
                      <a:lvl6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6pPr>
                      <a:lvl7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7pPr>
                      <a:lvl8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8pPr>
                      <a:lvl9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kumimoji="0" lang="en-US" alt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uk-UA" altLang="uk-UA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B267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2673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267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number of young scientists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1pPr>
                      <a:lvl2pPr marL="45720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2pPr>
                      <a:lvl3pPr marL="9144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3pPr>
                      <a:lvl4pPr marL="1371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4pPr>
                      <a:lvl5pPr marL="18288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5pPr>
                      <a:lvl6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6pPr>
                      <a:lvl7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7pPr>
                      <a:lvl8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8pPr>
                      <a:lvl9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</a:t>
                      </a:r>
                      <a:endParaRPr kumimoji="0" lang="uk-UA" altLang="uk-UA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B267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2673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267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students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1pPr>
                      <a:lvl2pPr marL="45720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2pPr>
                      <a:lvl3pPr marL="9144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3pPr>
                      <a:lvl4pPr marL="1371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4pPr>
                      <a:lvl5pPr marL="18288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5pPr>
                      <a:lvl6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6pPr>
                      <a:lvl7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7pPr>
                      <a:lvl8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8pPr>
                      <a:lvl9pPr indent="-228600" eaLnBrk="0" fontAlgn="base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400">
                          <a:solidFill>
                            <a:srgbClr val="0B2673"/>
                          </a:solidFill>
                          <a:latin typeface="Book Antiqua" panose="02040602050305030304" pitchFamily="18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kumimoji="0" lang="en-US" alt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kumimoji="0" lang="uk-UA" altLang="uk-UA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B267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00" y="1620645"/>
            <a:ext cx="2706859" cy="51454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0"/>
          <p:cNvSpPr txBox="1"/>
          <p:nvPr/>
        </p:nvSpPr>
        <p:spPr>
          <a:xfrm>
            <a:off x="719137" y="1595437"/>
            <a:ext cx="110744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Significant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achievements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University</a:t>
            </a:r>
            <a:endParaRPr sz="1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20"/>
          <p:cNvSpPr/>
          <p:nvPr/>
        </p:nvSpPr>
        <p:spPr>
          <a:xfrm>
            <a:off x="320109" y="2208221"/>
            <a:ext cx="118726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20"/>
          <p:cNvSpPr txBox="1"/>
          <p:nvPr/>
        </p:nvSpPr>
        <p:spPr>
          <a:xfrm>
            <a:off x="4686300" y="496887"/>
            <a:ext cx="47879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20"/>
          <p:cNvSpPr txBox="1"/>
          <p:nvPr/>
        </p:nvSpPr>
        <p:spPr>
          <a:xfrm>
            <a:off x="185723" y="504825"/>
            <a:ext cx="32766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20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61" name="Google Shape;66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015" y="2574751"/>
            <a:ext cx="4877223" cy="32372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109" y="281708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</a:rPr>
              <a:t>To mark the 150th anniversary of </a:t>
            </a:r>
            <a:r>
              <a:rPr lang="en-US" sz="1800" b="1" dirty="0" err="1">
                <a:solidFill>
                  <a:srgbClr val="002060"/>
                </a:solidFill>
              </a:rPr>
              <a:t>Vasyl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Stefanyk's</a:t>
            </a:r>
            <a:r>
              <a:rPr lang="en-US" sz="1800" b="1" dirty="0">
                <a:solidFill>
                  <a:srgbClr val="002060"/>
                </a:solidFill>
              </a:rPr>
              <a:t> birth, university scientists have prepared a unique four-volume edition - "Collection of </a:t>
            </a:r>
            <a:r>
              <a:rPr lang="en-US" sz="1800" b="1" dirty="0" err="1">
                <a:solidFill>
                  <a:srgbClr val="002060"/>
                </a:solidFill>
              </a:rPr>
              <a:t>Vasyl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Stefanyk's</a:t>
            </a:r>
            <a:r>
              <a:rPr lang="en-US" sz="1800" b="1" dirty="0">
                <a:solidFill>
                  <a:srgbClr val="002060"/>
                </a:solidFill>
              </a:rPr>
              <a:t> Works"</a:t>
            </a:r>
          </a:p>
          <a:p>
            <a:pPr algn="ctr"/>
            <a:endParaRPr lang="en-US" sz="1800" b="1" dirty="0">
              <a:solidFill>
                <a:srgbClr val="002060"/>
              </a:solidFill>
            </a:endParaRPr>
          </a:p>
          <a:p>
            <a:pPr algn="ctr"/>
            <a:r>
              <a:rPr lang="en-US" sz="1800" b="1" dirty="0">
                <a:solidFill>
                  <a:srgbClr val="002060"/>
                </a:solidFill>
              </a:rPr>
              <a:t>The project was supported by the Ivano-Frankivsk Regional Council with funding of UAH 500,000.</a:t>
            </a:r>
            <a:endParaRPr lang="uk-UA" sz="1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Google Shape;695;p24"/>
          <p:cNvSpPr txBox="1">
            <a:spLocks noChangeArrowheads="1"/>
          </p:cNvSpPr>
          <p:nvPr/>
        </p:nvSpPr>
        <p:spPr bwMode="auto">
          <a:xfrm>
            <a:off x="719138" y="1595438"/>
            <a:ext cx="11074400" cy="36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/>
          <a:p>
            <a:pPr lvl="0" algn="ctr">
              <a:buClr>
                <a:srgbClr val="C00000"/>
              </a:buClr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Significant achievements of the University</a:t>
            </a:r>
            <a:endParaRPr lang="en-US" sz="1800" dirty="0">
              <a:solidFill>
                <a:schemeClr val="dk2"/>
              </a:solidFill>
            </a:endParaRPr>
          </a:p>
        </p:txBody>
      </p:sp>
      <p:sp>
        <p:nvSpPr>
          <p:cNvPr id="64515" name="Google Shape;696;p24"/>
          <p:cNvSpPr>
            <a:spLocks noChangeArrowheads="1"/>
          </p:cNvSpPr>
          <p:nvPr/>
        </p:nvSpPr>
        <p:spPr bwMode="auto">
          <a:xfrm>
            <a:off x="320675" y="2208213"/>
            <a:ext cx="11872913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 marL="285750" indent="-285750">
              <a:defRPr>
                <a:solidFill>
                  <a:schemeClr val="bg1"/>
                </a:solidFill>
                <a:latin typeface="Book Antiqua" panose="02040602050305030304" pitchFamily="18" charset="0"/>
                <a:cs typeface="WenQuanYi Micro Hei" charset="0"/>
              </a:defRPr>
            </a:lvl1pPr>
            <a:lvl2pPr>
              <a:defRPr>
                <a:solidFill>
                  <a:schemeClr val="bg1"/>
                </a:solidFill>
                <a:latin typeface="Book Antiqua" panose="02040602050305030304" pitchFamily="18" charset="0"/>
                <a:cs typeface="WenQuanYi Micro Hei" charset="0"/>
              </a:defRPr>
            </a:lvl2pPr>
            <a:lvl3pPr>
              <a:defRPr>
                <a:solidFill>
                  <a:schemeClr val="bg1"/>
                </a:solidFill>
                <a:latin typeface="Book Antiqua" panose="02040602050305030304" pitchFamily="18" charset="0"/>
                <a:cs typeface="WenQuanYi Micro Hei" charset="0"/>
              </a:defRPr>
            </a:lvl3pPr>
            <a:lvl4pPr>
              <a:defRPr>
                <a:solidFill>
                  <a:schemeClr val="bg1"/>
                </a:solidFill>
                <a:latin typeface="Book Antiqua" panose="02040602050305030304" pitchFamily="18" charset="0"/>
                <a:cs typeface="WenQuanYi Micro Hei" charset="0"/>
              </a:defRPr>
            </a:lvl4pPr>
            <a:lvl5pPr>
              <a:defRPr>
                <a:solidFill>
                  <a:schemeClr val="bg1"/>
                </a:solidFill>
                <a:latin typeface="Book Antiqua" panose="02040602050305030304" pitchFamily="18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Book Antiqua" panose="02040602050305030304" pitchFamily="18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Book Antiqua" panose="02040602050305030304" pitchFamily="18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Book Antiqua" panose="02040602050305030304" pitchFamily="18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Book Antiqua" panose="02040602050305030304" pitchFamily="18" charset="0"/>
                <a:cs typeface="WenQuanYi Micro Hei" charset="0"/>
              </a:defRPr>
            </a:lvl9pPr>
          </a:lstStyle>
          <a:p>
            <a:pPr>
              <a:buClr>
                <a:srgbClr val="FFFFFF"/>
              </a:buClr>
              <a:buSzPts val="1800"/>
              <a:buFont typeface="Book Antiqua" panose="02040602050305030304" pitchFamily="18" charset="0"/>
              <a:buNone/>
            </a:pPr>
            <a:endParaRPr lang="uk-UA" altLang="uk-UA" b="1">
              <a:solidFill>
                <a:srgbClr val="0B2673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  <a:p>
            <a:pPr>
              <a:buClr>
                <a:srgbClr val="FFFFFF"/>
              </a:buClr>
              <a:buSzPts val="1800"/>
              <a:buFont typeface="Book Antiqua" panose="02040602050305030304" pitchFamily="18" charset="0"/>
              <a:buNone/>
            </a:pPr>
            <a:endParaRPr lang="uk-UA" altLang="uk-UA" b="1">
              <a:solidFill>
                <a:srgbClr val="0B2673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  <a:p>
            <a:pPr>
              <a:buClr>
                <a:srgbClr val="FFFFFF"/>
              </a:buClr>
              <a:buSzPts val="1800"/>
              <a:buFont typeface="Book Antiqua" panose="02040602050305030304" pitchFamily="18" charset="0"/>
              <a:buNone/>
            </a:pPr>
            <a:endParaRPr lang="uk-UA" altLang="uk-UA" b="1">
              <a:solidFill>
                <a:srgbClr val="0B2673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  <a:p>
            <a:pPr>
              <a:buClr>
                <a:srgbClr val="FFFFFF"/>
              </a:buClr>
              <a:buSzPts val="1800"/>
              <a:buFont typeface="Book Antiqua" panose="02040602050305030304" pitchFamily="18" charset="0"/>
              <a:buNone/>
            </a:pPr>
            <a:endParaRPr lang="uk-UA" altLang="uk-UA" b="1">
              <a:solidFill>
                <a:srgbClr val="0B2673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  <a:p>
            <a:pPr>
              <a:buClr>
                <a:srgbClr val="FFFFFF"/>
              </a:buClr>
              <a:buSzPts val="1800"/>
              <a:buFont typeface="Book Antiqua" panose="02040602050305030304" pitchFamily="18" charset="0"/>
              <a:buNone/>
            </a:pPr>
            <a:endParaRPr lang="uk-UA" altLang="uk-UA" b="1">
              <a:solidFill>
                <a:srgbClr val="0B2673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  <a:p>
            <a:pPr>
              <a:buClr>
                <a:srgbClr val="FFFFFF"/>
              </a:buClr>
              <a:buSzPts val="1800"/>
              <a:buFont typeface="Book Antiqua" panose="02040602050305030304" pitchFamily="18" charset="0"/>
              <a:buNone/>
            </a:pPr>
            <a:endParaRPr lang="uk-UA" altLang="uk-UA" b="1">
              <a:solidFill>
                <a:srgbClr val="0B2673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  <a:p>
            <a:pPr>
              <a:buClr>
                <a:srgbClr val="FFFFFF"/>
              </a:buClr>
              <a:buSzPts val="1800"/>
              <a:buFont typeface="Book Antiqua" panose="02040602050305030304" pitchFamily="18" charset="0"/>
              <a:buNone/>
            </a:pPr>
            <a:endParaRPr lang="uk-UA" altLang="uk-UA" b="1">
              <a:solidFill>
                <a:srgbClr val="0B2673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  <a:p>
            <a:pPr>
              <a:buClr>
                <a:srgbClr val="FFFFFF"/>
              </a:buClr>
              <a:buSzPts val="1800"/>
              <a:buFont typeface="Book Antiqua" panose="02040602050305030304" pitchFamily="18" charset="0"/>
              <a:buNone/>
            </a:pPr>
            <a:endParaRPr lang="uk-UA" altLang="uk-UA" b="1">
              <a:solidFill>
                <a:srgbClr val="0B2673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  <a:p>
            <a:pPr>
              <a:buClr>
                <a:srgbClr val="FFFFFF"/>
              </a:buClr>
              <a:buSzPts val="1800"/>
              <a:buFont typeface="Book Antiqua" panose="02040602050305030304" pitchFamily="18" charset="0"/>
              <a:buNone/>
            </a:pPr>
            <a:endParaRPr lang="uk-UA" altLang="uk-UA" b="1">
              <a:solidFill>
                <a:srgbClr val="0B2673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  <a:p>
            <a:pPr>
              <a:buClr>
                <a:srgbClr val="FFFFFF"/>
              </a:buClr>
              <a:buSzPts val="1800"/>
              <a:buFont typeface="Book Antiqua" panose="02040602050305030304" pitchFamily="18" charset="0"/>
              <a:buNone/>
            </a:pPr>
            <a:endParaRPr lang="uk-UA" altLang="uk-UA" b="1">
              <a:solidFill>
                <a:srgbClr val="0B2673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  <a:p>
            <a:pPr>
              <a:buClr>
                <a:srgbClr val="FFFFFF"/>
              </a:buClr>
              <a:buSzPts val="1800"/>
              <a:buFont typeface="Book Antiqua" panose="02040602050305030304" pitchFamily="18" charset="0"/>
              <a:buNone/>
            </a:pPr>
            <a:endParaRPr lang="uk-UA" altLang="uk-UA" b="1">
              <a:solidFill>
                <a:srgbClr val="0B2673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  <a:p>
            <a:pPr>
              <a:buClr>
                <a:srgbClr val="FFFFFF"/>
              </a:buClr>
              <a:buSzPts val="1800"/>
              <a:buFont typeface="Book Antiqua" panose="02040602050305030304" pitchFamily="18" charset="0"/>
              <a:buNone/>
            </a:pPr>
            <a:endParaRPr lang="uk-UA" altLang="uk-UA" b="1">
              <a:solidFill>
                <a:srgbClr val="0B2673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  <a:p>
            <a:pPr>
              <a:buClr>
                <a:srgbClr val="FFFFFF"/>
              </a:buClr>
              <a:buSzPts val="1800"/>
              <a:buFont typeface="Book Antiqua" panose="02040602050305030304" pitchFamily="18" charset="0"/>
              <a:buNone/>
            </a:pPr>
            <a:endParaRPr lang="uk-UA" altLang="uk-UA" b="1">
              <a:solidFill>
                <a:srgbClr val="0B2673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  <a:p>
            <a:pPr>
              <a:buClr>
                <a:srgbClr val="0B2673"/>
              </a:buClr>
              <a:buSzPts val="1800"/>
              <a:buFont typeface="Tahoma" panose="020B0604030504040204" pitchFamily="34" charset="0"/>
              <a:buNone/>
            </a:pPr>
            <a:r>
              <a:rPr lang="ru-RU" altLang="uk-UA" b="1">
                <a:solidFill>
                  <a:srgbClr val="0B2673"/>
                </a:solidFill>
                <a:latin typeface="Tahoma" panose="020B0604030504040204" pitchFamily="34" charset="0"/>
                <a:sym typeface="Tahoma" panose="020B0604030504040204" pitchFamily="34" charset="0"/>
              </a:rPr>
              <a:t>  </a:t>
            </a:r>
            <a:endParaRPr lang="uk-UA" altLang="uk-UA" b="1">
              <a:solidFill>
                <a:srgbClr val="0B2673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516" name="Google Shape;697;p24"/>
          <p:cNvSpPr txBox="1">
            <a:spLocks noChangeArrowheads="1"/>
          </p:cNvSpPr>
          <p:nvPr/>
        </p:nvSpPr>
        <p:spPr bwMode="auto">
          <a:xfrm>
            <a:off x="4686300" y="496888"/>
            <a:ext cx="47879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/>
          <a:p>
            <a:pPr>
              <a:buClr>
                <a:srgbClr val="FFFFFF"/>
              </a:buClr>
              <a:buSzPts val="1400"/>
              <a:buFont typeface="Arial" panose="020B0604020202020204" pitchFamily="34" charset="0"/>
              <a:buNone/>
            </a:pPr>
            <a:r>
              <a:rPr lang="ru-RU" altLang="uk-UA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ПРИКАРПАТСЬКИЙ НАЦІОНАЛЬНИЙ </a:t>
            </a:r>
            <a:endParaRPr lang="uk-UA" altLang="uk-UA"/>
          </a:p>
          <a:p>
            <a:pPr>
              <a:buClr>
                <a:srgbClr val="FFFFFF"/>
              </a:buClr>
              <a:buSzPts val="1400"/>
              <a:buFont typeface="Arial" panose="020B0604020202020204" pitchFamily="34" charset="0"/>
              <a:buNone/>
            </a:pPr>
            <a:r>
              <a:rPr lang="ru-RU" altLang="uk-UA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УНІВЕРСИТЕТ  ІМЕНІ ВАСИЛЯ СТЕФАНИКА </a:t>
            </a:r>
            <a:endParaRPr lang="uk-UA" altLang="uk-UA"/>
          </a:p>
        </p:txBody>
      </p:sp>
      <p:sp>
        <p:nvSpPr>
          <p:cNvPr id="64517" name="Google Shape;699;p24"/>
          <p:cNvSpPr txBox="1">
            <a:spLocks noChangeArrowheads="1"/>
          </p:cNvSpPr>
          <p:nvPr/>
        </p:nvSpPr>
        <p:spPr bwMode="auto">
          <a:xfrm>
            <a:off x="1588" y="395922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>
            <a:spAutoFit/>
          </a:bodyPr>
          <a:lstStyle/>
          <a:p>
            <a:endParaRPr lang="uk-UA" altLang="uk-UA">
              <a:solidFill>
                <a:srgbClr val="FFFFFF"/>
              </a:solidFill>
              <a:sym typeface="Book Antiqua" panose="02040602050305030304" pitchFamily="18" charset="0"/>
            </a:endParaRPr>
          </a:p>
        </p:txBody>
      </p:sp>
      <p:pic>
        <p:nvPicPr>
          <p:cNvPr id="64518" name="Google Shape;701;p2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0"/>
            <a:ext cx="1560512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Google Shape;702;p24"/>
          <p:cNvSpPr txBox="1">
            <a:spLocks noChangeArrowheads="1"/>
          </p:cNvSpPr>
          <p:nvPr/>
        </p:nvSpPr>
        <p:spPr bwMode="auto">
          <a:xfrm>
            <a:off x="320675" y="3034884"/>
            <a:ext cx="5722938" cy="258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>
            <a:spAutoFit/>
          </a:bodyPr>
          <a:lstStyle/>
          <a:p>
            <a:pPr algn="ctr"/>
            <a:r>
              <a:rPr lang="en-US" altLang="uk-UA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scientists of the </a:t>
            </a:r>
            <a:r>
              <a:rPr lang="en-US" altLang="uk-UA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Precarpathian</a:t>
            </a:r>
            <a:r>
              <a:rPr lang="en-US" altLang="uk-UA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- Professor </a:t>
            </a:r>
            <a:r>
              <a:rPr lang="en-US" altLang="uk-UA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Volodymyr</a:t>
            </a:r>
            <a:r>
              <a:rPr lang="en-US" alt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uk-UA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Lushchak</a:t>
            </a:r>
            <a:r>
              <a:rPr lang="en-US" alt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uk-UA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Associate Professor </a:t>
            </a:r>
            <a:r>
              <a:rPr lang="en-US" altLang="uk-UA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Tetyana</a:t>
            </a:r>
            <a:r>
              <a:rPr lang="en-US" alt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uk-UA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Tatarchuk</a:t>
            </a:r>
            <a:r>
              <a:rPr lang="en-US" alt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entered the TOP-2% </a:t>
            </a:r>
            <a:r>
              <a:rPr lang="en-US" altLang="uk-UA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scientists in the world according to the results of the prestigious rating.</a:t>
            </a:r>
          </a:p>
          <a:p>
            <a:pPr algn="ctr"/>
            <a:endParaRPr lang="en-US" altLang="uk-UA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uk-UA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total of 85 scientists from all over Ukraine were included in the ranking and their </a:t>
            </a:r>
            <a:r>
              <a:rPr lang="en-US" alt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is headed by Professor </a:t>
            </a:r>
            <a:r>
              <a:rPr lang="en-US" altLang="uk-UA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Volodymyr</a:t>
            </a:r>
            <a:r>
              <a:rPr lang="en-US" alt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uk-UA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Lushchak</a:t>
            </a:r>
            <a:r>
              <a:rPr lang="en-US" altLang="uk-UA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altLang="uk-UA" sz="1800" dirty="0">
              <a:solidFill>
                <a:srgbClr val="002060"/>
              </a:solidFill>
            </a:endParaRPr>
          </a:p>
        </p:txBody>
      </p:sp>
      <p:pic>
        <p:nvPicPr>
          <p:cNvPr id="6452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2354263"/>
            <a:ext cx="21367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4360863"/>
            <a:ext cx="2046288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91442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1"/>
          <p:cNvSpPr txBox="1"/>
          <p:nvPr/>
        </p:nvSpPr>
        <p:spPr>
          <a:xfrm>
            <a:off x="719137" y="1595437"/>
            <a:ext cx="110744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Sports achievements of the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21"/>
          <p:cNvSpPr txBox="1"/>
          <p:nvPr/>
        </p:nvSpPr>
        <p:spPr>
          <a:xfrm>
            <a:off x="4686300" y="496887"/>
            <a:ext cx="47879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21"/>
          <p:cNvSpPr txBox="1"/>
          <p:nvPr/>
        </p:nvSpPr>
        <p:spPr>
          <a:xfrm>
            <a:off x="185723" y="504825"/>
            <a:ext cx="32766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21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73" name="Google Shape;67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21"/>
          <p:cNvSpPr txBox="1"/>
          <p:nvPr/>
        </p:nvSpPr>
        <p:spPr>
          <a:xfrm>
            <a:off x="552450" y="2208225"/>
            <a:ext cx="5904000" cy="12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1" i="0" u="none" strike="noStrike" cap="none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In 2020, the only free wrestling academy in Ukraine was opened at the university.</a:t>
            </a:r>
            <a:endParaRPr sz="1800" b="1" i="0" u="none" strike="noStrike" cap="none">
              <a:solidFill>
                <a:srgbClr val="00206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0" i="0" u="none" strike="noStrike" cap="none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The established Academy has as its mission to bring talented sports youth of the Western region to the world level of sports achievements.</a:t>
            </a:r>
            <a:endParaRPr sz="1800" b="0" i="0" u="none" strike="noStrike" cap="none">
              <a:solidFill>
                <a:srgbClr val="00206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0206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75" name="Google Shape;67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612" y="3500437"/>
            <a:ext cx="4505325" cy="3189287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21"/>
          <p:cNvSpPr txBox="1"/>
          <p:nvPr/>
        </p:nvSpPr>
        <p:spPr>
          <a:xfrm>
            <a:off x="7226300" y="2060575"/>
            <a:ext cx="4775200" cy="2586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1" i="0" u="none" strike="noStrike" cap="none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Our pride</a:t>
            </a:r>
            <a:endParaRPr sz="1800" b="1" i="0" u="none" strike="noStrike" cap="none">
              <a:solidFill>
                <a:srgbClr val="00206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1" i="0" u="none" strike="noStrike" cap="none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Andriy Dzhelep (silver medalist of the Under-23 World Championships and free wrestling) </a:t>
            </a:r>
            <a:r>
              <a:rPr lang="ru-RU" sz="1800" b="0" i="0" u="none" strike="noStrike" cap="none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(3rd year student)</a:t>
            </a:r>
            <a:endParaRPr sz="1800" b="0" i="0" u="none" strike="noStrike" cap="none">
              <a:solidFill>
                <a:srgbClr val="00206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1" i="0" u="none" strike="noStrike" cap="none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Igor Nykyforuk (bronze medalist of the World Championship among 23-year-old freestyle wrestlers) </a:t>
            </a:r>
            <a:r>
              <a:rPr lang="ru-RU" sz="1800" b="0" i="0" u="none" strike="noStrike" cap="none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(3rd year student)</a:t>
            </a:r>
            <a:endParaRPr sz="1800" b="0" i="0" u="none" strike="noStrike" cap="none">
              <a:solidFill>
                <a:srgbClr val="00206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0206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77" name="Google Shape;67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92987" y="4645025"/>
            <a:ext cx="1727200" cy="204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83700" y="4684712"/>
            <a:ext cx="2773362" cy="195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2"/>
          <p:cNvSpPr txBox="1"/>
          <p:nvPr/>
        </p:nvSpPr>
        <p:spPr>
          <a:xfrm>
            <a:off x="719137" y="1595437"/>
            <a:ext cx="110744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Sports achievements of the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22"/>
          <p:cNvSpPr/>
          <p:nvPr/>
        </p:nvSpPr>
        <p:spPr>
          <a:xfrm>
            <a:off x="320109" y="2208221"/>
            <a:ext cx="118726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22"/>
          <p:cNvSpPr txBox="1"/>
          <p:nvPr/>
        </p:nvSpPr>
        <p:spPr>
          <a:xfrm>
            <a:off x="4686300" y="496887"/>
            <a:ext cx="47879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22"/>
          <p:cNvSpPr txBox="1"/>
          <p:nvPr/>
        </p:nvSpPr>
        <p:spPr>
          <a:xfrm>
            <a:off x="185723" y="504825"/>
            <a:ext cx="32766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22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88" name="Google Shape;68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22"/>
          <p:cNvSpPr txBox="1"/>
          <p:nvPr/>
        </p:nvSpPr>
        <p:spPr>
          <a:xfrm>
            <a:off x="185737" y="2008187"/>
            <a:ext cx="5903912" cy="95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ook Antiqua"/>
              <a:buNone/>
            </a:pP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Mykhailo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Senyk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-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Honored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Master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of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Sports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of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Ukraine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,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the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national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team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of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Ukraine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in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Athletics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,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holder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of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the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Order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"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For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Merit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"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of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third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degree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-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two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gold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medals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for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the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second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European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game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in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Minsk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(2019).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0" name="Google Shape;69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7450" y="2070100"/>
            <a:ext cx="1257300" cy="1608137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22"/>
          <p:cNvSpPr txBox="1"/>
          <p:nvPr/>
        </p:nvSpPr>
        <p:spPr>
          <a:xfrm>
            <a:off x="198437" y="3316287"/>
            <a:ext cx="5905500" cy="289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Book Antiqua"/>
              <a:buNone/>
            </a:pP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Victor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Holinei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- 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Powerlifting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Master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of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Sports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of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international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class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-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Powerlifting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World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Champion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(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Regina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,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Canada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, 2019).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endParaRPr sz="1400" b="1" i="0" u="none" strike="noStrike" cap="none" dirty="0">
              <a:solidFill>
                <a:srgbClr val="00206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endParaRPr sz="1400" b="1" i="0" u="none" strike="noStrike" cap="none" dirty="0">
              <a:solidFill>
                <a:srgbClr val="00206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Viktor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Poliakov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- WBA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Intercontinental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Boxing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Champion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,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Member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of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the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2004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Olympic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Games</a:t>
            </a:r>
            <a:endParaRPr sz="1400" b="0" i="0" u="none" strike="noStrike" cap="none" dirty="0">
              <a:solidFill>
                <a:srgbClr val="00206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endParaRPr sz="1400" b="0" i="0" u="none" strike="noStrike" cap="none" dirty="0">
              <a:solidFill>
                <a:srgbClr val="00206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Book Antiqua"/>
              <a:buNone/>
            </a:pP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Danylo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Demchyshyn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-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International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Kickboxing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Master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of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Sports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,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European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Taekwondo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ITF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Championships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,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Sarajevo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(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Bosnia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and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Herzegovina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), 2019 -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gold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medal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, ITF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World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Taekwondo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Champion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,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Izzel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(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Germany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), 2019 -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gold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4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medal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79062" y="4614862"/>
            <a:ext cx="1514475" cy="20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52000" y="2420937"/>
            <a:ext cx="2170112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56437" y="4143375"/>
            <a:ext cx="2039937" cy="173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23"/>
          <p:cNvSpPr txBox="1"/>
          <p:nvPr/>
        </p:nvSpPr>
        <p:spPr>
          <a:xfrm>
            <a:off x="719137" y="1595437"/>
            <a:ext cx="110744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Sports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achievements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University</a:t>
            </a:r>
            <a:endParaRPr sz="1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3"/>
          <p:cNvSpPr/>
          <p:nvPr/>
        </p:nvSpPr>
        <p:spPr>
          <a:xfrm>
            <a:off x="320109" y="2208221"/>
            <a:ext cx="118726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3"/>
          <p:cNvSpPr txBox="1"/>
          <p:nvPr/>
        </p:nvSpPr>
        <p:spPr>
          <a:xfrm>
            <a:off x="4686300" y="496887"/>
            <a:ext cx="47879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3"/>
          <p:cNvSpPr txBox="1"/>
          <p:nvPr/>
        </p:nvSpPr>
        <p:spPr>
          <a:xfrm>
            <a:off x="93647" y="504825"/>
            <a:ext cx="33687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704" name="Google Shape;70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23"/>
          <p:cNvSpPr txBox="1"/>
          <p:nvPr/>
        </p:nvSpPr>
        <p:spPr>
          <a:xfrm>
            <a:off x="93662" y="2085975"/>
            <a:ext cx="6286500" cy="17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74295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 Antiqua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          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Women's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Basketball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Team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“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Frankivsk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PNU”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won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the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European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3x3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Basketball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Championship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(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Split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,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Croatia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)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and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finished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second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in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the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European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Student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Games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(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Coimbra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,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Portugal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)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and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fifth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in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the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World’s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Championship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3"/>
          <p:cNvSpPr txBox="1"/>
          <p:nvPr/>
        </p:nvSpPr>
        <p:spPr>
          <a:xfrm>
            <a:off x="7683500" y="2778125"/>
            <a:ext cx="38909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07" name="Google Shape;707;p23"/>
          <p:cNvSpPr txBox="1"/>
          <p:nvPr/>
        </p:nvSpPr>
        <p:spPr>
          <a:xfrm>
            <a:off x="5232400" y="4941887"/>
            <a:ext cx="6810375" cy="147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total, the students of the University for 2019 were awarded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 gold, 8 silver and 9 bronze medals at various competitions of all-Ukrainian level,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well as 3 gold, 3 silver and one bronze medals at European and world level competitions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8" name="Google Shape;708;p23" descr="https://pnu.edu.ua/wp-content/uploads/2019/08/photo3%D1%853%D0%B1%D0%B0%D1%81%D0%BA%D0%B5%D1%82-1024x57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6762" y="2246312"/>
            <a:ext cx="4248150" cy="2386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23" descr="https://pnu.edu.ua/wp-content/uploads/2019/08/photo%D0%B1%D0%B0%D1%81%D0%BA%D0%B5%D1%8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287" y="4192587"/>
            <a:ext cx="4032250" cy="2281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23"/>
          <p:cNvSpPr txBox="1"/>
          <p:nvPr/>
        </p:nvSpPr>
        <p:spPr>
          <a:xfrm>
            <a:off x="719137" y="1595437"/>
            <a:ext cx="1107440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3"/>
          <p:cNvSpPr/>
          <p:nvPr/>
        </p:nvSpPr>
        <p:spPr>
          <a:xfrm>
            <a:off x="320109" y="2208221"/>
            <a:ext cx="118726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3"/>
          <p:cNvSpPr txBox="1"/>
          <p:nvPr/>
        </p:nvSpPr>
        <p:spPr>
          <a:xfrm>
            <a:off x="4686300" y="496887"/>
            <a:ext cx="47879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3"/>
          <p:cNvSpPr txBox="1"/>
          <p:nvPr/>
        </p:nvSpPr>
        <p:spPr>
          <a:xfrm>
            <a:off x="93647" y="504825"/>
            <a:ext cx="33687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704" name="Google Shape;70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23"/>
          <p:cNvSpPr txBox="1"/>
          <p:nvPr/>
        </p:nvSpPr>
        <p:spPr>
          <a:xfrm>
            <a:off x="6060966" y="2778423"/>
            <a:ext cx="31919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74295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 Antiqua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         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3"/>
          <p:cNvSpPr txBox="1"/>
          <p:nvPr/>
        </p:nvSpPr>
        <p:spPr>
          <a:xfrm>
            <a:off x="7683500" y="2778125"/>
            <a:ext cx="38909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AB58BD-1883-4F44-A985-0DDFA04F3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221" y="4519458"/>
            <a:ext cx="4729433" cy="22353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E3FD90-872E-4402-B5C3-03B8C9B00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038" y="2010893"/>
            <a:ext cx="4931623" cy="23609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76A652-10AE-41E5-BB49-15BCE49D7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3625" y="4550249"/>
            <a:ext cx="3507550" cy="2360913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030714E-2499-4244-A964-AEB29489D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249" y="2766675"/>
            <a:ext cx="6041656" cy="62069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The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university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has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created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the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best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conditions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for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students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to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study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using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innovative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technologies</a:t>
            </a:r>
            <a:r>
              <a:rPr kumimoji="0" lang="uk-UA" altLang="uk-UA" sz="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 </a:t>
            </a:r>
            <a:endParaRPr kumimoji="0" lang="uk-UA" altLang="uk-UA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19" name="Google Shape;699;p23">
            <a:extLst>
              <a:ext uri="{FF2B5EF4-FFF2-40B4-BE49-F238E27FC236}">
                <a16:creationId xmlns:a16="http://schemas.microsoft.com/office/drawing/2014/main" id="{1237CAB1-DB3C-4ACB-81FE-2A490505270F}"/>
              </a:ext>
            </a:extLst>
          </p:cNvPr>
          <p:cNvSpPr txBox="1"/>
          <p:nvPr/>
        </p:nvSpPr>
        <p:spPr>
          <a:xfrm>
            <a:off x="683363" y="1585579"/>
            <a:ext cx="11074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University weekdays</a:t>
            </a:r>
            <a:endParaRPr sz="1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717731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23"/>
          <p:cNvSpPr txBox="1"/>
          <p:nvPr/>
        </p:nvSpPr>
        <p:spPr>
          <a:xfrm>
            <a:off x="719137" y="1595437"/>
            <a:ext cx="1107440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3"/>
          <p:cNvSpPr/>
          <p:nvPr/>
        </p:nvSpPr>
        <p:spPr>
          <a:xfrm>
            <a:off x="320109" y="2208221"/>
            <a:ext cx="118726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3"/>
          <p:cNvSpPr txBox="1"/>
          <p:nvPr/>
        </p:nvSpPr>
        <p:spPr>
          <a:xfrm>
            <a:off x="4686300" y="496887"/>
            <a:ext cx="47879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3"/>
          <p:cNvSpPr txBox="1"/>
          <p:nvPr/>
        </p:nvSpPr>
        <p:spPr>
          <a:xfrm>
            <a:off x="93647" y="504825"/>
            <a:ext cx="33687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704" name="Google Shape;70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23"/>
          <p:cNvSpPr txBox="1"/>
          <p:nvPr/>
        </p:nvSpPr>
        <p:spPr>
          <a:xfrm>
            <a:off x="6060966" y="2778423"/>
            <a:ext cx="31919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74295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 Antiqua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         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3"/>
          <p:cNvSpPr txBox="1"/>
          <p:nvPr/>
        </p:nvSpPr>
        <p:spPr>
          <a:xfrm>
            <a:off x="7683500" y="2778125"/>
            <a:ext cx="38909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BD7E36B-FBFB-4518-BD5A-CA9798D3A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623" y="2778125"/>
            <a:ext cx="5838216" cy="62069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The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university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has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created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the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best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conditions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for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students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to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live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in</a:t>
            </a:r>
            <a:r>
              <a:rPr kumimoji="0" lang="uk-UA" altLang="uk-UA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uk-UA" altLang="uk-UA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Book Antiqua" panose="02040602050305030304" pitchFamily="18" charset="0"/>
              </a:rPr>
              <a:t>dormitories</a:t>
            </a:r>
            <a:r>
              <a:rPr kumimoji="0" lang="uk-UA" altLang="uk-UA" sz="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 </a:t>
            </a:r>
            <a:endParaRPr kumimoji="0" lang="uk-UA" altLang="uk-UA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15" name="Google Shape;699;p23">
            <a:extLst>
              <a:ext uri="{FF2B5EF4-FFF2-40B4-BE49-F238E27FC236}">
                <a16:creationId xmlns:a16="http://schemas.microsoft.com/office/drawing/2014/main" id="{80D9B4CF-4BF7-407A-8886-A1F6BCA2F198}"/>
              </a:ext>
            </a:extLst>
          </p:cNvPr>
          <p:cNvSpPr txBox="1"/>
          <p:nvPr/>
        </p:nvSpPr>
        <p:spPr>
          <a:xfrm>
            <a:off x="683363" y="1585579"/>
            <a:ext cx="11074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University weekdays</a:t>
            </a:r>
            <a:endParaRPr sz="1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0C22C7-CF0E-4FBC-9591-F3FDEA162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457" y="2317687"/>
            <a:ext cx="4478048" cy="18874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0D7D97-C1F9-4193-B08D-7AFC0BBE5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810" y="4520131"/>
            <a:ext cx="4141418" cy="19656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76382D-EFA7-4140-A48F-C6F54F5D3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1347" y="4446524"/>
            <a:ext cx="4705705" cy="22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4874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23"/>
          <p:cNvSpPr txBox="1"/>
          <p:nvPr/>
        </p:nvSpPr>
        <p:spPr>
          <a:xfrm>
            <a:off x="719137" y="1595437"/>
            <a:ext cx="1107440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3"/>
          <p:cNvSpPr/>
          <p:nvPr/>
        </p:nvSpPr>
        <p:spPr>
          <a:xfrm>
            <a:off x="320109" y="2208221"/>
            <a:ext cx="118726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3"/>
          <p:cNvSpPr txBox="1"/>
          <p:nvPr/>
        </p:nvSpPr>
        <p:spPr>
          <a:xfrm>
            <a:off x="4686300" y="496887"/>
            <a:ext cx="47879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3"/>
          <p:cNvSpPr txBox="1"/>
          <p:nvPr/>
        </p:nvSpPr>
        <p:spPr>
          <a:xfrm>
            <a:off x="93647" y="504825"/>
            <a:ext cx="33687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704" name="Google Shape;70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23"/>
          <p:cNvSpPr txBox="1"/>
          <p:nvPr/>
        </p:nvSpPr>
        <p:spPr>
          <a:xfrm>
            <a:off x="6060966" y="2778423"/>
            <a:ext cx="31919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74295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 Antiqua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         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3"/>
          <p:cNvSpPr txBox="1"/>
          <p:nvPr/>
        </p:nvSpPr>
        <p:spPr>
          <a:xfrm>
            <a:off x="7683500" y="2778125"/>
            <a:ext cx="38909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BD7E36B-FBFB-4518-BD5A-CA9798D3A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623" y="2778125"/>
            <a:ext cx="5838216" cy="62069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uk-UA" sz="2100" b="1" dirty="0">
                <a:solidFill>
                  <a:srgbClr val="202124"/>
                </a:solidFill>
                <a:latin typeface="Book Antiqua" panose="02040602050305030304" pitchFamily="18" charset="0"/>
              </a:rPr>
              <a:t>The university has a coworking student center "Paragraph"</a:t>
            </a:r>
            <a:endParaRPr kumimoji="0" lang="uk-UA" altLang="uk-UA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15" name="Google Shape;699;p23">
            <a:extLst>
              <a:ext uri="{FF2B5EF4-FFF2-40B4-BE49-F238E27FC236}">
                <a16:creationId xmlns:a16="http://schemas.microsoft.com/office/drawing/2014/main" id="{80D9B4CF-4BF7-407A-8886-A1F6BCA2F198}"/>
              </a:ext>
            </a:extLst>
          </p:cNvPr>
          <p:cNvSpPr txBox="1"/>
          <p:nvPr/>
        </p:nvSpPr>
        <p:spPr>
          <a:xfrm>
            <a:off x="683363" y="1585579"/>
            <a:ext cx="11074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University weekdays</a:t>
            </a:r>
            <a:endParaRPr sz="1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D29DAD-95F9-4E8E-9FFF-8C6CB9C46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643" y="1917166"/>
            <a:ext cx="4291262" cy="21407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5841A4-8431-431D-A562-2666B8915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717" y="4143375"/>
            <a:ext cx="4597745" cy="27843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07996E-0CF5-451E-B926-AFAA907FD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015" y="4124605"/>
            <a:ext cx="3562494" cy="26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33478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24" descr="C:\Users\User\Desktop\Презентація\123\(Footage)\Holders\Logo Holder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1812" y="109537"/>
            <a:ext cx="1547812" cy="1547812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24"/>
          <p:cNvSpPr txBox="1"/>
          <p:nvPr/>
        </p:nvSpPr>
        <p:spPr>
          <a:xfrm>
            <a:off x="26987" y="2159000"/>
            <a:ext cx="8805862" cy="230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Scholarship opportunities for students:</a:t>
            </a:r>
            <a:endParaRPr sz="1800" b="1" i="0" u="none" strike="noStrike" cap="none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State scholarships</a:t>
            </a:r>
            <a:endParaRPr sz="1800" b="1" i="0" u="none" strike="noStrike" cap="none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Non-state scholarships:</a:t>
            </a:r>
            <a:endParaRPr sz="1800" b="1" i="0" u="none" strike="noStrike" cap="none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0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1) scholarships of the Believe in Yourself Foundation: 25 scholarships (2000 UAH / month) + 2 projects (100 000 UAH)</a:t>
            </a:r>
            <a:endParaRPr sz="1800" b="0" i="0" u="none" strike="noStrike" cap="none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0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2) scholarships of East European Research Institute Fund: 15 scholarships ($1,000) + 3 awards ($ 1,000) for best master's theses</a:t>
            </a:r>
            <a:endParaRPr sz="1800" b="0" i="0" u="none" strike="noStrike" cap="none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-RU" sz="1800" b="0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3) Lozinski Foundation (USA) scholarships: 10 scholarships ($ 500)</a:t>
            </a:r>
            <a:endParaRPr sz="1800" b="0" i="0" u="none" strike="noStrike" cap="none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6" name="Google Shape;716;p24" descr="C:\Users\Admin\Desktop\logo400_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6887" y="39687"/>
            <a:ext cx="1617662" cy="1617662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24"/>
          <p:cNvSpPr txBox="1"/>
          <p:nvPr/>
        </p:nvSpPr>
        <p:spPr>
          <a:xfrm>
            <a:off x="262325" y="504825"/>
            <a:ext cx="3198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4"/>
          <p:cNvSpPr txBox="1"/>
          <p:nvPr/>
        </p:nvSpPr>
        <p:spPr>
          <a:xfrm>
            <a:off x="4684712" y="496887"/>
            <a:ext cx="478790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9" name="Google Shape;719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0775" y="2159000"/>
            <a:ext cx="3317875" cy="2373312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24"/>
          <p:cNvSpPr txBox="1"/>
          <p:nvPr/>
        </p:nvSpPr>
        <p:spPr>
          <a:xfrm>
            <a:off x="559600" y="1557337"/>
            <a:ext cx="110745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Unique opportunities for students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4"/>
          <p:cNvSpPr txBox="1"/>
          <p:nvPr/>
        </p:nvSpPr>
        <p:spPr>
          <a:xfrm>
            <a:off x="3870325" y="4699000"/>
            <a:ext cx="8188325" cy="2030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International professional training of students:</a:t>
            </a:r>
            <a:endParaRPr sz="1800" b="1" i="0" u="none" strike="noStrike" cap="none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arabicParenR"/>
            </a:pPr>
            <a:r>
              <a:rPr lang="ru-RU" sz="1800" b="0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in Germany: 3-10 months training in different specialties in 2 companies;</a:t>
            </a:r>
            <a:endParaRPr sz="1800" b="0" i="0" u="none" strike="noStrike" cap="none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arabicParenR"/>
            </a:pPr>
            <a:r>
              <a:rPr lang="ru-RU" sz="1800" b="0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Poland 3-4 day monthly training on different specialties in different companies;</a:t>
            </a:r>
            <a:endParaRPr sz="1800" b="0" i="0" u="none" strike="noStrike" cap="none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arabicParenR"/>
            </a:pPr>
            <a:r>
              <a:rPr lang="ru-RU" sz="1800" b="0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in 6 EU countries under ERASMUS + KA 1 programs: projects won with 11 universities</a:t>
            </a:r>
            <a:endParaRPr sz="1800" b="0" i="0" u="none" strike="noStrike" cap="none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331EED-B2BC-4CFE-969B-96718AA3D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108" y="4655686"/>
            <a:ext cx="2828789" cy="188382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Google Shape;739;p26"/>
          <p:cNvPicPr preferRelativeResize="0"/>
          <p:nvPr/>
        </p:nvPicPr>
        <p:blipFill rotWithShape="1">
          <a:blip r:embed="rId3">
            <a:alphaModFix/>
          </a:blip>
          <a:srcRect r="34736"/>
          <a:stretch/>
        </p:blipFill>
        <p:spPr>
          <a:xfrm>
            <a:off x="8642351" y="0"/>
            <a:ext cx="3551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26"/>
          <p:cNvSpPr txBox="1"/>
          <p:nvPr/>
        </p:nvSpPr>
        <p:spPr>
          <a:xfrm>
            <a:off x="-91338" y="3269884"/>
            <a:ext cx="8732100" cy="25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Welcome</a:t>
            </a:r>
            <a:r>
              <a:rPr lang="ru-RU" sz="32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32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endParaRPr sz="32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VASYL STEFANYK</a:t>
            </a:r>
            <a:endParaRPr sz="32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PRECARPATHIAN NATIONAL UNIVERSITY!</a:t>
            </a:r>
            <a:endParaRPr lang="en-US" sz="32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US" sz="32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spcBef>
                <a:spcPct val="0"/>
              </a:spcBef>
              <a:buClrTx/>
            </a:pPr>
            <a:r>
              <a:rPr lang="uk-UA" altLang="uk-UA" sz="3200" b="1" dirty="0">
                <a:solidFill>
                  <a:srgbClr val="002060"/>
                </a:solidFill>
                <a:latin typeface="Arial" panose="020B0604020202020204" pitchFamily="34" charset="0"/>
                <a:hlinkClick r:id="rId4"/>
              </a:rPr>
              <a:t>http://p</a:t>
            </a:r>
            <a:r>
              <a:rPr lang="en-US" altLang="uk-UA" sz="3200" b="1" dirty="0">
                <a:solidFill>
                  <a:srgbClr val="002060"/>
                </a:solidFill>
                <a:latin typeface="Arial" panose="020B0604020202020204" pitchFamily="34" charset="0"/>
                <a:hlinkClick r:id="rId4"/>
              </a:rPr>
              <a:t>n</a:t>
            </a:r>
            <a:r>
              <a:rPr lang="uk-UA" altLang="uk-UA" sz="3200" b="1" dirty="0">
                <a:solidFill>
                  <a:srgbClr val="002060"/>
                </a:solidFill>
                <a:latin typeface="Arial" panose="020B0604020202020204" pitchFamily="34" charset="0"/>
                <a:hlinkClick r:id="rId4"/>
              </a:rPr>
              <a:t>u.</a:t>
            </a:r>
            <a:r>
              <a:rPr lang="en-US" altLang="uk-UA" sz="3200" b="1" dirty="0" err="1">
                <a:solidFill>
                  <a:srgbClr val="002060"/>
                </a:solidFill>
                <a:latin typeface="Arial" panose="020B0604020202020204" pitchFamily="34" charset="0"/>
                <a:hlinkClick r:id="rId4"/>
              </a:rPr>
              <a:t>edu</a:t>
            </a:r>
            <a:r>
              <a:rPr lang="uk-UA" altLang="uk-UA" sz="3200" b="1" dirty="0">
                <a:solidFill>
                  <a:srgbClr val="002060"/>
                </a:solidFill>
                <a:latin typeface="Arial" panose="020B0604020202020204" pitchFamily="34" charset="0"/>
                <a:hlinkClick r:id="rId4"/>
              </a:rPr>
              <a:t>.</a:t>
            </a:r>
            <a:r>
              <a:rPr lang="uk-UA" altLang="uk-UA" sz="3200" b="1" dirty="0" err="1">
                <a:solidFill>
                  <a:srgbClr val="002060"/>
                </a:solidFill>
                <a:latin typeface="Arial" panose="020B0604020202020204" pitchFamily="34" charset="0"/>
                <a:hlinkClick r:id="rId4"/>
              </a:rPr>
              <a:t>ua</a:t>
            </a:r>
            <a:r>
              <a:rPr lang="uk-UA" altLang="uk-UA" sz="3200" b="1" dirty="0">
                <a:solidFill>
                  <a:srgbClr val="002060"/>
                </a:solidFill>
                <a:latin typeface="Arial" panose="020B0604020202020204" pitchFamily="34" charset="0"/>
                <a:hlinkClick r:id="rId4"/>
              </a:rPr>
              <a:t>/</a:t>
            </a:r>
            <a:endParaRPr lang="uk-UA" altLang="uk-UA" sz="32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0"/>
              </a:spcBef>
              <a:buClrTx/>
            </a:pPr>
            <a:r>
              <a:rPr lang="en-US" altLang="uk-UA" sz="3200" dirty="0">
                <a:solidFill>
                  <a:srgbClr val="002060"/>
                </a:solidFill>
              </a:rPr>
              <a:t>e-mail: office@pnu.edu.ua</a:t>
            </a:r>
            <a:r>
              <a:rPr lang="uk-UA" altLang="uk-UA" sz="32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B3704B-F82C-480C-9209-48B8BA7C5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075" y="624155"/>
            <a:ext cx="1908765" cy="300005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2600" y="2533650"/>
            <a:ext cx="5349875" cy="32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"/>
          <p:cNvSpPr/>
          <p:nvPr/>
        </p:nvSpPr>
        <p:spPr>
          <a:xfrm>
            <a:off x="320109" y="2208221"/>
            <a:ext cx="118726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"/>
          <p:cNvSpPr txBox="1"/>
          <p:nvPr/>
        </p:nvSpPr>
        <p:spPr>
          <a:xfrm>
            <a:off x="-14350" y="6724650"/>
            <a:ext cx="12222300" cy="4590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chemeClr val="accen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18" name="Google Shape;418;p3"/>
          <p:cNvSpPr txBox="1"/>
          <p:nvPr/>
        </p:nvSpPr>
        <p:spPr>
          <a:xfrm>
            <a:off x="4686300" y="496887"/>
            <a:ext cx="47879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"/>
          <p:cNvSpPr txBox="1"/>
          <p:nvPr/>
        </p:nvSpPr>
        <p:spPr>
          <a:xfrm>
            <a:off x="85722" y="504825"/>
            <a:ext cx="33765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21" name="Google Shape;421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422" name="Google Shape;42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"/>
          <p:cNvSpPr txBox="1"/>
          <p:nvPr/>
        </p:nvSpPr>
        <p:spPr>
          <a:xfrm>
            <a:off x="1587" y="1741487"/>
            <a:ext cx="3143250" cy="498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Our University is a member of international consortia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AutoNum type="arabicParenR"/>
            </a:pPr>
            <a:r>
              <a:rPr lang="ru-RU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 member of the European Association of Universities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AutoNum type="arabicParenR"/>
            </a:pPr>
            <a:r>
              <a:rPr lang="ru-RU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 member of the consortium of Warsaw and Ukrainian universities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AutoNum type="arabicParenR"/>
            </a:pPr>
            <a:r>
              <a:rPr lang="ru-RU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 member of international consortium of universities</a:t>
            </a:r>
            <a:endParaRPr sz="16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AutoNum type="arabicParenR"/>
            </a:pPr>
            <a:r>
              <a:rPr lang="ru-RU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a member of a consortium of universities in the Baltic region and Ukraine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AutoNum type="arabicParenR"/>
            </a:pPr>
            <a:r>
              <a:rPr lang="ru-RU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 member of the international university community "One Belt - One Way"</a:t>
            </a:r>
            <a:endParaRPr sz="1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AutoNum type="arabicParenR"/>
            </a:pPr>
            <a:r>
              <a:rPr lang="ru-RU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  Member of the Magna Charta Universitatum Universities Charter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3" descr="D:\скачування з нету\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83812" y="14287"/>
            <a:ext cx="2009775" cy="14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"/>
          <p:cNvSpPr txBox="1"/>
          <p:nvPr/>
        </p:nvSpPr>
        <p:spPr>
          <a:xfrm>
            <a:off x="8620125" y="1603375"/>
            <a:ext cx="1708150" cy="1200150"/>
          </a:xfrm>
          <a:prstGeom prst="rect">
            <a:avLst/>
          </a:prstGeom>
          <a:noFill/>
          <a:ln w="9525" cap="flat" cmpd="sng">
            <a:solidFill>
              <a:srgbClr val="60C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ook Antiqua"/>
              <a:buNone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60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universities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and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organizations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from</a:t>
            </a:r>
            <a:r>
              <a:rPr lang="ru-RU" sz="1800" b="0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ru-RU" sz="1800" b="0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Europe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"/>
          <p:cNvSpPr txBox="1"/>
          <p:nvPr/>
        </p:nvSpPr>
        <p:spPr>
          <a:xfrm>
            <a:off x="8599475" y="3128947"/>
            <a:ext cx="1912800" cy="1200000"/>
          </a:xfrm>
          <a:prstGeom prst="rect">
            <a:avLst/>
          </a:prstGeom>
          <a:noFill/>
          <a:ln w="9525" cap="flat" cmpd="sng">
            <a:solidFill>
              <a:srgbClr val="60C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ook Antiqua"/>
              <a:buNone/>
            </a:pPr>
            <a:r>
              <a:rPr lang="ru-RU" sz="1800" b="0" i="0" u="none" strike="noStrike" cap="none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3 universities and organizations from the USA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"/>
          <p:cNvSpPr txBox="1"/>
          <p:nvPr/>
        </p:nvSpPr>
        <p:spPr>
          <a:xfrm>
            <a:off x="8615350" y="4448200"/>
            <a:ext cx="1897200" cy="1200000"/>
          </a:xfrm>
          <a:prstGeom prst="rect">
            <a:avLst/>
          </a:prstGeom>
          <a:noFill/>
          <a:ln w="9525" cap="flat" cmpd="sng">
            <a:solidFill>
              <a:srgbClr val="60C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ook Antiqua"/>
              <a:buNone/>
            </a:pPr>
            <a:r>
              <a:rPr lang="ru-RU" sz="1800" b="0" i="0" u="none" strike="noStrike" cap="none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5 universities and organizations from China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"/>
          <p:cNvSpPr txBox="1"/>
          <p:nvPr/>
        </p:nvSpPr>
        <p:spPr>
          <a:xfrm>
            <a:off x="8674162" y="5797487"/>
            <a:ext cx="1779600" cy="647700"/>
          </a:xfrm>
          <a:prstGeom prst="rect">
            <a:avLst/>
          </a:prstGeom>
          <a:noFill/>
          <a:ln w="9525" cap="flat" cmpd="sng">
            <a:solidFill>
              <a:srgbClr val="60C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ook Antiqua"/>
              <a:buNone/>
            </a:pPr>
            <a:r>
              <a:rPr lang="ru-RU" sz="1800" b="0" i="0" u="none" strike="noStrike" cap="none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2 universities from Turkey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3" descr="C:\Users\User\Desktop\38_ukraina_1.png"/>
          <p:cNvPicPr preferRelativeResize="0"/>
          <p:nvPr/>
        </p:nvPicPr>
        <p:blipFill rotWithShape="1">
          <a:blip r:embed="rId6">
            <a:alphaModFix/>
          </a:blip>
          <a:srcRect r="16653"/>
          <a:stretch/>
        </p:blipFill>
        <p:spPr>
          <a:xfrm>
            <a:off x="10585450" y="1531937"/>
            <a:ext cx="1550987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" descr="Результат пошуку зображень за запитом &quot;прапор америки і україни&quot;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12462" y="2781300"/>
            <a:ext cx="1381125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85450" y="4168775"/>
            <a:ext cx="1550987" cy="88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490200" y="5648325"/>
            <a:ext cx="1646237" cy="82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9450" y="1524000"/>
            <a:ext cx="1024890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"/>
          <p:cNvSpPr txBox="1"/>
          <p:nvPr/>
        </p:nvSpPr>
        <p:spPr>
          <a:xfrm>
            <a:off x="120650" y="1727200"/>
            <a:ext cx="7848600" cy="483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University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has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2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Educational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Scientific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Institutions</a:t>
            </a:r>
            <a:endParaRPr sz="1800" b="1" i="0" u="none" strike="noStrike" cap="none" dirty="0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2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11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Faculties</a:t>
            </a:r>
            <a:endParaRPr sz="1800" b="1" i="0" u="none" strike="noStrike" cap="none" dirty="0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2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Ivano-Frankivsk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College</a:t>
            </a:r>
            <a:endParaRPr sz="1800" b="1" i="0" u="none" strike="noStrike" cap="none" dirty="0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2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en-US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departments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employing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1</a:t>
            </a:r>
            <a:r>
              <a:rPr lang="en-US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74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Dr.Sci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.; </a:t>
            </a:r>
            <a:r>
              <a:rPr lang="en-US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587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Ph.D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.,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associate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professors</a:t>
            </a:r>
            <a:endParaRPr sz="1800" b="1" i="0" u="none" strike="noStrike" cap="none" dirty="0">
              <a:solidFill>
                <a:srgbClr val="22228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2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 14</a:t>
            </a:r>
            <a:r>
              <a:rPr lang="en-US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105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full-time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distance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learning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students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800" b="1" i="0" u="none" strike="noStrike" cap="none" dirty="0" err="1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including</a:t>
            </a:r>
            <a:r>
              <a:rPr lang="ru-RU" sz="1800" b="1" i="0" u="none" strike="noStrike" cap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4 40</a:t>
            </a:r>
            <a:r>
              <a:rPr lang="en-US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state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budget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312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postgraduate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students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1" dirty="0">
                <a:solidFill>
                  <a:srgbClr val="262699"/>
                </a:solidFill>
              </a:rPr>
              <a:t> 25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postdoctoral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researchers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2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 dirty="0">
              <a:solidFill>
                <a:srgbClr val="2626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2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2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 10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specialized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scientific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councils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 17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specialties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 5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doctoral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councils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ru-RU" sz="1800" b="1" i="0" u="none" strike="noStrike" cap="none" dirty="0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 9 </a:t>
            </a:r>
            <a:r>
              <a:rPr lang="ru-RU" sz="1800" b="1" i="0" u="none" strike="noStrike" cap="none" dirty="0" err="1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specialties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2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2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ook Antiqua"/>
              <a:buNone/>
            </a:pP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br>
              <a:rPr lang="ru-RU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1812" y="109537"/>
            <a:ext cx="1547812" cy="1547812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"/>
          <p:cNvSpPr txBox="1"/>
          <p:nvPr/>
        </p:nvSpPr>
        <p:spPr>
          <a:xfrm>
            <a:off x="120650" y="6742112"/>
            <a:ext cx="12222161" cy="46037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42" name="Google Shape;442;p4"/>
          <p:cNvSpPr txBox="1"/>
          <p:nvPr/>
        </p:nvSpPr>
        <p:spPr>
          <a:xfrm>
            <a:off x="4684712" y="496887"/>
            <a:ext cx="478790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4"/>
          <p:cNvSpPr txBox="1"/>
          <p:nvPr/>
        </p:nvSpPr>
        <p:spPr>
          <a:xfrm>
            <a:off x="262325" y="504825"/>
            <a:ext cx="28095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p4" descr="C:\Users\Admin\Desktop\logo400_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36887" y="39687"/>
            <a:ext cx="1617662" cy="1617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5"/>
          <p:cNvPicPr preferRelativeResize="0"/>
          <p:nvPr/>
        </p:nvPicPr>
        <p:blipFill rotWithShape="1">
          <a:blip r:embed="rId3">
            <a:alphaModFix/>
          </a:blip>
          <a:srcRect b="21930"/>
          <a:stretch/>
        </p:blipFill>
        <p:spPr>
          <a:xfrm>
            <a:off x="1944687" y="1524000"/>
            <a:ext cx="10247312" cy="5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1812" y="109537"/>
            <a:ext cx="1547812" cy="1547812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"/>
          <p:cNvSpPr txBox="1"/>
          <p:nvPr/>
        </p:nvSpPr>
        <p:spPr>
          <a:xfrm>
            <a:off x="354012" y="1976437"/>
            <a:ext cx="8983662" cy="440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700"/>
              <a:buFont typeface="Arial"/>
              <a:buNone/>
            </a:pPr>
            <a:r>
              <a:rPr lang="ru-RU" sz="17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- Faculty of History, Political Science and International Relations</a:t>
            </a:r>
            <a:endParaRPr sz="17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700"/>
              <a:buFont typeface="Arial"/>
              <a:buNone/>
            </a:pPr>
            <a:r>
              <a:rPr lang="ru-RU" sz="17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- Faculty of Natural Sciences</a:t>
            </a:r>
            <a:endParaRPr sz="17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700"/>
              <a:buFont typeface="Arial"/>
              <a:buNone/>
            </a:pPr>
            <a:r>
              <a:rPr lang="ru-RU" sz="17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- Faculty of Tourism</a:t>
            </a:r>
            <a:endParaRPr sz="17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700"/>
              <a:buFont typeface="Arial"/>
              <a:buNone/>
            </a:pPr>
            <a:r>
              <a:rPr lang="ru-RU" sz="17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- Faculty of Philology</a:t>
            </a:r>
            <a:endParaRPr sz="17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700"/>
              <a:buFont typeface="Arial"/>
              <a:buNone/>
            </a:pPr>
            <a:r>
              <a:rPr lang="ru-RU" sz="17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- Pedagogical Faculty</a:t>
            </a:r>
            <a:endParaRPr sz="17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700"/>
              <a:buFont typeface="Arial"/>
              <a:buNone/>
            </a:pPr>
            <a:r>
              <a:rPr lang="ru-RU" sz="17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- Faculty of Philosophy</a:t>
            </a:r>
            <a:endParaRPr sz="17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ook Antiqua"/>
              <a:buNone/>
            </a:pPr>
            <a:r>
              <a:rPr lang="ru-RU" sz="17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- Faculty of Economics</a:t>
            </a:r>
            <a:endParaRPr sz="17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ook Antiqua"/>
              <a:buNone/>
            </a:pPr>
            <a:r>
              <a:rPr lang="ru-RU" sz="17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- Faculty of Foreign Languages</a:t>
            </a:r>
            <a:endParaRPr sz="17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ook Antiqua"/>
              <a:buNone/>
            </a:pPr>
            <a:r>
              <a:rPr lang="ru-RU" sz="17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- Faculty of Mathematics and Informatics</a:t>
            </a:r>
            <a:endParaRPr sz="17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ook Antiqua"/>
              <a:buNone/>
            </a:pPr>
            <a:r>
              <a:rPr lang="ru-RU" sz="17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- Faculty of Physical Education and Sports</a:t>
            </a:r>
            <a:endParaRPr sz="17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ook Antiqua"/>
              <a:buNone/>
            </a:pPr>
            <a:r>
              <a:rPr lang="ru-RU" sz="17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- Physico-technical Faculty</a:t>
            </a:r>
            <a:endParaRPr sz="17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ook Antiqua"/>
              <a:buNone/>
            </a:pPr>
            <a:r>
              <a:rPr lang="ru-RU" sz="17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- Educational and Scientific Institute of Arts</a:t>
            </a:r>
            <a:endParaRPr sz="17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ook Antiqua"/>
              <a:buNone/>
            </a:pPr>
            <a:r>
              <a:rPr lang="ru-RU" sz="17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- Educational and Scientific Law Institute</a:t>
            </a:r>
            <a:endParaRPr sz="17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ook Antiqua"/>
              <a:buNone/>
            </a:pPr>
            <a:r>
              <a:rPr lang="ru-RU" sz="17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- Kolomyia Educational and Scientific Institute</a:t>
            </a:r>
            <a:endParaRPr sz="17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ook Antiqua"/>
              <a:buNone/>
            </a:pPr>
            <a:r>
              <a:rPr lang="ru-RU" sz="17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- Institute of Postgraduate Education and Pre-University Training</a:t>
            </a:r>
            <a:endParaRPr sz="17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ook Antiqua"/>
              <a:buNone/>
            </a:pPr>
            <a:r>
              <a:rPr lang="ru-RU" sz="17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- Ivano-Frankivsk College of State Higher Educational Institution “Vasyl Stefanyk Precarpathian National University”</a:t>
            </a:r>
            <a:endParaRPr sz="17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ook Antiqua"/>
              <a:buNone/>
            </a:pPr>
            <a:endParaRPr sz="16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5"/>
          <p:cNvSpPr txBox="1"/>
          <p:nvPr/>
        </p:nvSpPr>
        <p:spPr>
          <a:xfrm>
            <a:off x="120650" y="1608137"/>
            <a:ext cx="50546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Educational units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5"/>
          <p:cNvSpPr txBox="1"/>
          <p:nvPr/>
        </p:nvSpPr>
        <p:spPr>
          <a:xfrm>
            <a:off x="4684712" y="496887"/>
            <a:ext cx="478790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5"/>
          <p:cNvSpPr txBox="1"/>
          <p:nvPr/>
        </p:nvSpPr>
        <p:spPr>
          <a:xfrm>
            <a:off x="0" y="6597650"/>
            <a:ext cx="12222161" cy="46037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55" name="Google Shape;455;p5"/>
          <p:cNvSpPr txBox="1"/>
          <p:nvPr/>
        </p:nvSpPr>
        <p:spPr>
          <a:xfrm>
            <a:off x="354000" y="504825"/>
            <a:ext cx="26829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6" name="Google Shape;456;p5" descr="C:\Users\Admin\Desktop\logo400_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36887" y="39687"/>
            <a:ext cx="1617662" cy="1617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6"/>
          <p:cNvPicPr preferRelativeResize="0"/>
          <p:nvPr/>
        </p:nvPicPr>
        <p:blipFill rotWithShape="1">
          <a:blip r:embed="rId3">
            <a:alphaModFix/>
          </a:blip>
          <a:srcRect r="36548"/>
          <a:stretch/>
        </p:blipFill>
        <p:spPr>
          <a:xfrm>
            <a:off x="6643687" y="1503362"/>
            <a:ext cx="5549900" cy="535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1812" y="109537"/>
            <a:ext cx="1547812" cy="1547812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6"/>
          <p:cNvSpPr txBox="1"/>
          <p:nvPr/>
        </p:nvSpPr>
        <p:spPr>
          <a:xfrm>
            <a:off x="522287" y="2027237"/>
            <a:ext cx="7662862" cy="128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 is one of the first universities that actively implements the </a:t>
            </a:r>
            <a:r>
              <a:rPr lang="ru-RU" sz="1800" b="1">
                <a:solidFill>
                  <a:srgbClr val="0B2673"/>
                </a:solidFill>
              </a:rPr>
              <a:t>double</a:t>
            </a:r>
            <a:r>
              <a:rPr lang="ru-RU" sz="18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degree</a:t>
            </a:r>
            <a:r>
              <a:rPr lang="ru-RU" sz="1800" b="1">
                <a:solidFill>
                  <a:srgbClr val="0B2673"/>
                </a:solidFill>
              </a:rPr>
              <a:t> </a:t>
            </a:r>
            <a:r>
              <a:rPr lang="ru-RU" sz="18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diploma programs with the leading European universities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None/>
            </a:pPr>
            <a:br>
              <a:rPr lang="ru-RU" sz="18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6"/>
          <p:cNvSpPr txBox="1"/>
          <p:nvPr/>
        </p:nvSpPr>
        <p:spPr>
          <a:xfrm>
            <a:off x="4684712" y="496887"/>
            <a:ext cx="478790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6"/>
          <p:cNvSpPr txBox="1"/>
          <p:nvPr/>
        </p:nvSpPr>
        <p:spPr>
          <a:xfrm>
            <a:off x="-14287" y="6315075"/>
            <a:ext cx="12222161" cy="46037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466" name="Google Shape;46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91125" y="3500437"/>
            <a:ext cx="3397250" cy="3049587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6"/>
          <p:cNvSpPr txBox="1"/>
          <p:nvPr/>
        </p:nvSpPr>
        <p:spPr>
          <a:xfrm>
            <a:off x="184150" y="504825"/>
            <a:ext cx="29115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6"/>
          <p:cNvSpPr txBox="1"/>
          <p:nvPr/>
        </p:nvSpPr>
        <p:spPr>
          <a:xfrm>
            <a:off x="184150" y="3154390"/>
            <a:ext cx="5646737" cy="1202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dirty="0" err="1">
                <a:solidFill>
                  <a:srgbClr val="C00000"/>
                </a:solidFill>
              </a:rPr>
              <a:t>Double</a:t>
            </a:r>
            <a:r>
              <a:rPr lang="ru-RU" sz="1800" b="1" dirty="0">
                <a:solidFill>
                  <a:srgbClr val="C00000"/>
                </a:solidFill>
              </a:rPr>
              <a:t> </a:t>
            </a:r>
            <a:r>
              <a:rPr lang="ru-RU" sz="1800" b="1" dirty="0" err="1">
                <a:solidFill>
                  <a:srgbClr val="C00000"/>
                </a:solidFill>
              </a:rPr>
              <a:t>degree</a:t>
            </a:r>
            <a:r>
              <a:rPr lang="ru-RU" sz="1800" b="1" dirty="0">
                <a:solidFill>
                  <a:srgbClr val="C00000"/>
                </a:solidFill>
              </a:rPr>
              <a:t> </a:t>
            </a:r>
            <a:r>
              <a:rPr lang="ru-RU" sz="1800" b="1" dirty="0" err="1">
                <a:solidFill>
                  <a:srgbClr val="C00000"/>
                </a:solidFill>
              </a:rPr>
              <a:t>diploma</a:t>
            </a:r>
            <a:r>
              <a:rPr lang="ru-RU" sz="1800" b="1" dirty="0">
                <a:solidFill>
                  <a:srgbClr val="C00000"/>
                </a:solidFill>
              </a:rPr>
              <a:t> </a:t>
            </a: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programs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being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implemented</a:t>
            </a:r>
            <a:endParaRPr sz="1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1</a:t>
            </a:r>
            <a:r>
              <a:rPr lang="en-US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specialties</a:t>
            </a:r>
            <a:r>
              <a:rPr lang="ru-RU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6"/>
          <p:cNvSpPr txBox="1"/>
          <p:nvPr/>
        </p:nvSpPr>
        <p:spPr>
          <a:xfrm>
            <a:off x="431800" y="4392612"/>
            <a:ext cx="2735262" cy="1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International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relations</a:t>
            </a: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Law</a:t>
            </a: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Informatics</a:t>
            </a: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Primary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Physical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History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archeology</a:t>
            </a: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6"/>
          <p:cNvSpPr txBox="1"/>
          <p:nvPr/>
        </p:nvSpPr>
        <p:spPr>
          <a:xfrm>
            <a:off x="3204375" y="4401350"/>
            <a:ext cx="3101422" cy="18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Tourism</a:t>
            </a: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Physics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astronomy</a:t>
            </a: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Mathematics</a:t>
            </a: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Philosophy</a:t>
            </a: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Politology</a:t>
            </a: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Geografy</a:t>
            </a:r>
            <a:endParaRPr sz="1800" b="1" i="0" u="none" strike="noStrike" cap="none" dirty="0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p6" descr="C:\Users\Admin\Desktop\logo400_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6887" y="39687"/>
            <a:ext cx="1617662" cy="1617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"/>
          <p:cNvSpPr txBox="1"/>
          <p:nvPr/>
        </p:nvSpPr>
        <p:spPr>
          <a:xfrm>
            <a:off x="60325" y="1555750"/>
            <a:ext cx="85090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Scientific infrastructure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7"/>
          <p:cNvSpPr/>
          <p:nvPr/>
        </p:nvSpPr>
        <p:spPr>
          <a:xfrm>
            <a:off x="320109" y="2208221"/>
            <a:ext cx="118726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7"/>
          <p:cNvSpPr txBox="1"/>
          <p:nvPr/>
        </p:nvSpPr>
        <p:spPr>
          <a:xfrm>
            <a:off x="-30162" y="6704012"/>
            <a:ext cx="12222161" cy="46037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chemeClr val="accen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80" name="Google Shape;480;p7"/>
          <p:cNvSpPr txBox="1"/>
          <p:nvPr/>
        </p:nvSpPr>
        <p:spPr>
          <a:xfrm>
            <a:off x="4686300" y="496887"/>
            <a:ext cx="47879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7"/>
          <p:cNvSpPr txBox="1"/>
          <p:nvPr/>
        </p:nvSpPr>
        <p:spPr>
          <a:xfrm>
            <a:off x="271450" y="504825"/>
            <a:ext cx="26925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83" name="Google Shape;483;p7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484" name="Google Shape;48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7"/>
          <p:cNvSpPr txBox="1"/>
          <p:nvPr/>
        </p:nvSpPr>
        <p:spPr>
          <a:xfrm>
            <a:off x="39687" y="1955800"/>
            <a:ext cx="6992937" cy="47402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19 scientific units: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Char char="-"/>
            </a:pPr>
            <a:r>
              <a:rPr lang="ru-RU" sz="1800" b="0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9 scientific laboratories</a:t>
            </a:r>
            <a:endParaRPr sz="1800" b="0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Char char="-"/>
            </a:pPr>
            <a:r>
              <a:rPr lang="ru-RU" sz="1800" b="0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2 interagency laboratories, incl. Joint Educational and Scientific Laboratory of Magnetic Membrane Physics of H. Kurdiumov  Institute of Metal Physics of NAS of Ukraine and Vasyl Stefanyk Precarpathian National University;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Char char="-"/>
            </a:pPr>
            <a:r>
              <a:rPr lang="ru-RU" sz="1800" b="0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International Scientific Center “Observatory”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Char char="-"/>
            </a:pPr>
            <a:r>
              <a:rPr lang="ru-RU" sz="1800" b="0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Center of joint exploitation of scientific equipment  “ Center for the Study of Aging and Metabolism Disorders”: </a:t>
            </a:r>
            <a:endParaRPr sz="1800" b="0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Char char="-"/>
            </a:pPr>
            <a:r>
              <a:rPr lang="ru-RU" sz="1800" b="0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Science Park “</a:t>
            </a: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Carpathian University”</a:t>
            </a:r>
            <a:endParaRPr sz="1800" b="0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Char char="-"/>
            </a:pPr>
            <a:r>
              <a:rPr lang="ru-RU" sz="1800" b="0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Botanical Garden</a:t>
            </a:r>
            <a:endParaRPr sz="1800" b="0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Char char="-"/>
            </a:pPr>
            <a:r>
              <a:rPr lang="ru-RU" sz="1800" b="0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Arboretum "Druzhba"</a:t>
            </a:r>
            <a:endParaRPr sz="1800" b="0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Char char="-"/>
            </a:pPr>
            <a:r>
              <a:rPr lang="ru-RU" sz="1800" b="0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National Contact Point “</a:t>
            </a: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Horizon 2020”</a:t>
            </a:r>
            <a:endParaRPr sz="1800" b="0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Char char="-"/>
            </a:pPr>
            <a:r>
              <a:rPr lang="ru-RU" sz="1800" b="0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 Other (Museum, Scientific Library)</a:t>
            </a:r>
            <a:endParaRPr sz="1800" b="0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Arial"/>
              <a:buChar char="-"/>
            </a:pPr>
            <a:r>
              <a:rPr lang="ru-RU" sz="1800" b="0" i="0" u="none" strike="noStrike" cap="none">
                <a:solidFill>
                  <a:srgbClr val="0B2673"/>
                </a:solidFill>
                <a:latin typeface="Arial"/>
                <a:ea typeface="Arial"/>
                <a:cs typeface="Arial"/>
                <a:sym typeface="Arial"/>
              </a:rPr>
              <a:t>The university has 23 educational and research centers</a:t>
            </a:r>
            <a:endParaRPr sz="1800" b="0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p7" descr="http://nauka.pnu.edu.ua/wp-content/uploads/sites/122/2018/04/structure-300x17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2625" y="3009900"/>
            <a:ext cx="5154600" cy="31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7" descr="D:\Lyubomyr\Парк\лого\для перегляду\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825" y="1830387"/>
            <a:ext cx="2670175" cy="801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8"/>
          <p:cNvSpPr txBox="1"/>
          <p:nvPr/>
        </p:nvSpPr>
        <p:spPr>
          <a:xfrm>
            <a:off x="719137" y="1528762"/>
            <a:ext cx="110744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Publishing activity of the University in the SCOPUS indexed editions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8"/>
          <p:cNvSpPr/>
          <p:nvPr/>
        </p:nvSpPr>
        <p:spPr>
          <a:xfrm>
            <a:off x="320109" y="2208221"/>
            <a:ext cx="118726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>
              <a:solidFill>
                <a:srgbClr val="0B267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ahoma"/>
              <a:buNone/>
            </a:pPr>
            <a:r>
              <a:rPr lang="ru-RU" sz="1800" b="1" i="0" u="none" strike="noStrike" cap="none">
                <a:solidFill>
                  <a:srgbClr val="0B2673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1" i="0" u="none" strike="noStrike" cap="none">
              <a:solidFill>
                <a:srgbClr val="0B26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8"/>
          <p:cNvSpPr txBox="1"/>
          <p:nvPr/>
        </p:nvSpPr>
        <p:spPr>
          <a:xfrm>
            <a:off x="4711750" y="504812"/>
            <a:ext cx="47880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NATIONAL UNIVERSITY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8"/>
          <p:cNvSpPr txBox="1"/>
          <p:nvPr/>
        </p:nvSpPr>
        <p:spPr>
          <a:xfrm>
            <a:off x="320100" y="504825"/>
            <a:ext cx="27528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 HIGHER EDUCATIONAL INSTITUTION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DADA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ADAD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8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497" name="Google Shape;4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3862" y="0"/>
            <a:ext cx="1560512" cy="15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80250" y="4192587"/>
            <a:ext cx="4224337" cy="2511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99" name="Google Shape;499;p8"/>
          <p:cNvGraphicFramePr/>
          <p:nvPr/>
        </p:nvGraphicFramePr>
        <p:xfrm>
          <a:off x="1587" y="2147887"/>
          <a:ext cx="6145212" cy="471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6" imgW="6145212" imgH="4710112" progId="">
                  <p:embed/>
                </p:oleObj>
              </mc:Choice>
              <mc:Fallback>
                <p:oleObj r:id="rId6" imgW="6145212" imgH="4710112" progId="">
                  <p:embed/>
                  <p:pic>
                    <p:nvPicPr>
                      <p:cNvPr id="499" name="Google Shape;499;p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1587" y="2147887"/>
                        <a:ext cx="6145212" cy="4710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0" name="Google Shape;500;p8"/>
          <p:cNvSpPr txBox="1"/>
          <p:nvPr/>
        </p:nvSpPr>
        <p:spPr>
          <a:xfrm>
            <a:off x="6146800" y="1903357"/>
            <a:ext cx="58452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imes New Roman"/>
              <a:buNone/>
            </a:pP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ranking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higher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educational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institutions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according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SCOPUS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database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University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</a:t>
            </a:r>
            <a:r>
              <a:rPr lang="en-US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place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(20</a:t>
            </a:r>
            <a:r>
              <a:rPr lang="en-US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imes New Roman"/>
              <a:buNone/>
            </a:pP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imes New Roman"/>
              <a:buChar char="-"/>
            </a:pP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university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h-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index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4</a:t>
            </a:r>
            <a:r>
              <a:rPr lang="en-US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ook Antiqua"/>
              <a:buNone/>
            </a:pPr>
            <a:endParaRPr sz="1800" b="1" i="0" u="none" strike="noStrike" cap="none" dirty="0">
              <a:solidFill>
                <a:srgbClr val="0B267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673"/>
              </a:buClr>
              <a:buSzPts val="1800"/>
              <a:buFont typeface="Times New Roman"/>
              <a:buChar char="-"/>
            </a:pP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university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journals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included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bases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SCOPUS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</a:t>
            </a:r>
            <a:r>
              <a:rPr lang="ru-RU" sz="1800" b="1" i="0" u="none" strike="noStrike" cap="none" dirty="0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u="none" strike="noStrike" cap="none" dirty="0" err="1">
                <a:solidFill>
                  <a:srgbClr val="0B26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Science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" name="Google Shape;50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13937" y="290512"/>
            <a:ext cx="1993900" cy="804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9" descr="C:\Users\User\Desktop\Презентація\123\(Footage)\Holders\Logo Holder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3400" y="109537"/>
            <a:ext cx="1547812" cy="1547812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9"/>
          <p:cNvSpPr txBox="1"/>
          <p:nvPr/>
        </p:nvSpPr>
        <p:spPr>
          <a:xfrm>
            <a:off x="1587" y="6492875"/>
            <a:ext cx="12222161" cy="46037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chemeClr val="accen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509" name="Google Shape;509;p9"/>
          <p:cNvSpPr txBox="1"/>
          <p:nvPr/>
        </p:nvSpPr>
        <p:spPr>
          <a:xfrm>
            <a:off x="4984225" y="592125"/>
            <a:ext cx="66045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VASYL STEFANYK PRECARPATHIAN 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 UNIVERSITY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9"/>
          <p:cNvSpPr txBox="1"/>
          <p:nvPr/>
        </p:nvSpPr>
        <p:spPr>
          <a:xfrm>
            <a:off x="3159125" y="1890712"/>
            <a:ext cx="609600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past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7 </a:t>
            </a:r>
            <a:r>
              <a:rPr lang="ru-RU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years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various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projects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been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implemented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university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ru-RU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amount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$ 3,945,958.7 USA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" name="Google Shape;511;p9" descr="C:\Users\Admin\Desktop\logo400_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8475" y="39687"/>
            <a:ext cx="1617662" cy="161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7" y="0"/>
            <a:ext cx="3001962" cy="672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69437" y="39687"/>
            <a:ext cx="2724150" cy="681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9"/>
          <p:cNvPicPr preferRelativeResize="0"/>
          <p:nvPr/>
        </p:nvPicPr>
        <p:blipFill rotWithShape="1">
          <a:blip r:embed="rId7">
            <a:alphaModFix/>
          </a:blip>
          <a:srcRect t="4426"/>
          <a:stretch/>
        </p:blipFill>
        <p:spPr>
          <a:xfrm>
            <a:off x="4656137" y="3460750"/>
            <a:ext cx="3348037" cy="2125662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9"/>
          <p:cNvSpPr txBox="1"/>
          <p:nvPr/>
        </p:nvSpPr>
        <p:spPr>
          <a:xfrm>
            <a:off x="3159125" y="5845175"/>
            <a:ext cx="60960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2019, 5 new international scientific projects of various foundations were won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S103431374">
  <a:themeElements>
    <a:clrScheme name="Другая 2">
      <a:dk1>
        <a:srgbClr val="0B2673"/>
      </a:dk1>
      <a:lt1>
        <a:srgbClr val="FFFFFF"/>
      </a:lt1>
      <a:dk2>
        <a:srgbClr val="000000"/>
      </a:dk2>
      <a:lt2>
        <a:srgbClr val="F2F2F2"/>
      </a:lt2>
      <a:accent1>
        <a:srgbClr val="0B6095"/>
      </a:accent1>
      <a:accent2>
        <a:srgbClr val="D7AC0F"/>
      </a:accent2>
      <a:accent3>
        <a:srgbClr val="EFC119"/>
      </a:accent3>
      <a:accent4>
        <a:srgbClr val="969890"/>
      </a:accent4>
      <a:accent5>
        <a:srgbClr val="0B6095"/>
      </a:accent5>
      <a:accent6>
        <a:srgbClr val="C05A3A"/>
      </a:accent6>
      <a:hlink>
        <a:srgbClr val="EFC119"/>
      </a:hlink>
      <a:folHlink>
        <a:srgbClr val="9698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S103431374">
  <a:themeElements>
    <a:clrScheme name="Другая 2">
      <a:dk1>
        <a:srgbClr val="0B2673"/>
      </a:dk1>
      <a:lt1>
        <a:srgbClr val="FFFFFF"/>
      </a:lt1>
      <a:dk2>
        <a:srgbClr val="000000"/>
      </a:dk2>
      <a:lt2>
        <a:srgbClr val="F2F2F2"/>
      </a:lt2>
      <a:accent1>
        <a:srgbClr val="0B6095"/>
      </a:accent1>
      <a:accent2>
        <a:srgbClr val="D7AC0F"/>
      </a:accent2>
      <a:accent3>
        <a:srgbClr val="EFC119"/>
      </a:accent3>
      <a:accent4>
        <a:srgbClr val="969890"/>
      </a:accent4>
      <a:accent5>
        <a:srgbClr val="0B6095"/>
      </a:accent5>
      <a:accent6>
        <a:srgbClr val="C05A3A"/>
      </a:accent6>
      <a:hlink>
        <a:srgbClr val="EFC119"/>
      </a:hlink>
      <a:folHlink>
        <a:srgbClr val="9698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S103431374">
  <a:themeElements>
    <a:clrScheme name="Другая 2">
      <a:dk1>
        <a:srgbClr val="0B2673"/>
      </a:dk1>
      <a:lt1>
        <a:srgbClr val="FFFFFF"/>
      </a:lt1>
      <a:dk2>
        <a:srgbClr val="000000"/>
      </a:dk2>
      <a:lt2>
        <a:srgbClr val="F2F2F2"/>
      </a:lt2>
      <a:accent1>
        <a:srgbClr val="0B6095"/>
      </a:accent1>
      <a:accent2>
        <a:srgbClr val="D7AC0F"/>
      </a:accent2>
      <a:accent3>
        <a:srgbClr val="EFC119"/>
      </a:accent3>
      <a:accent4>
        <a:srgbClr val="969890"/>
      </a:accent4>
      <a:accent5>
        <a:srgbClr val="0B6095"/>
      </a:accent5>
      <a:accent6>
        <a:srgbClr val="C05A3A"/>
      </a:accent6>
      <a:hlink>
        <a:srgbClr val="EFC119"/>
      </a:hlink>
      <a:folHlink>
        <a:srgbClr val="9698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2286</Words>
  <Application>Microsoft Office PowerPoint</Application>
  <PresentationFormat>Довільний</PresentationFormat>
  <Paragraphs>559</Paragraphs>
  <Slides>29</Slides>
  <Notes>29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7</vt:i4>
      </vt:variant>
      <vt:variant>
        <vt:lpstr>Вбудовані сервери OLE</vt:lpstr>
      </vt:variant>
      <vt:variant>
        <vt:i4>0</vt:i4>
      </vt:variant>
      <vt:variant>
        <vt:lpstr>Заголовки слайдів</vt:lpstr>
      </vt:variant>
      <vt:variant>
        <vt:i4>29</vt:i4>
      </vt:variant>
    </vt:vector>
  </HeadingPairs>
  <TitlesOfParts>
    <vt:vector size="40" baseType="lpstr">
      <vt:lpstr>Book Antiqua</vt:lpstr>
      <vt:lpstr>Tahoma</vt:lpstr>
      <vt:lpstr>Arial</vt:lpstr>
      <vt:lpstr>Times New Roman</vt:lpstr>
      <vt:lpstr>2_Тема Office</vt:lpstr>
      <vt:lpstr>Тема Office</vt:lpstr>
      <vt:lpstr>TS103431374</vt:lpstr>
      <vt:lpstr>1_TS103431374</vt:lpstr>
      <vt:lpstr>2_TS103431374</vt:lpstr>
      <vt:lpstr>1_Тема Office</vt:lpstr>
      <vt:lpstr>3_Тема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Valentina Yakubiv</cp:lastModifiedBy>
  <cp:revision>7</cp:revision>
  <dcterms:created xsi:type="dcterms:W3CDTF">2014-11-09T18:44:19Z</dcterms:created>
  <dcterms:modified xsi:type="dcterms:W3CDTF">2021-03-21T06:53:57Z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TC034313749991</vt:lpwstr>
  </property>
</Properties>
</file>