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09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27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58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99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404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74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67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067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8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9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7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47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12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39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56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45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7B02-8708-4770-B03D-F5EEEEC78EC6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8A4670-548F-4403-9B33-C5F28F944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95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8D44E099-FC66-4167-A593-8F6FBB5EE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171E04-FEC4-4208-A619-A786E4234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F3DE8019-884E-41C9-A54C-AC668CA526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462C1647-5880-4037-8FCE-16E1F646C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C91082BE-FDAA-4A80-88B6-C5F5AD0C2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059FE918-3CB9-43E6-8025-22A9C21C4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E30464D7-34FF-42C8-8686-C3A865E90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07281894-7888-434B-BC17-FB67B487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7CDF6636-2EE5-4477-B1E7-136C9B4F3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6A01C238-0F7D-4DF5-A879-329020008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AA10B8D3-BE6D-40AB-BA54-12C4758E5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4CD8C1DF-88C2-4F11-AA23-36D5B5BD3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9AF01696-99FF-4093-938A-38D0C7223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29FAB3C-6A93-4306-8525-B9FC787B1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8838005D-B3A9-4E56-9BFB-3DD99E4B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6450237E-A2DE-4BA3-AF9F-06399E5CF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A643E849-3FBA-4248-B0DF-9D6737E23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231C0782-59AA-4C4F-8B86-85102F701A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E19975F5-4F93-41BF-9A6D-1E6CFDFF1D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AE6458FC-D3D9-469F-A8FB-0431BD156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90B9693F-2248-4DB8-A528-52C13C636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11CC5E15-09A8-41A0-930D-434F7D8D6F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B5566C56-67EC-43D7-A3D2-3CCBEDAFC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CF74AC36-5E17-4D3B-A93B-1645741EB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39818481-D2FB-4507-B11D-8C6342ACF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E996F5F0-3979-44D1-9AE3-1251DA5D2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05C469C2-FE8F-491E-9139-7E7F8BB38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Freeform 11">
            <a:extLst>
              <a:ext uri="{FF2B5EF4-FFF2-40B4-BE49-F238E27FC236}">
                <a16:creationId xmlns:a16="http://schemas.microsoft.com/office/drawing/2014/main" id="{0D31E63E-1DE1-4400-9D1A-FA0378B29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7" name="Freeform 21">
            <a:extLst>
              <a:ext uri="{FF2B5EF4-FFF2-40B4-BE49-F238E27FC236}">
                <a16:creationId xmlns:a16="http://schemas.microsoft.com/office/drawing/2014/main" id="{04C56FBC-E865-4046-B28B-0CC2BE4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8170246" cy="6858000"/>
          </a:xfrm>
          <a:custGeom>
            <a:avLst/>
            <a:gdLst>
              <a:gd name="connsiteX0" fmla="*/ 0 w 8170246"/>
              <a:gd name="connsiteY0" fmla="*/ 0 h 6858000"/>
              <a:gd name="connsiteX1" fmla="*/ 98791 w 8170246"/>
              <a:gd name="connsiteY1" fmla="*/ 0 h 6858000"/>
              <a:gd name="connsiteX2" fmla="*/ 4862151 w 8170246"/>
              <a:gd name="connsiteY2" fmla="*/ 0 h 6858000"/>
              <a:gd name="connsiteX3" fmla="*/ 8088169 w 8170246"/>
              <a:gd name="connsiteY3" fmla="*/ 3226735 h 6858000"/>
              <a:gd name="connsiteX4" fmla="*/ 8088169 w 8170246"/>
              <a:gd name="connsiteY4" fmla="*/ 3626507 h 6858000"/>
              <a:gd name="connsiteX5" fmla="*/ 4857393 w 8170246"/>
              <a:gd name="connsiteY5" fmla="*/ 6858000 h 6858000"/>
              <a:gd name="connsiteX6" fmla="*/ 133398 w 8170246"/>
              <a:gd name="connsiteY6" fmla="*/ 6858000 h 6858000"/>
              <a:gd name="connsiteX7" fmla="*/ 0 w 81702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70246" h="6858000">
                <a:moveTo>
                  <a:pt x="0" y="0"/>
                </a:moveTo>
                <a:lnTo>
                  <a:pt x="98791" y="0"/>
                </a:lnTo>
                <a:cubicBezTo>
                  <a:pt x="1141045" y="0"/>
                  <a:pt x="2657051" y="0"/>
                  <a:pt x="4862151" y="0"/>
                </a:cubicBez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10" name="Рисунок 9" descr="Изображение выглядит как внутренний, человек, стол, режет&#10;&#10;Автоматически созданное описание">
            <a:extLst>
              <a:ext uri="{FF2B5EF4-FFF2-40B4-BE49-F238E27FC236}">
                <a16:creationId xmlns:a16="http://schemas.microsoft.com/office/drawing/2014/main" id="{B946AF47-9B0D-4A9E-9298-1692DC2B48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88" r="2" b="5047"/>
          <a:stretch/>
        </p:blipFill>
        <p:spPr>
          <a:xfrm>
            <a:off x="4862152" y="10"/>
            <a:ext cx="7329848" cy="3428990"/>
          </a:xfrm>
          <a:custGeom>
            <a:avLst/>
            <a:gdLst/>
            <a:ahLst/>
            <a:cxnLst/>
            <a:rect l="l" t="t" r="r" b="b"/>
            <a:pathLst>
              <a:path w="7329848" h="3429000">
                <a:moveTo>
                  <a:pt x="0" y="0"/>
                </a:moveTo>
                <a:lnTo>
                  <a:pt x="7329848" y="0"/>
                </a:lnTo>
                <a:lnTo>
                  <a:pt x="7329848" y="3429000"/>
                </a:lnTo>
                <a:lnTo>
                  <a:pt x="3307637" y="3429000"/>
                </a:lnTo>
                <a:lnTo>
                  <a:pt x="3308095" y="3426621"/>
                </a:lnTo>
                <a:cubicBezTo>
                  <a:pt x="3308095" y="3354043"/>
                  <a:pt x="3280736" y="3281466"/>
                  <a:pt x="3226017" y="3226735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9313F-E89F-4BB1-A03F-5403B3C32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3211" y="2506565"/>
            <a:ext cx="5430597" cy="14697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>
                <a:solidFill>
                  <a:schemeClr val="accent2"/>
                </a:solidFill>
              </a:rPr>
              <a:t>Плоско-рельєфна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err="1">
                <a:solidFill>
                  <a:schemeClr val="accent2"/>
                </a:solidFill>
              </a:rPr>
              <a:t>пластика</a:t>
            </a:r>
            <a:endParaRPr lang="en-US" sz="3600" dirty="0">
              <a:solidFill>
                <a:schemeClr val="accent2"/>
              </a:solidFill>
            </a:endParaRPr>
          </a:p>
        </p:txBody>
      </p:sp>
      <p:pic>
        <p:nvPicPr>
          <p:cNvPr id="8" name="Рисунок 7" descr="Изображение выглядит как колесо, маленький, сидит, еда&#10;&#10;Автоматически созданное описание">
            <a:extLst>
              <a:ext uri="{FF2B5EF4-FFF2-40B4-BE49-F238E27FC236}">
                <a16:creationId xmlns:a16="http://schemas.microsoft.com/office/drawing/2014/main" id="{F3D3C7B4-1712-41B2-B4F7-06B8658F69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00" r="1" b="14391"/>
          <a:stretch/>
        </p:blipFill>
        <p:spPr>
          <a:xfrm>
            <a:off x="4857394" y="3429000"/>
            <a:ext cx="7334607" cy="3429000"/>
          </a:xfrm>
          <a:custGeom>
            <a:avLst/>
            <a:gdLst/>
            <a:ahLst/>
            <a:cxnLst/>
            <a:rect l="l" t="t" r="r" b="b"/>
            <a:pathLst>
              <a:path w="7334607" h="3429000">
                <a:moveTo>
                  <a:pt x="3312396" y="0"/>
                </a:moveTo>
                <a:lnTo>
                  <a:pt x="7334607" y="0"/>
                </a:lnTo>
                <a:lnTo>
                  <a:pt x="7334607" y="3429000"/>
                </a:lnTo>
                <a:lnTo>
                  <a:pt x="0" y="3429000"/>
                </a:lnTo>
                <a:cubicBezTo>
                  <a:pt x="3230776" y="197507"/>
                  <a:pt x="3230776" y="197507"/>
                  <a:pt x="3230776" y="197507"/>
                </a:cubicBezTo>
                <a:cubicBezTo>
                  <a:pt x="3258135" y="170142"/>
                  <a:pt x="3278655" y="138314"/>
                  <a:pt x="3292335" y="104256"/>
                </a:cubicBezTo>
                <a:close/>
              </a:path>
            </a:pathLst>
          </a:cu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190AE5-4F0D-4E9B-9C54-D0D722A9F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268" y="65437"/>
            <a:ext cx="5282758" cy="382325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 3" charset="2"/>
              <a:buChar char=""/>
            </a:pP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Міністерство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освіти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і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науки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України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ДВНЗ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Прикарпатський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національний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університет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імені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В.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Стефаника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Навчально-науковий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інститут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мистецтв</a:t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Кафедра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методики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викладання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образотворчого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і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декоративно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-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прикладного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мистецтва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та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дизайну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Wingdings 3" charset="2"/>
              <a:buChar char=""/>
            </a:pPr>
            <a:endParaRPr lang="en-US" dirty="0">
              <a:solidFill>
                <a:srgbClr val="FEFFFF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3E182B-EBDC-4271-9316-AD3696342F6A}"/>
              </a:ext>
            </a:extLst>
          </p:cNvPr>
          <p:cNvSpPr/>
          <p:nvPr/>
        </p:nvSpPr>
        <p:spPr>
          <a:xfrm>
            <a:off x="9623215" y="6379919"/>
            <a:ext cx="2434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Івано-Франківськ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C64A114-C34C-43C6-96B1-0960E4D35237}"/>
              </a:ext>
            </a:extLst>
          </p:cNvPr>
          <p:cNvSpPr/>
          <p:nvPr/>
        </p:nvSpPr>
        <p:spPr>
          <a:xfrm>
            <a:off x="75491" y="5522051"/>
            <a:ext cx="4339714" cy="103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Юсипчук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Ю.В.,</a:t>
            </a:r>
          </a:p>
          <a:p>
            <a:pPr>
              <a:spcAft>
                <a:spcPts val="600"/>
              </a:spcAft>
            </a:pP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Сеник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М.М.</a:t>
            </a:r>
          </a:p>
        </p:txBody>
      </p:sp>
    </p:spTree>
    <p:extLst>
      <p:ext uri="{BB962C8B-B14F-4D97-AF65-F5344CB8AC3E}">
        <p14:creationId xmlns:p14="http://schemas.microsoft.com/office/powerpoint/2010/main" val="369979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11">
            <a:extLst>
              <a:ext uri="{FF2B5EF4-FFF2-40B4-BE49-F238E27FC236}">
                <a16:creationId xmlns:a16="http://schemas.microsoft.com/office/drawing/2014/main" id="{EB9B5B69-A297-4D2F-8B89-529DA8A27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3E39D215-BF38-4094-82D7-61DED1145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412700A-91C4-4126-8F17-3B9449DBB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F985802-25A8-4B99-89F0-2A42EC325F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54C35AF-DB92-4205-A779-2A385B714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9F845211-1F53-4E0A-891E-B78A206F07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9149C7DD-9998-4805-BFC8-CEF5F5DF3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7C8036D-3ECA-43DA-BAF5-3C65CF41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29C15912-CDE8-4DF3-9324-273FB4C86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37C68D51-B7DA-4572-AB7E-708540B3C6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1AF802CB-4E9E-4895-9363-C119914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615760E5-5F27-4735-B01C-78E05F3FB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DB9C6516-B2DB-432F-BD3A-A1792BD46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BC9C8D0D-644B-4B97-B83C-CC8E64361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F8BE1EA6-80CF-446B-A4FE-3F935A51C0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10E39808-F4F7-43DE-AB53-82B7B55EA4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6ED5109A-600A-4C23-9BB3-C4C19C2D9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D76FF73F-8CA3-42B0-A680-353805CD2A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B26A6949-3BEB-422A-854C-D4E26E4CF1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FE07AD25-30AF-40CD-B901-DF1EDBD68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5AA460AF-7760-4F15-881A-6F0BFDBCDF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EE53C70E-5D92-4C42-A34F-9F7D16006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C27614EE-0086-4D34-99BD-52F03708D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326919B9-3ED4-4744-A713-326B3BAF6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898BDBF5-8AA3-49CD-999A-ABA1F7AE3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AF8ED3E0-CBE7-48C4-8F9E-FF98079CDB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3" name="Rectangle 39">
            <a:extLst>
              <a:ext uri="{FF2B5EF4-FFF2-40B4-BE49-F238E27FC236}">
                <a16:creationId xmlns:a16="http://schemas.microsoft.com/office/drawing/2014/main" id="{A84F153B-2093-4171-BD2D-1631695C9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4" name="Freeform 6">
            <a:extLst>
              <a:ext uri="{FF2B5EF4-FFF2-40B4-BE49-F238E27FC236}">
                <a16:creationId xmlns:a16="http://schemas.microsoft.com/office/drawing/2014/main" id="{DB5BC99D-7BEA-4F13-B82B-A956E2D09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65" name="Rectangle 43">
            <a:extLst>
              <a:ext uri="{FF2B5EF4-FFF2-40B4-BE49-F238E27FC236}">
                <a16:creationId xmlns:a16="http://schemas.microsoft.com/office/drawing/2014/main" id="{8949744F-09B9-40BC-9D0F-8AABAFF876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45">
            <a:extLst>
              <a:ext uri="{FF2B5EF4-FFF2-40B4-BE49-F238E27FC236}">
                <a16:creationId xmlns:a16="http://schemas.microsoft.com/office/drawing/2014/main" id="{68376509-7030-42A1-9419-28F8A4769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AA4A3-78C5-4236-8D55-28FBC65E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57" y="-1991896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Жіночий медальйон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" name="Freeform 5">
            <a:extLst>
              <a:ext uri="{FF2B5EF4-FFF2-40B4-BE49-F238E27FC236}">
                <a16:creationId xmlns:a16="http://schemas.microsoft.com/office/drawing/2014/main" id="{4CBF1C5E-26C5-4C4D-820D-E3440055F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DB4635-A531-4987-93BB-A1BC8C0B1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279" y="5189400"/>
            <a:ext cx="3778870" cy="544260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r>
              <a:rPr lang="uk-UA" sz="1600" dirty="0" err="1">
                <a:solidFill>
                  <a:srgbClr val="FEFFFF"/>
                </a:solidFill>
              </a:rPr>
              <a:t>Вик</a:t>
            </a:r>
            <a:r>
              <a:rPr lang="uk-UA" sz="1600" dirty="0">
                <a:solidFill>
                  <a:srgbClr val="FEFFFF"/>
                </a:solidFill>
              </a:rPr>
              <a:t>. Ст. гр. СО.ОМ-22 Береза Олександр</a:t>
            </a:r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8F1E972-BD08-48EF-A790-ADB707BA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7994" y="965043"/>
            <a:ext cx="5640502" cy="4925011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холодильник, стол, сидит, компьютер&#10;&#10;Автоматически созданное описание">
            <a:extLst>
              <a:ext uri="{FF2B5EF4-FFF2-40B4-BE49-F238E27FC236}">
                <a16:creationId xmlns:a16="http://schemas.microsoft.com/office/drawing/2014/main" id="{6083D8A3-C3A7-463B-A7F6-7B34D0D81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720" y="1714019"/>
            <a:ext cx="2574662" cy="3432882"/>
          </a:xfrm>
          <a:prstGeom prst="rect">
            <a:avLst/>
          </a:prstGeom>
        </p:spPr>
      </p:pic>
      <p:pic>
        <p:nvPicPr>
          <p:cNvPr id="7" name="Рисунок 6" descr="Изображение выглядит как стол, белый, комната, занавеска&#10;&#10;Автоматически созданное описание">
            <a:extLst>
              <a:ext uri="{FF2B5EF4-FFF2-40B4-BE49-F238E27FC236}">
                <a16:creationId xmlns:a16="http://schemas.microsoft.com/office/drawing/2014/main" id="{4051DCB0-1ED6-4F61-A5AB-DED5DAC74C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108" y="1558389"/>
            <a:ext cx="2574662" cy="3744962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4EA068B-0BA0-41E7-A89D-97C0DF1B42AE}"/>
              </a:ext>
            </a:extLst>
          </p:cNvPr>
          <p:cNvSpPr/>
          <p:nvPr/>
        </p:nvSpPr>
        <p:spPr>
          <a:xfrm>
            <a:off x="91440" y="6385685"/>
            <a:ext cx="2997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Викладач: </a:t>
            </a:r>
            <a:r>
              <a:rPr lang="uk-UA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Юсипчук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Ю.В.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3EC6C50-E421-4E7F-AEEB-FDF06FE681CC}"/>
              </a:ext>
            </a:extLst>
          </p:cNvPr>
          <p:cNvSpPr/>
          <p:nvPr/>
        </p:nvSpPr>
        <p:spPr>
          <a:xfrm>
            <a:off x="50337" y="2397367"/>
            <a:ext cx="450818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dirty="0">
                <a:solidFill>
                  <a:srgbClr val="FEFFFF"/>
                </a:solidFill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стилю </a:t>
            </a:r>
            <a:r>
              <a:rPr lang="sk-SK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casual 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sk-SK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chic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виглядає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недоречно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футболку та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рвані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джинси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підійде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підвіска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золотого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 же золотим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медальйоном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орнаментом,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пір'я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400" dirty="0"/>
            </a:br>
            <a:br>
              <a:rPr lang="ru-RU" sz="14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46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9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0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1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2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3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4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5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6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7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8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9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0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23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4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5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6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7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8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9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0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1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2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3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4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36" name="Rectangle 135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8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12195387" cy="68580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09B38-FFAF-4C3C-B7A4-EB683EA4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438" y="3675529"/>
            <a:ext cx="6251490" cy="17690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i="1" dirty="0" err="1">
                <a:solidFill>
                  <a:schemeClr val="accent2">
                    <a:lumMod val="75000"/>
                  </a:schemeClr>
                </a:solidFill>
              </a:rPr>
              <a:t>Жіночий</a:t>
            </a:r>
            <a:r>
              <a:rPr lang="en-US" sz="54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5400" i="1" dirty="0" err="1">
                <a:solidFill>
                  <a:schemeClr val="accent2">
                    <a:lumMod val="75000"/>
                  </a:schemeClr>
                </a:solidFill>
              </a:rPr>
              <a:t>гарнітур</a:t>
            </a:r>
            <a:endParaRPr lang="en-US" sz="54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E0C703-5EAD-4E4E-8E76-A708B42D2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74" y="6212280"/>
            <a:ext cx="6251490" cy="544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>
                <a:solidFill>
                  <a:srgbClr val="FEFFFF"/>
                </a:solidFill>
              </a:rPr>
              <a:t>Викладач:Юсипчук</a:t>
            </a:r>
            <a:r>
              <a:rPr lang="en-US" dirty="0">
                <a:solidFill>
                  <a:srgbClr val="FEFFFF"/>
                </a:solidFill>
              </a:rPr>
              <a:t> Ю.В.</a:t>
            </a:r>
          </a:p>
        </p:txBody>
      </p:sp>
      <p:pic>
        <p:nvPicPr>
          <p:cNvPr id="9" name="Рисунок 8" descr="Изображение выглядит как комната, рубашка&#10;&#10;Автоматически созданное описание">
            <a:extLst>
              <a:ext uri="{FF2B5EF4-FFF2-40B4-BE49-F238E27FC236}">
                <a16:creationId xmlns:a16="http://schemas.microsoft.com/office/drawing/2014/main" id="{85AF5853-32D7-404B-B867-7D2552F582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" r="4693"/>
          <a:stretch/>
        </p:blipFill>
        <p:spPr>
          <a:xfrm>
            <a:off x="1" y="10"/>
            <a:ext cx="4060419" cy="3415676"/>
          </a:xfrm>
          <a:prstGeom prst="rect">
            <a:avLst/>
          </a:prstGeom>
        </p:spPr>
      </p:pic>
      <p:pic>
        <p:nvPicPr>
          <p:cNvPr id="7" name="Рисунок 6" descr="Изображение выглядит как комната&#10;&#10;Автоматически созданное описание">
            <a:extLst>
              <a:ext uri="{FF2B5EF4-FFF2-40B4-BE49-F238E27FC236}">
                <a16:creationId xmlns:a16="http://schemas.microsoft.com/office/drawing/2014/main" id="{7208C48A-7D5B-4E8F-A1D2-36CC741A6D6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9" r="-2" b="21722"/>
          <a:stretch/>
        </p:blipFill>
        <p:spPr>
          <a:xfrm>
            <a:off x="8127829" y="10"/>
            <a:ext cx="4064170" cy="3415980"/>
          </a:xfrm>
          <a:prstGeom prst="rect">
            <a:avLst/>
          </a:prstGeom>
        </p:spPr>
      </p:pic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ACE683F7-3C14-437D-B517-5C204FAB1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740738"/>
            <a:ext cx="1230970" cy="778589"/>
          </a:xfrm>
          <a:custGeom>
            <a:avLst/>
            <a:gdLst>
              <a:gd name="connsiteX0" fmla="*/ 0 w 1230970"/>
              <a:gd name="connsiteY0" fmla="*/ 0 h 778589"/>
              <a:gd name="connsiteX1" fmla="*/ 56510 w 1230970"/>
              <a:gd name="connsiteY1" fmla="*/ 0 h 778589"/>
              <a:gd name="connsiteX2" fmla="*/ 834671 w 1230970"/>
              <a:gd name="connsiteY2" fmla="*/ 0 h 778589"/>
              <a:gd name="connsiteX3" fmla="*/ 862811 w 1230970"/>
              <a:gd name="connsiteY3" fmla="*/ 9381 h 778589"/>
              <a:gd name="connsiteX4" fmla="*/ 867501 w 1230970"/>
              <a:gd name="connsiteY4" fmla="*/ 14071 h 778589"/>
              <a:gd name="connsiteX5" fmla="*/ 1223935 w 1230970"/>
              <a:gd name="connsiteY5" fmla="*/ 365843 h 778589"/>
              <a:gd name="connsiteX6" fmla="*/ 1223935 w 1230970"/>
              <a:gd name="connsiteY6" fmla="*/ 408056 h 778589"/>
              <a:gd name="connsiteX7" fmla="*/ 867501 w 1230970"/>
              <a:gd name="connsiteY7" fmla="*/ 764518 h 778589"/>
              <a:gd name="connsiteX8" fmla="*/ 862811 w 1230970"/>
              <a:gd name="connsiteY8" fmla="*/ 769209 h 778589"/>
              <a:gd name="connsiteX9" fmla="*/ 834671 w 1230970"/>
              <a:gd name="connsiteY9" fmla="*/ 778589 h 778589"/>
              <a:gd name="connsiteX10" fmla="*/ 0 w 1230970"/>
              <a:gd name="connsiteY10" fmla="*/ 778589 h 77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30970" h="778589">
                <a:moveTo>
                  <a:pt x="0" y="0"/>
                </a:moveTo>
                <a:lnTo>
                  <a:pt x="56510" y="0"/>
                </a:lnTo>
                <a:cubicBezTo>
                  <a:pt x="245793" y="0"/>
                  <a:pt x="498169" y="0"/>
                  <a:pt x="834671" y="0"/>
                </a:cubicBezTo>
                <a:cubicBezTo>
                  <a:pt x="848741" y="0"/>
                  <a:pt x="858121" y="4691"/>
                  <a:pt x="862811" y="9381"/>
                </a:cubicBezTo>
                <a:cubicBezTo>
                  <a:pt x="862811" y="9381"/>
                  <a:pt x="867501" y="9381"/>
                  <a:pt x="867501" y="14071"/>
                </a:cubicBezTo>
                <a:cubicBezTo>
                  <a:pt x="867501" y="14071"/>
                  <a:pt x="867501" y="14071"/>
                  <a:pt x="1223935" y="365843"/>
                </a:cubicBezTo>
                <a:cubicBezTo>
                  <a:pt x="1233315" y="379914"/>
                  <a:pt x="1233315" y="398675"/>
                  <a:pt x="1223935" y="408056"/>
                </a:cubicBezTo>
                <a:cubicBezTo>
                  <a:pt x="1223935" y="408056"/>
                  <a:pt x="1223935" y="408056"/>
                  <a:pt x="867501" y="764518"/>
                </a:cubicBezTo>
                <a:cubicBezTo>
                  <a:pt x="867501" y="764518"/>
                  <a:pt x="862811" y="764518"/>
                  <a:pt x="862811" y="769209"/>
                </a:cubicBezTo>
                <a:cubicBezTo>
                  <a:pt x="858121" y="773899"/>
                  <a:pt x="848741" y="778589"/>
                  <a:pt x="834671" y="778589"/>
                </a:cubicBezTo>
                <a:lnTo>
                  <a:pt x="0" y="778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43F210B-B4DD-4058-9D16-5F9CBA27E7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63" r="-1" b="21467"/>
          <a:stretch/>
        </p:blipFill>
        <p:spPr>
          <a:xfrm>
            <a:off x="8134966" y="3429305"/>
            <a:ext cx="4054323" cy="3428695"/>
          </a:xfrm>
          <a:prstGeom prst="rect">
            <a:avLst/>
          </a:prstGeom>
        </p:spPr>
      </p:pic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429000"/>
            <a:ext cx="12188952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Изображение выглядит как человек, женщина, держит, дама&#10;&#10;Автоматически созданное описание">
            <a:extLst>
              <a:ext uri="{FF2B5EF4-FFF2-40B4-BE49-F238E27FC236}">
                <a16:creationId xmlns:a16="http://schemas.microsoft.com/office/drawing/2014/main" id="{E1B6EDCD-836F-489F-96F0-CF13B6E7CDD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0" r="2" b="800"/>
          <a:stretch/>
        </p:blipFill>
        <p:spPr>
          <a:xfrm>
            <a:off x="4067033" y="10"/>
            <a:ext cx="4057932" cy="3415673"/>
          </a:xfrm>
          <a:prstGeom prst="rect">
            <a:avLst/>
          </a:prstGeom>
        </p:spPr>
      </p:pic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2CCE3297-88A0-4543-ADF6-B4F01BDBF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9752" y="0"/>
            <a:ext cx="0" cy="3419856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0139" y="0"/>
            <a:ext cx="0" cy="6857694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FD6D1EA-39A9-49CE-B585-3D9580558618}"/>
              </a:ext>
            </a:extLst>
          </p:cNvPr>
          <p:cNvSpPr/>
          <p:nvPr/>
        </p:nvSpPr>
        <p:spPr>
          <a:xfrm>
            <a:off x="5630848" y="6085345"/>
            <a:ext cx="35718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uk-UA" dirty="0" err="1">
                <a:solidFill>
                  <a:schemeClr val="accent2">
                    <a:lumMod val="75000"/>
                  </a:schemeClr>
                </a:solidFill>
              </a:rPr>
              <a:t>Вик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 ст. Гр. СО.ОМ-22 </a:t>
            </a:r>
            <a:r>
              <a:rPr lang="uk-UA" dirty="0" err="1">
                <a:solidFill>
                  <a:schemeClr val="accent2">
                    <a:lumMod val="75000"/>
                  </a:schemeClr>
                </a:solidFill>
              </a:rPr>
              <a:t>Данищук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</a:rPr>
              <a:t> Анастасія </a:t>
            </a:r>
            <a:br>
              <a:rPr lang="ru-RU" dirty="0"/>
            </a:br>
            <a:br>
              <a:rPr lang="ru-RU" dirty="0"/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5E180DC-557D-41CE-A145-D49C3A5DDE09}"/>
              </a:ext>
            </a:extLst>
          </p:cNvPr>
          <p:cNvSpPr/>
          <p:nvPr/>
        </p:nvSpPr>
        <p:spPr>
          <a:xfrm>
            <a:off x="114594" y="3442404"/>
            <a:ext cx="70807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трендових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анімалістичній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стилістиці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всілякі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знаки на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/>
            </a:br>
            <a:br>
              <a:rPr lang="ru-RU" dirty="0"/>
            </a:br>
            <a:endParaRPr lang="ru-RU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335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50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8" name="Group 64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0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4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5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6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7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0" name="Rectangle 78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3" name="Rectangle 82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12195387" cy="68580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A7C946-CAAC-4A65-BBA7-8BE3B8556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438" y="3675529"/>
            <a:ext cx="6251490" cy="17690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5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гарнітур</a:t>
            </a:r>
            <a:endParaRPr lang="en-US" sz="5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9E8DE3-210A-4489-9A48-A8A206E8A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608" y="3522434"/>
            <a:ext cx="6251490" cy="544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Вик</a:t>
            </a:r>
            <a:r>
              <a:rPr lang="uk-UA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ст. гр. СО.ОМ-22 Скора Богдана</a:t>
            </a: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Рисунок 4" descr="Изображение выглядит как внутренний, стол, сидит, маленький&#10;&#10;Автоматически созданное описание">
            <a:extLst>
              <a:ext uri="{FF2B5EF4-FFF2-40B4-BE49-F238E27FC236}">
                <a16:creationId xmlns:a16="http://schemas.microsoft.com/office/drawing/2014/main" id="{DD998CFE-1FD7-48C3-BC02-CD82ED2D62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23" r="2" b="11987"/>
          <a:stretch/>
        </p:blipFill>
        <p:spPr>
          <a:xfrm>
            <a:off x="1" y="10"/>
            <a:ext cx="4060419" cy="3415676"/>
          </a:xfrm>
          <a:prstGeom prst="rect">
            <a:avLst/>
          </a:prstGeom>
        </p:spPr>
      </p:pic>
      <p:pic>
        <p:nvPicPr>
          <p:cNvPr id="11" name="Рисунок 10" descr="Изображение выглядит как внутренний, маленький, сидит, набитый&#10;&#10;Автоматически созданное описание">
            <a:extLst>
              <a:ext uri="{FF2B5EF4-FFF2-40B4-BE49-F238E27FC236}">
                <a16:creationId xmlns:a16="http://schemas.microsoft.com/office/drawing/2014/main" id="{D913B67F-A955-4A81-8919-BB8119E5C0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5" r="3" b="8146"/>
          <a:stretch/>
        </p:blipFill>
        <p:spPr>
          <a:xfrm rot="16200000">
            <a:off x="8451919" y="-324090"/>
            <a:ext cx="3415990" cy="4064170"/>
          </a:xfrm>
          <a:prstGeom prst="rect">
            <a:avLst/>
          </a:prstGeom>
        </p:spPr>
      </p:pic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ACE683F7-3C14-437D-B517-5C204FAB1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740738"/>
            <a:ext cx="1230970" cy="778589"/>
          </a:xfrm>
          <a:custGeom>
            <a:avLst/>
            <a:gdLst>
              <a:gd name="connsiteX0" fmla="*/ 0 w 1230970"/>
              <a:gd name="connsiteY0" fmla="*/ 0 h 778589"/>
              <a:gd name="connsiteX1" fmla="*/ 56510 w 1230970"/>
              <a:gd name="connsiteY1" fmla="*/ 0 h 778589"/>
              <a:gd name="connsiteX2" fmla="*/ 834671 w 1230970"/>
              <a:gd name="connsiteY2" fmla="*/ 0 h 778589"/>
              <a:gd name="connsiteX3" fmla="*/ 862811 w 1230970"/>
              <a:gd name="connsiteY3" fmla="*/ 9381 h 778589"/>
              <a:gd name="connsiteX4" fmla="*/ 867501 w 1230970"/>
              <a:gd name="connsiteY4" fmla="*/ 14071 h 778589"/>
              <a:gd name="connsiteX5" fmla="*/ 1223935 w 1230970"/>
              <a:gd name="connsiteY5" fmla="*/ 365843 h 778589"/>
              <a:gd name="connsiteX6" fmla="*/ 1223935 w 1230970"/>
              <a:gd name="connsiteY6" fmla="*/ 408056 h 778589"/>
              <a:gd name="connsiteX7" fmla="*/ 867501 w 1230970"/>
              <a:gd name="connsiteY7" fmla="*/ 764518 h 778589"/>
              <a:gd name="connsiteX8" fmla="*/ 862811 w 1230970"/>
              <a:gd name="connsiteY8" fmla="*/ 769209 h 778589"/>
              <a:gd name="connsiteX9" fmla="*/ 834671 w 1230970"/>
              <a:gd name="connsiteY9" fmla="*/ 778589 h 778589"/>
              <a:gd name="connsiteX10" fmla="*/ 0 w 1230970"/>
              <a:gd name="connsiteY10" fmla="*/ 778589 h 77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30970" h="778589">
                <a:moveTo>
                  <a:pt x="0" y="0"/>
                </a:moveTo>
                <a:lnTo>
                  <a:pt x="56510" y="0"/>
                </a:lnTo>
                <a:cubicBezTo>
                  <a:pt x="245793" y="0"/>
                  <a:pt x="498169" y="0"/>
                  <a:pt x="834671" y="0"/>
                </a:cubicBezTo>
                <a:cubicBezTo>
                  <a:pt x="848741" y="0"/>
                  <a:pt x="858121" y="4691"/>
                  <a:pt x="862811" y="9381"/>
                </a:cubicBezTo>
                <a:cubicBezTo>
                  <a:pt x="862811" y="9381"/>
                  <a:pt x="867501" y="9381"/>
                  <a:pt x="867501" y="14071"/>
                </a:cubicBezTo>
                <a:cubicBezTo>
                  <a:pt x="867501" y="14071"/>
                  <a:pt x="867501" y="14071"/>
                  <a:pt x="1223935" y="365843"/>
                </a:cubicBezTo>
                <a:cubicBezTo>
                  <a:pt x="1233315" y="379914"/>
                  <a:pt x="1233315" y="398675"/>
                  <a:pt x="1223935" y="408056"/>
                </a:cubicBezTo>
                <a:cubicBezTo>
                  <a:pt x="1223935" y="408056"/>
                  <a:pt x="1223935" y="408056"/>
                  <a:pt x="867501" y="764518"/>
                </a:cubicBezTo>
                <a:cubicBezTo>
                  <a:pt x="867501" y="764518"/>
                  <a:pt x="862811" y="764518"/>
                  <a:pt x="862811" y="769209"/>
                </a:cubicBezTo>
                <a:cubicBezTo>
                  <a:pt x="858121" y="773899"/>
                  <a:pt x="848741" y="778589"/>
                  <a:pt x="834671" y="778589"/>
                </a:cubicBezTo>
                <a:lnTo>
                  <a:pt x="0" y="778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9" name="Рисунок 8" descr="Изображение выглядит как комната&#10;&#10;Автоматически созданное описание">
            <a:extLst>
              <a:ext uri="{FF2B5EF4-FFF2-40B4-BE49-F238E27FC236}">
                <a16:creationId xmlns:a16="http://schemas.microsoft.com/office/drawing/2014/main" id="{499D55D6-154B-4BEE-941F-31A4FA851CF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2" b="4633"/>
          <a:stretch/>
        </p:blipFill>
        <p:spPr>
          <a:xfrm rot="16200000">
            <a:off x="8447780" y="3116491"/>
            <a:ext cx="3428695" cy="4054323"/>
          </a:xfrm>
          <a:prstGeom prst="rect">
            <a:avLst/>
          </a:prstGeom>
        </p:spPr>
      </p:pic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429000"/>
            <a:ext cx="12188952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 descr="Изображение выглядит как текст, доска, камень&#10;&#10;Автоматически созданное описание">
            <a:extLst>
              <a:ext uri="{FF2B5EF4-FFF2-40B4-BE49-F238E27FC236}">
                <a16:creationId xmlns:a16="http://schemas.microsoft.com/office/drawing/2014/main" id="{F8C94ADF-A6C2-4CCC-A52A-E3BFE69F643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02" r="-3" b="26367"/>
          <a:stretch/>
        </p:blipFill>
        <p:spPr>
          <a:xfrm>
            <a:off x="4067033" y="10"/>
            <a:ext cx="4057932" cy="3415673"/>
          </a:xfrm>
          <a:prstGeom prst="rect">
            <a:avLst/>
          </a:prstGeom>
        </p:spPr>
      </p:pic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2CCE3297-88A0-4543-ADF6-B4F01BDBF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9752" y="0"/>
            <a:ext cx="0" cy="3419856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0139" y="0"/>
            <a:ext cx="0" cy="6857694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F79E42E-8CCA-45B7-973E-205FA39C34DC}"/>
              </a:ext>
            </a:extLst>
          </p:cNvPr>
          <p:cNvSpPr/>
          <p:nvPr/>
        </p:nvSpPr>
        <p:spPr>
          <a:xfrm>
            <a:off x="22374" y="6373551"/>
            <a:ext cx="274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Викладач: Сеник М.М.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62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50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0" name="Group 64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66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7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8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9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0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1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2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3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4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5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6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7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1" name="Rectangle 78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3" name="Rectangle 82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12195387" cy="68580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58BC09-BCC4-4AC8-96F9-83698D451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5144" y="5049607"/>
            <a:ext cx="5619991" cy="778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Вик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Ст. гр. СО.ОМ-22 Дячук Мар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’</a:t>
            </a:r>
            <a:r>
              <a:rPr lang="uk-UA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яна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Рисунок 8" descr="Изображение выглядит как сумка&#10;&#10;Автоматически созданное описание">
            <a:extLst>
              <a:ext uri="{FF2B5EF4-FFF2-40B4-BE49-F238E27FC236}">
                <a16:creationId xmlns:a16="http://schemas.microsoft.com/office/drawing/2014/main" id="{753F8679-FA83-4310-BFAA-3FCD5B6D95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62" r="1" b="31746"/>
          <a:stretch/>
        </p:blipFill>
        <p:spPr>
          <a:xfrm>
            <a:off x="50330" y="0"/>
            <a:ext cx="7530420" cy="341568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DA61D4-823C-444F-8195-45B45CD418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0" r="-3" b="-3"/>
          <a:stretch/>
        </p:blipFill>
        <p:spPr>
          <a:xfrm>
            <a:off x="7530421" y="-306"/>
            <a:ext cx="4658531" cy="3415990"/>
          </a:xfrm>
          <a:prstGeom prst="rect">
            <a:avLst/>
          </a:prstGeom>
        </p:spPr>
      </p:pic>
      <p:sp>
        <p:nvSpPr>
          <p:cNvPr id="94" name="Freeform: Shape 84">
            <a:extLst>
              <a:ext uri="{FF2B5EF4-FFF2-40B4-BE49-F238E27FC236}">
                <a16:creationId xmlns:a16="http://schemas.microsoft.com/office/drawing/2014/main" id="{ACE683F7-3C14-437D-B517-5C204FAB1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5061568"/>
            <a:ext cx="1230970" cy="778589"/>
          </a:xfrm>
          <a:custGeom>
            <a:avLst/>
            <a:gdLst>
              <a:gd name="connsiteX0" fmla="*/ 0 w 1230970"/>
              <a:gd name="connsiteY0" fmla="*/ 0 h 778589"/>
              <a:gd name="connsiteX1" fmla="*/ 56510 w 1230970"/>
              <a:gd name="connsiteY1" fmla="*/ 0 h 778589"/>
              <a:gd name="connsiteX2" fmla="*/ 834671 w 1230970"/>
              <a:gd name="connsiteY2" fmla="*/ 0 h 778589"/>
              <a:gd name="connsiteX3" fmla="*/ 862811 w 1230970"/>
              <a:gd name="connsiteY3" fmla="*/ 9381 h 778589"/>
              <a:gd name="connsiteX4" fmla="*/ 867501 w 1230970"/>
              <a:gd name="connsiteY4" fmla="*/ 14071 h 778589"/>
              <a:gd name="connsiteX5" fmla="*/ 1223935 w 1230970"/>
              <a:gd name="connsiteY5" fmla="*/ 365843 h 778589"/>
              <a:gd name="connsiteX6" fmla="*/ 1223935 w 1230970"/>
              <a:gd name="connsiteY6" fmla="*/ 408056 h 778589"/>
              <a:gd name="connsiteX7" fmla="*/ 867501 w 1230970"/>
              <a:gd name="connsiteY7" fmla="*/ 764518 h 778589"/>
              <a:gd name="connsiteX8" fmla="*/ 862811 w 1230970"/>
              <a:gd name="connsiteY8" fmla="*/ 769209 h 778589"/>
              <a:gd name="connsiteX9" fmla="*/ 834671 w 1230970"/>
              <a:gd name="connsiteY9" fmla="*/ 778589 h 778589"/>
              <a:gd name="connsiteX10" fmla="*/ 0 w 1230970"/>
              <a:gd name="connsiteY10" fmla="*/ 778589 h 77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30970" h="778589">
                <a:moveTo>
                  <a:pt x="0" y="0"/>
                </a:moveTo>
                <a:lnTo>
                  <a:pt x="56510" y="0"/>
                </a:lnTo>
                <a:cubicBezTo>
                  <a:pt x="245793" y="0"/>
                  <a:pt x="498169" y="0"/>
                  <a:pt x="834671" y="0"/>
                </a:cubicBezTo>
                <a:cubicBezTo>
                  <a:pt x="848741" y="0"/>
                  <a:pt x="858121" y="4691"/>
                  <a:pt x="862811" y="9381"/>
                </a:cubicBezTo>
                <a:cubicBezTo>
                  <a:pt x="862811" y="9381"/>
                  <a:pt x="867501" y="9381"/>
                  <a:pt x="867501" y="14071"/>
                </a:cubicBezTo>
                <a:cubicBezTo>
                  <a:pt x="867501" y="14071"/>
                  <a:pt x="867501" y="14071"/>
                  <a:pt x="1223935" y="365843"/>
                </a:cubicBezTo>
                <a:cubicBezTo>
                  <a:pt x="1233315" y="379914"/>
                  <a:pt x="1233315" y="398675"/>
                  <a:pt x="1223935" y="408056"/>
                </a:cubicBezTo>
                <a:cubicBezTo>
                  <a:pt x="1223935" y="408056"/>
                  <a:pt x="1223935" y="408056"/>
                  <a:pt x="867501" y="764518"/>
                </a:cubicBezTo>
                <a:cubicBezTo>
                  <a:pt x="867501" y="764518"/>
                  <a:pt x="862811" y="764518"/>
                  <a:pt x="862811" y="769209"/>
                </a:cubicBezTo>
                <a:cubicBezTo>
                  <a:pt x="858121" y="773899"/>
                  <a:pt x="848741" y="778589"/>
                  <a:pt x="834671" y="778589"/>
                </a:cubicBezTo>
                <a:lnTo>
                  <a:pt x="0" y="778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Рисунок 4" descr="Изображение выглядит как стол, висит, провод, группа&#10;&#10;Автоматически созданное описание">
            <a:extLst>
              <a:ext uri="{FF2B5EF4-FFF2-40B4-BE49-F238E27FC236}">
                <a16:creationId xmlns:a16="http://schemas.microsoft.com/office/drawing/2014/main" id="{20426799-5242-433D-95FA-A8FA894159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6" r="-1" b="1057"/>
          <a:stretch/>
        </p:blipFill>
        <p:spPr>
          <a:xfrm>
            <a:off x="7530421" y="3429305"/>
            <a:ext cx="4658867" cy="3428695"/>
          </a:xfrm>
          <a:prstGeom prst="rect">
            <a:avLst/>
          </a:prstGeom>
        </p:spPr>
      </p:pic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0421" y="3429000"/>
            <a:ext cx="4661579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0421" y="0"/>
            <a:ext cx="0" cy="6857694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64ED476-0335-46CC-9AE4-FEB3BA2EAAE3}"/>
              </a:ext>
            </a:extLst>
          </p:cNvPr>
          <p:cNvSpPr/>
          <p:nvPr/>
        </p:nvSpPr>
        <p:spPr>
          <a:xfrm>
            <a:off x="97939" y="6295523"/>
            <a:ext cx="2997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Викладач: </a:t>
            </a:r>
            <a:r>
              <a:rPr lang="uk-UA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Юсипчук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Ю.В.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44AF8A6-47A0-4327-833E-05A63847074B}"/>
              </a:ext>
            </a:extLst>
          </p:cNvPr>
          <p:cNvSpPr/>
          <p:nvPr/>
        </p:nvSpPr>
        <p:spPr>
          <a:xfrm>
            <a:off x="-2" y="344051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Будь-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виглядати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доречно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вечірка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прогулянковий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продуманим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наряду, але і в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ювелірних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прикрас.</a:t>
            </a:r>
            <a:br>
              <a:rPr lang="ru-RU" sz="14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4514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2BEC863-1172-4B3D-9722-ABDAA0C92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DF80A8C-710D-4AAA-BD41-708496E86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C22E2A-477D-4C0F-B818-63EEB377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18" y="-1185739"/>
            <a:ext cx="3778870" cy="31148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6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кулон</a:t>
            </a:r>
            <a:endParaRPr lang="en-US" sz="6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Изображение выглядит как сидит, фотография, старый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A96C2F71-CEB7-407F-9898-AF575E09F4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3" r="11354"/>
          <a:stretch/>
        </p:blipFill>
        <p:spPr>
          <a:xfrm>
            <a:off x="4639732" y="-3"/>
            <a:ext cx="3788327" cy="6858003"/>
          </a:xfrm>
          <a:prstGeom prst="rect">
            <a:avLst/>
          </a:prstGeom>
        </p:spPr>
      </p:pic>
      <p:sp>
        <p:nvSpPr>
          <p:cNvPr id="52" name="Freeform 5">
            <a:extLst>
              <a:ext uri="{FF2B5EF4-FFF2-40B4-BE49-F238E27FC236}">
                <a16:creationId xmlns:a16="http://schemas.microsoft.com/office/drawing/2014/main" id="{84907570-11AD-497C-8683-DBD0D58552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49922F-177C-4ED3-927D-B50F6ED43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279" y="5189400"/>
            <a:ext cx="3778870" cy="544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1600" dirty="0" err="1">
                <a:solidFill>
                  <a:srgbClr val="FEFFFF"/>
                </a:solidFill>
              </a:rPr>
              <a:t>Вик</a:t>
            </a:r>
            <a:r>
              <a:rPr lang="uk-UA" sz="1600" dirty="0">
                <a:solidFill>
                  <a:srgbClr val="FEFFFF"/>
                </a:solidFill>
              </a:rPr>
              <a:t>. Ст. гр. СО.ОМ-22 </a:t>
            </a:r>
            <a:r>
              <a:rPr lang="uk-UA" sz="1600" dirty="0" err="1">
                <a:solidFill>
                  <a:srgbClr val="FEFFFF"/>
                </a:solidFill>
              </a:rPr>
              <a:t>Рабік</a:t>
            </a:r>
            <a:r>
              <a:rPr lang="uk-UA" sz="1600" dirty="0">
                <a:solidFill>
                  <a:srgbClr val="FEFFFF"/>
                </a:solidFill>
              </a:rPr>
              <a:t> Анна </a:t>
            </a:r>
            <a:r>
              <a:rPr lang="ru-RU" dirty="0"/>
              <a:t>К</a:t>
            </a:r>
            <a:endParaRPr lang="en-US" sz="1600" dirty="0">
              <a:solidFill>
                <a:srgbClr val="FEFFFF"/>
              </a:solidFill>
            </a:endParaRPr>
          </a:p>
        </p:txBody>
      </p:sp>
      <p:pic>
        <p:nvPicPr>
          <p:cNvPr id="9" name="Рисунок 8" descr="Изображение выглядит как внутренний, белый, сидит, раковина&#10;&#10;Автоматически созданное описание">
            <a:extLst>
              <a:ext uri="{FF2B5EF4-FFF2-40B4-BE49-F238E27FC236}">
                <a16:creationId xmlns:a16="http://schemas.microsoft.com/office/drawing/2014/main" id="{42C4EF60-6A7D-47E9-B181-95C43240D5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11" r="1" b="16569"/>
          <a:stretch/>
        </p:blipFill>
        <p:spPr>
          <a:xfrm>
            <a:off x="8435679" y="3"/>
            <a:ext cx="3753273" cy="3428997"/>
          </a:xfrm>
          <a:prstGeom prst="rect">
            <a:avLst/>
          </a:prstGeom>
        </p:spPr>
      </p:pic>
      <p:pic>
        <p:nvPicPr>
          <p:cNvPr id="5" name="Рисунок 4" descr="Изображение выглядит как текст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99B77852-47B1-462B-838E-B13B58B67C5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1" r="21623" b="2"/>
          <a:stretch/>
        </p:blipFill>
        <p:spPr>
          <a:xfrm rot="5400000">
            <a:off x="8597967" y="3259396"/>
            <a:ext cx="3428695" cy="3768513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28058" y="3429000"/>
            <a:ext cx="3767328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20438" y="0"/>
            <a:ext cx="0" cy="6857694"/>
          </a:xfrm>
          <a:prstGeom prst="line">
            <a:avLst/>
          </a:prstGeom>
          <a:ln w="50800" cap="flat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929F506-FFD0-44A3-B9DE-C2282C5EE0F4}"/>
              </a:ext>
            </a:extLst>
          </p:cNvPr>
          <p:cNvSpPr/>
          <p:nvPr/>
        </p:nvSpPr>
        <p:spPr>
          <a:xfrm>
            <a:off x="-32920" y="6447245"/>
            <a:ext cx="274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FEFFFF"/>
                </a:solidFill>
              </a:rPr>
              <a:t>Викладач: Сеник М.М.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3E2B089-67A0-4BB3-AF8B-DC54C678B5D6}"/>
              </a:ext>
            </a:extLst>
          </p:cNvPr>
          <p:cNvSpPr/>
          <p:nvPr/>
        </p:nvSpPr>
        <p:spPr>
          <a:xfrm>
            <a:off x="-4236" y="2125659"/>
            <a:ext cx="46397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підвіска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медальйон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все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прикраси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носять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декольте. 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жінкам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чоловікам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прикрасу, мало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замислювався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дана прикраса є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найдавніших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носили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предки.</a:t>
            </a:r>
            <a:br>
              <a:rPr lang="ru-RU" sz="14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816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2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3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4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5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6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7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8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9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0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1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2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3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56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7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8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9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0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1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2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3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4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5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6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7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1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12195387" cy="68580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CFED4-3E74-4DA0-905F-2820DB45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456" y="3781632"/>
            <a:ext cx="6251490" cy="17690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 err="1">
                <a:solidFill>
                  <a:schemeClr val="accent2"/>
                </a:solidFill>
              </a:rPr>
              <a:t>Жіноча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r>
              <a:rPr lang="en-US" sz="4800" dirty="0" err="1">
                <a:solidFill>
                  <a:schemeClr val="accent2"/>
                </a:solidFill>
              </a:rPr>
              <a:t>прикраса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8A0F7F-0748-4693-AF3A-4344BAE58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761670"/>
            <a:ext cx="6251490" cy="963633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3600" dirty="0" err="1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</a:t>
            </a:r>
            <a:r>
              <a:rPr lang="en-US" sz="36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36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en-US" sz="36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СО.ОМ-22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Войтович</a:t>
            </a:r>
            <a:r>
              <a:rPr lang="en-US" sz="36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Іванна</a:t>
            </a:r>
            <a:br>
              <a:rPr lang="en-US" sz="500" dirty="0">
                <a:solidFill>
                  <a:srgbClr val="FEFFFF"/>
                </a:solidFill>
              </a:rPr>
            </a:br>
            <a:br>
              <a:rPr lang="en-US" sz="500" dirty="0">
                <a:solidFill>
                  <a:srgbClr val="FEFFFF"/>
                </a:solidFill>
              </a:rPr>
            </a:br>
            <a:endParaRPr lang="en-US" sz="500" dirty="0">
              <a:solidFill>
                <a:srgbClr val="FEFFFF"/>
              </a:solidFill>
            </a:endParaRPr>
          </a:p>
        </p:txBody>
      </p:sp>
      <p:pic>
        <p:nvPicPr>
          <p:cNvPr id="6" name="Рисунок 5" descr="Изображение выглядит как человек, носит, внутренний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8BD792E0-04C7-4BA7-9DC3-AD83911383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8" r="2" b="2"/>
          <a:stretch/>
        </p:blipFill>
        <p:spPr>
          <a:xfrm>
            <a:off x="1" y="10"/>
            <a:ext cx="4060419" cy="3415676"/>
          </a:xfrm>
          <a:prstGeom prst="rect">
            <a:avLst/>
          </a:prstGeom>
        </p:spPr>
      </p:pic>
      <p:pic>
        <p:nvPicPr>
          <p:cNvPr id="9" name="Рисунок 8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3B378B1F-CF08-4C98-9AC1-194595F64FC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8" r="4" b="4"/>
          <a:stretch/>
        </p:blipFill>
        <p:spPr>
          <a:xfrm>
            <a:off x="8127829" y="10"/>
            <a:ext cx="4064170" cy="3415980"/>
          </a:xfrm>
          <a:prstGeom prst="rect">
            <a:avLst/>
          </a:prstGeom>
        </p:spPr>
      </p:pic>
      <p:sp>
        <p:nvSpPr>
          <p:cNvPr id="175" name="Freeform: Shape 174">
            <a:extLst>
              <a:ext uri="{FF2B5EF4-FFF2-40B4-BE49-F238E27FC236}">
                <a16:creationId xmlns:a16="http://schemas.microsoft.com/office/drawing/2014/main" id="{ACE683F7-3C14-437D-B517-5C204FAB1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740738"/>
            <a:ext cx="1230970" cy="778589"/>
          </a:xfrm>
          <a:custGeom>
            <a:avLst/>
            <a:gdLst>
              <a:gd name="connsiteX0" fmla="*/ 0 w 1230970"/>
              <a:gd name="connsiteY0" fmla="*/ 0 h 778589"/>
              <a:gd name="connsiteX1" fmla="*/ 56510 w 1230970"/>
              <a:gd name="connsiteY1" fmla="*/ 0 h 778589"/>
              <a:gd name="connsiteX2" fmla="*/ 834671 w 1230970"/>
              <a:gd name="connsiteY2" fmla="*/ 0 h 778589"/>
              <a:gd name="connsiteX3" fmla="*/ 862811 w 1230970"/>
              <a:gd name="connsiteY3" fmla="*/ 9381 h 778589"/>
              <a:gd name="connsiteX4" fmla="*/ 867501 w 1230970"/>
              <a:gd name="connsiteY4" fmla="*/ 14071 h 778589"/>
              <a:gd name="connsiteX5" fmla="*/ 1223935 w 1230970"/>
              <a:gd name="connsiteY5" fmla="*/ 365843 h 778589"/>
              <a:gd name="connsiteX6" fmla="*/ 1223935 w 1230970"/>
              <a:gd name="connsiteY6" fmla="*/ 408056 h 778589"/>
              <a:gd name="connsiteX7" fmla="*/ 867501 w 1230970"/>
              <a:gd name="connsiteY7" fmla="*/ 764518 h 778589"/>
              <a:gd name="connsiteX8" fmla="*/ 862811 w 1230970"/>
              <a:gd name="connsiteY8" fmla="*/ 769209 h 778589"/>
              <a:gd name="connsiteX9" fmla="*/ 834671 w 1230970"/>
              <a:gd name="connsiteY9" fmla="*/ 778589 h 778589"/>
              <a:gd name="connsiteX10" fmla="*/ 0 w 1230970"/>
              <a:gd name="connsiteY10" fmla="*/ 778589 h 778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30970" h="778589">
                <a:moveTo>
                  <a:pt x="0" y="0"/>
                </a:moveTo>
                <a:lnTo>
                  <a:pt x="56510" y="0"/>
                </a:lnTo>
                <a:cubicBezTo>
                  <a:pt x="245793" y="0"/>
                  <a:pt x="498169" y="0"/>
                  <a:pt x="834671" y="0"/>
                </a:cubicBezTo>
                <a:cubicBezTo>
                  <a:pt x="848741" y="0"/>
                  <a:pt x="858121" y="4691"/>
                  <a:pt x="862811" y="9381"/>
                </a:cubicBezTo>
                <a:cubicBezTo>
                  <a:pt x="862811" y="9381"/>
                  <a:pt x="867501" y="9381"/>
                  <a:pt x="867501" y="14071"/>
                </a:cubicBezTo>
                <a:cubicBezTo>
                  <a:pt x="867501" y="14071"/>
                  <a:pt x="867501" y="14071"/>
                  <a:pt x="1223935" y="365843"/>
                </a:cubicBezTo>
                <a:cubicBezTo>
                  <a:pt x="1233315" y="379914"/>
                  <a:pt x="1233315" y="398675"/>
                  <a:pt x="1223935" y="408056"/>
                </a:cubicBezTo>
                <a:cubicBezTo>
                  <a:pt x="1223935" y="408056"/>
                  <a:pt x="1223935" y="408056"/>
                  <a:pt x="867501" y="764518"/>
                </a:cubicBezTo>
                <a:cubicBezTo>
                  <a:pt x="867501" y="764518"/>
                  <a:pt x="862811" y="764518"/>
                  <a:pt x="862811" y="769209"/>
                </a:cubicBezTo>
                <a:cubicBezTo>
                  <a:pt x="858121" y="773899"/>
                  <a:pt x="848741" y="778589"/>
                  <a:pt x="834671" y="778589"/>
                </a:cubicBezTo>
                <a:lnTo>
                  <a:pt x="0" y="778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8708E98-8CA0-4C1F-A813-2023721E4F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 r="-4" b="14432"/>
          <a:stretch/>
        </p:blipFill>
        <p:spPr>
          <a:xfrm>
            <a:off x="8134966" y="3429305"/>
            <a:ext cx="4054323" cy="3428695"/>
          </a:xfrm>
          <a:prstGeom prst="rect">
            <a:avLst/>
          </a:prstGeom>
        </p:spPr>
      </p:pic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429000"/>
            <a:ext cx="12188952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 descr="Изображение выглядит как цепь&#10;&#10;Автоматически созданное описание">
            <a:extLst>
              <a:ext uri="{FF2B5EF4-FFF2-40B4-BE49-F238E27FC236}">
                <a16:creationId xmlns:a16="http://schemas.microsoft.com/office/drawing/2014/main" id="{4427EB8F-DC98-40FC-8907-27D85AD1C7E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94" r="-3" b="12074"/>
          <a:stretch/>
        </p:blipFill>
        <p:spPr>
          <a:xfrm>
            <a:off x="4067033" y="10"/>
            <a:ext cx="4057932" cy="3415673"/>
          </a:xfrm>
          <a:prstGeom prst="rect">
            <a:avLst/>
          </a:prstGeom>
        </p:spPr>
      </p:pic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CCE3297-88A0-4543-ADF6-B4F01BDBF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9752" y="0"/>
            <a:ext cx="0" cy="3419856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0139" y="0"/>
            <a:ext cx="0" cy="6857694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F3A4480-89E0-410B-94D8-F4CC7C41007C}"/>
              </a:ext>
            </a:extLst>
          </p:cNvPr>
          <p:cNvSpPr/>
          <p:nvPr/>
        </p:nvSpPr>
        <p:spPr>
          <a:xfrm>
            <a:off x="5137029" y="6403222"/>
            <a:ext cx="2997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Викладач: </a:t>
            </a:r>
            <a:r>
              <a:rPr lang="uk-UA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Юсипчук</a:t>
            </a:r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Ю.В.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3CF8C6E-8C12-4C24-BE27-15B259797A7D}"/>
              </a:ext>
            </a:extLst>
          </p:cNvPr>
          <p:cNvSpPr/>
          <p:nvPr/>
        </p:nvSpPr>
        <p:spPr>
          <a:xfrm>
            <a:off x="27225" y="3355227"/>
            <a:ext cx="84514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всіляких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далекий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палеоліту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Археологічні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знахідки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найперші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амулети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дерева.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підвісних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ікла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шкіряних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плетених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мотузках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підвіски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кісток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бивнів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висіченими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знаками і символами.</a:t>
            </a:r>
          </a:p>
        </p:txBody>
      </p:sp>
    </p:spTree>
    <p:extLst>
      <p:ext uri="{BB962C8B-B14F-4D97-AF65-F5344CB8AC3E}">
        <p14:creationId xmlns:p14="http://schemas.microsoft.com/office/powerpoint/2010/main" val="2841333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57">
            <a:extLst>
              <a:ext uri="{FF2B5EF4-FFF2-40B4-BE49-F238E27FC236}">
                <a16:creationId xmlns:a16="http://schemas.microsoft.com/office/drawing/2014/main" id="{8D44E099-FC66-4167-A593-8F6FBB5EE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59" name="Freeform 11">
              <a:extLst>
                <a:ext uri="{FF2B5EF4-FFF2-40B4-BE49-F238E27FC236}">
                  <a16:creationId xmlns:a16="http://schemas.microsoft.com/office/drawing/2014/main" id="{47171E04-FEC4-4208-A619-A786E4234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0" name="Freeform 12">
              <a:extLst>
                <a:ext uri="{FF2B5EF4-FFF2-40B4-BE49-F238E27FC236}">
                  <a16:creationId xmlns:a16="http://schemas.microsoft.com/office/drawing/2014/main" id="{F3DE8019-884E-41C9-A54C-AC668CA526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1" name="Freeform 13">
              <a:extLst>
                <a:ext uri="{FF2B5EF4-FFF2-40B4-BE49-F238E27FC236}">
                  <a16:creationId xmlns:a16="http://schemas.microsoft.com/office/drawing/2014/main" id="{462C1647-5880-4037-8FCE-16E1F646C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2" name="Freeform 14">
              <a:extLst>
                <a:ext uri="{FF2B5EF4-FFF2-40B4-BE49-F238E27FC236}">
                  <a16:creationId xmlns:a16="http://schemas.microsoft.com/office/drawing/2014/main" id="{C91082BE-FDAA-4A80-88B6-C5F5AD0C2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3" name="Freeform 15">
              <a:extLst>
                <a:ext uri="{FF2B5EF4-FFF2-40B4-BE49-F238E27FC236}">
                  <a16:creationId xmlns:a16="http://schemas.microsoft.com/office/drawing/2014/main" id="{059FE918-3CB9-43E6-8025-22A9C21C4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4" name="Freeform 16">
              <a:extLst>
                <a:ext uri="{FF2B5EF4-FFF2-40B4-BE49-F238E27FC236}">
                  <a16:creationId xmlns:a16="http://schemas.microsoft.com/office/drawing/2014/main" id="{E30464D7-34FF-42C8-8686-C3A865E90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5" name="Freeform 17">
              <a:extLst>
                <a:ext uri="{FF2B5EF4-FFF2-40B4-BE49-F238E27FC236}">
                  <a16:creationId xmlns:a16="http://schemas.microsoft.com/office/drawing/2014/main" id="{07281894-7888-434B-BC17-FB67B487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6" name="Freeform 18">
              <a:extLst>
                <a:ext uri="{FF2B5EF4-FFF2-40B4-BE49-F238E27FC236}">
                  <a16:creationId xmlns:a16="http://schemas.microsoft.com/office/drawing/2014/main" id="{7CDF6636-2EE5-4477-B1E7-136C9B4F3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7" name="Freeform 19">
              <a:extLst>
                <a:ext uri="{FF2B5EF4-FFF2-40B4-BE49-F238E27FC236}">
                  <a16:creationId xmlns:a16="http://schemas.microsoft.com/office/drawing/2014/main" id="{6A01C238-0F7D-4DF5-A879-329020008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8" name="Freeform 20">
              <a:extLst>
                <a:ext uri="{FF2B5EF4-FFF2-40B4-BE49-F238E27FC236}">
                  <a16:creationId xmlns:a16="http://schemas.microsoft.com/office/drawing/2014/main" id="{AA10B8D3-BE6D-40AB-BA54-12C4758E5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9" name="Freeform 21">
              <a:extLst>
                <a:ext uri="{FF2B5EF4-FFF2-40B4-BE49-F238E27FC236}">
                  <a16:creationId xmlns:a16="http://schemas.microsoft.com/office/drawing/2014/main" id="{4CD8C1DF-88C2-4F11-AA23-36D5B5BD3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0" name="Freeform 22">
              <a:extLst>
                <a:ext uri="{FF2B5EF4-FFF2-40B4-BE49-F238E27FC236}">
                  <a16:creationId xmlns:a16="http://schemas.microsoft.com/office/drawing/2014/main" id="{9AF01696-99FF-4093-938A-38D0C7223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7" name="Group 71">
            <a:extLst>
              <a:ext uri="{FF2B5EF4-FFF2-40B4-BE49-F238E27FC236}">
                <a16:creationId xmlns:a16="http://schemas.microsoft.com/office/drawing/2014/main" id="{629FAB3C-6A93-4306-8525-B9FC787B1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73" name="Freeform 27">
              <a:extLst>
                <a:ext uri="{FF2B5EF4-FFF2-40B4-BE49-F238E27FC236}">
                  <a16:creationId xmlns:a16="http://schemas.microsoft.com/office/drawing/2014/main" id="{8838005D-B3A9-4E56-9BFB-3DD99E4B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4" name="Freeform 28">
              <a:extLst>
                <a:ext uri="{FF2B5EF4-FFF2-40B4-BE49-F238E27FC236}">
                  <a16:creationId xmlns:a16="http://schemas.microsoft.com/office/drawing/2014/main" id="{6450237E-A2DE-4BA3-AF9F-06399E5CF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5" name="Freeform 29">
              <a:extLst>
                <a:ext uri="{FF2B5EF4-FFF2-40B4-BE49-F238E27FC236}">
                  <a16:creationId xmlns:a16="http://schemas.microsoft.com/office/drawing/2014/main" id="{A643E849-3FBA-4248-B0DF-9D6737E23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6" name="Freeform 30">
              <a:extLst>
                <a:ext uri="{FF2B5EF4-FFF2-40B4-BE49-F238E27FC236}">
                  <a16:creationId xmlns:a16="http://schemas.microsoft.com/office/drawing/2014/main" id="{231C0782-59AA-4C4F-8B86-85102F701A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7" name="Freeform 31">
              <a:extLst>
                <a:ext uri="{FF2B5EF4-FFF2-40B4-BE49-F238E27FC236}">
                  <a16:creationId xmlns:a16="http://schemas.microsoft.com/office/drawing/2014/main" id="{E19975F5-4F93-41BF-9A6D-1E6CFDFF1D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8" name="Freeform 32">
              <a:extLst>
                <a:ext uri="{FF2B5EF4-FFF2-40B4-BE49-F238E27FC236}">
                  <a16:creationId xmlns:a16="http://schemas.microsoft.com/office/drawing/2014/main" id="{AE6458FC-D3D9-469F-A8FB-0431BD156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9" name="Freeform 33">
              <a:extLst>
                <a:ext uri="{FF2B5EF4-FFF2-40B4-BE49-F238E27FC236}">
                  <a16:creationId xmlns:a16="http://schemas.microsoft.com/office/drawing/2014/main" id="{90B9693F-2248-4DB8-A528-52C13C636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0" name="Freeform 34">
              <a:extLst>
                <a:ext uri="{FF2B5EF4-FFF2-40B4-BE49-F238E27FC236}">
                  <a16:creationId xmlns:a16="http://schemas.microsoft.com/office/drawing/2014/main" id="{11CC5E15-09A8-41A0-930D-434F7D8D6F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1" name="Freeform 35">
              <a:extLst>
                <a:ext uri="{FF2B5EF4-FFF2-40B4-BE49-F238E27FC236}">
                  <a16:creationId xmlns:a16="http://schemas.microsoft.com/office/drawing/2014/main" id="{B5566C56-67EC-43D7-A3D2-3CCBEDAFC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2" name="Freeform 36">
              <a:extLst>
                <a:ext uri="{FF2B5EF4-FFF2-40B4-BE49-F238E27FC236}">
                  <a16:creationId xmlns:a16="http://schemas.microsoft.com/office/drawing/2014/main" id="{CF74AC36-5E17-4D3B-A93B-1645741EB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3" name="Freeform 37">
              <a:extLst>
                <a:ext uri="{FF2B5EF4-FFF2-40B4-BE49-F238E27FC236}">
                  <a16:creationId xmlns:a16="http://schemas.microsoft.com/office/drawing/2014/main" id="{39818481-D2FB-4507-B11D-8C6342ACF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4" name="Freeform 38">
              <a:extLst>
                <a:ext uri="{FF2B5EF4-FFF2-40B4-BE49-F238E27FC236}">
                  <a16:creationId xmlns:a16="http://schemas.microsoft.com/office/drawing/2014/main" id="{E996F5F0-3979-44D1-9AE3-1251DA5D2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8" name="Rectangle 85">
            <a:extLst>
              <a:ext uri="{FF2B5EF4-FFF2-40B4-BE49-F238E27FC236}">
                <a16:creationId xmlns:a16="http://schemas.microsoft.com/office/drawing/2014/main" id="{05C469C2-FE8F-491E-9139-7E7F8BB38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9" name="Freeform 6">
            <a:extLst>
              <a:ext uri="{FF2B5EF4-FFF2-40B4-BE49-F238E27FC236}">
                <a16:creationId xmlns:a16="http://schemas.microsoft.com/office/drawing/2014/main" id="{6538C979-F14E-4C6B-BE04-38CC5D7C13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00" name="Rectangle 89">
            <a:extLst>
              <a:ext uri="{FF2B5EF4-FFF2-40B4-BE49-F238E27FC236}">
                <a16:creationId xmlns:a16="http://schemas.microsoft.com/office/drawing/2014/main" id="{D29BD510-E7CC-431C-9DC5-D07910F66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91">
            <a:extLst>
              <a:ext uri="{FF2B5EF4-FFF2-40B4-BE49-F238E27FC236}">
                <a16:creationId xmlns:a16="http://schemas.microsoft.com/office/drawing/2014/main" id="{18E0437A-FA20-4E33-95A8-BBC1FD5C7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97C202-AF0F-48B2-BDF3-77A4805A1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13" y="-2014147"/>
            <a:ext cx="528046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uk-UA" sz="6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медальйон</a:t>
            </a:r>
            <a:endParaRPr lang="en-US" sz="6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DA92C977-AE61-4379-BBAF-5A5EB48D31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11" r="1" b="15041"/>
          <a:stretch/>
        </p:blipFill>
        <p:spPr>
          <a:xfrm>
            <a:off x="6111241" y="-5534"/>
            <a:ext cx="6080758" cy="343176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2D15F3E-227D-45A8-9604-2FA3A4553F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26" r="8926" b="1"/>
          <a:stretch/>
        </p:blipFill>
        <p:spPr>
          <a:xfrm rot="16200000">
            <a:off x="7435737" y="2101737"/>
            <a:ext cx="3431768" cy="6080758"/>
          </a:xfrm>
          <a:prstGeom prst="rect">
            <a:avLst/>
          </a:prstGeom>
        </p:spPr>
      </p:pic>
      <p:sp>
        <p:nvSpPr>
          <p:cNvPr id="94" name="Freeform 27">
            <a:extLst>
              <a:ext uri="{FF2B5EF4-FFF2-40B4-BE49-F238E27FC236}">
                <a16:creationId xmlns:a16="http://schemas.microsoft.com/office/drawing/2014/main" id="{C08A186A-A32B-412D-8105-6DDEC68B6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E39858-3EC8-4CBC-8364-C51329291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279" y="5189400"/>
            <a:ext cx="5280460" cy="54426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1600" dirty="0" err="1">
                <a:solidFill>
                  <a:srgbClr val="FEFFFF"/>
                </a:solidFill>
              </a:rPr>
              <a:t>Вик</a:t>
            </a:r>
            <a:r>
              <a:rPr lang="uk-UA" sz="1600" dirty="0">
                <a:solidFill>
                  <a:srgbClr val="FEFFFF"/>
                </a:solidFill>
              </a:rPr>
              <a:t> ст. гр. СО.ОМ-22 </a:t>
            </a:r>
            <a:r>
              <a:rPr lang="uk-UA" sz="1600" dirty="0" err="1">
                <a:solidFill>
                  <a:srgbClr val="FEFFFF"/>
                </a:solidFill>
              </a:rPr>
              <a:t>Мателега</a:t>
            </a:r>
            <a:r>
              <a:rPr lang="uk-UA" sz="1600" dirty="0">
                <a:solidFill>
                  <a:srgbClr val="FEFFFF"/>
                </a:solidFill>
              </a:rPr>
              <a:t> Олександра </a:t>
            </a:r>
            <a:endParaRPr lang="en-US" sz="1600" dirty="0">
              <a:solidFill>
                <a:srgbClr val="FEFFFF"/>
              </a:solidFill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3B06D1C-75DF-4E0C-B26C-78A4F8B39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1241" y="3426233"/>
            <a:ext cx="6080759" cy="0"/>
          </a:xfrm>
          <a:prstGeom prst="line">
            <a:avLst/>
          </a:prstGeom>
          <a:ln w="50800" cap="flat">
            <a:solidFill>
              <a:schemeClr val="bg2">
                <a:lumMod val="1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3B61A92-BD9B-4886-993C-6A90F6DC3043}"/>
              </a:ext>
            </a:extLst>
          </p:cNvPr>
          <p:cNvSpPr/>
          <p:nvPr/>
        </p:nvSpPr>
        <p:spPr>
          <a:xfrm>
            <a:off x="155371" y="6327979"/>
            <a:ext cx="2805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Викладач : Сеник М.М</a:t>
            </a:r>
            <a:r>
              <a:rPr lang="uk-UA" dirty="0">
                <a:solidFill>
                  <a:srgbClr val="FEFFFF"/>
                </a:solidFill>
              </a:rPr>
              <a:t>.</a:t>
            </a:r>
            <a:endParaRPr lang="ru-RU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8A9D524-2C4B-4CC7-A4DE-534F087BDA83}"/>
              </a:ext>
            </a:extLst>
          </p:cNvPr>
          <p:cNvSpPr/>
          <p:nvPr/>
        </p:nvSpPr>
        <p:spPr>
          <a:xfrm>
            <a:off x="127866" y="2436211"/>
            <a:ext cx="528046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Медальйон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символічний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кулон і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підвіска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Стародавній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Греції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медальйонами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золота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нагороджували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воїнів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походів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виконувалися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плоского золотого диска з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тисненнями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носилися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медалі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ланцюжку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шнурку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шкіри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400" dirty="0"/>
            </a:br>
            <a:br>
              <a:rPr lang="ru-RU" sz="14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41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72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6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7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10" name="Group 86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8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9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0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1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2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3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11" name="Rectangle 100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2" name="Freeform 11">
            <a:extLst>
              <a:ext uri="{FF2B5EF4-FFF2-40B4-BE49-F238E27FC236}">
                <a16:creationId xmlns:a16="http://schemas.microsoft.com/office/drawing/2014/main" id="{241A2EF5-5ECE-4EA6-A93F-1E2E86A89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3" name="Rectangle 104">
            <a:extLst>
              <a:ext uri="{FF2B5EF4-FFF2-40B4-BE49-F238E27FC236}">
                <a16:creationId xmlns:a16="http://schemas.microsoft.com/office/drawing/2014/main" id="{5B9DE855-86B1-4B53-A53A-DBE8C95CC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Заголовок 66">
            <a:extLst>
              <a:ext uri="{FF2B5EF4-FFF2-40B4-BE49-F238E27FC236}">
                <a16:creationId xmlns:a16="http://schemas.microsoft.com/office/drawing/2014/main" id="{AFC2DB7B-9EC7-47B9-82A2-6AF8DAD12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064" y="294417"/>
            <a:ext cx="3901088" cy="128089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uk-UA" sz="6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гарнітур</a:t>
            </a:r>
            <a:endParaRPr lang="en-US" sz="6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Freeform 11">
            <a:extLst>
              <a:ext uri="{FF2B5EF4-FFF2-40B4-BE49-F238E27FC236}">
                <a16:creationId xmlns:a16="http://schemas.microsoft.com/office/drawing/2014/main" id="{3694FC3C-59AB-4EFA-912F-CE99D8D37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8" name="Текст 67">
            <a:extLst>
              <a:ext uri="{FF2B5EF4-FFF2-40B4-BE49-F238E27FC236}">
                <a16:creationId xmlns:a16="http://schemas.microsoft.com/office/drawing/2014/main" id="{A7DA17AF-DF82-4067-9DEB-5F446553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866" y="1988902"/>
            <a:ext cx="5437120" cy="377762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 3" charset="2"/>
              <a:buChar char=""/>
            </a:pP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ювелірний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сотні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тисячі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подібного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роду прикрас.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аксесуар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несе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3" charset="2"/>
              <a:buChar char=""/>
            </a:pP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Изображение выглядит как коробка&#10;&#10;Автоматически созданное описание">
            <a:extLst>
              <a:ext uri="{FF2B5EF4-FFF2-40B4-BE49-F238E27FC236}">
                <a16:creationId xmlns:a16="http://schemas.microsoft.com/office/drawing/2014/main" id="{31637AFF-BB0E-4F2B-A550-FC6A9D8CF5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01" r="2" b="31702"/>
          <a:stretch/>
        </p:blipFill>
        <p:spPr>
          <a:xfrm>
            <a:off x="6364318" y="54685"/>
            <a:ext cx="5437120" cy="338326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74773B1-19D1-43C1-AFFC-3C16A135EF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04" r="-4" b="1132"/>
          <a:stretch/>
        </p:blipFill>
        <p:spPr>
          <a:xfrm>
            <a:off x="6091919" y="3474721"/>
            <a:ext cx="3004319" cy="3383280"/>
          </a:xfrm>
          <a:prstGeom prst="rect">
            <a:avLst/>
          </a:prstGeom>
        </p:spPr>
      </p:pic>
      <p:pic>
        <p:nvPicPr>
          <p:cNvPr id="9" name="Рисунок 8" descr="Изображение выглядит как рубашка, часы&#10;&#10;Автоматически созданное описание">
            <a:extLst>
              <a:ext uri="{FF2B5EF4-FFF2-40B4-BE49-F238E27FC236}">
                <a16:creationId xmlns:a16="http://schemas.microsoft.com/office/drawing/2014/main" id="{8D16C1AF-AF8B-40EE-9800-77555DBEB8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40" r="-4" b="-4"/>
          <a:stretch/>
        </p:blipFill>
        <p:spPr>
          <a:xfrm>
            <a:off x="9187677" y="3474720"/>
            <a:ext cx="3004322" cy="3383286"/>
          </a:xfrm>
          <a:prstGeom prst="rect">
            <a:avLst/>
          </a:prstGeom>
        </p:spPr>
      </p:pic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6F146936-9467-43E8-A932-CF294CDAE619}"/>
              </a:ext>
            </a:extLst>
          </p:cNvPr>
          <p:cNvSpPr/>
          <p:nvPr/>
        </p:nvSpPr>
        <p:spPr>
          <a:xfrm>
            <a:off x="182880" y="6202271"/>
            <a:ext cx="2939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 3" charset="2"/>
              <a:buChar char=""/>
            </a:pP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Юсипчук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Ю.В</a:t>
            </a:r>
            <a:r>
              <a:rPr lang="ru-RU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F16D366A-4431-404A-BF11-A82C93B6C87A}"/>
              </a:ext>
            </a:extLst>
          </p:cNvPr>
          <p:cNvSpPr/>
          <p:nvPr/>
        </p:nvSpPr>
        <p:spPr>
          <a:xfrm>
            <a:off x="155858" y="5076788"/>
            <a:ext cx="4396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 3" charset="2"/>
              <a:buChar char=""/>
            </a:pP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 ст. гр. СО.ОМ-22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Данилич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Наталія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6879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2780DFF-3AF5-4F60-B2A3-AA766AD8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1C79324C-CB0A-40CA-AE77-7CFA131A7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FE6F32A9-AD07-4A53-BA89-05D8AC1EB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BF108F4A-C3A5-42B2-9D7B-10D92D15CE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8254BB4A-F14E-4DE6-94AE-370119897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7BE596F-4E67-44BA-99D0-37A64771F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9A48CE8A-2735-4764-AF04-D7679A305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058C06C-28D8-4334-83E0-AEA77C4AF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530C5090-5A77-4DFC-8CDA-D6E2576AC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57EC1ECF-618E-4B07-B823-11316CE52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7C8B4CFB-E7F6-4A2B-AA5B-CB910D23A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BEADD2C-CA66-41C5-8622-31212959D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3CE06860-DDC5-4FC7-97D7-795F9CA9B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A041F5-FB91-4FE3-8309-30F32C6A4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17D7CDD7-7A0A-4EBD-A35A-5C77175F6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3535804A-BB84-44EB-9712-B96D7AEB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2EA058FC-BE7B-40CC-A63E-8E646238F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0E8271EE-FB1E-459E-8E94-991CB5383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928D4994-0177-4E02-B988-4786CF3B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3A3FF466-04BF-4F8D-88E1-98C1A2CC7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2513E60D-9026-4A28-8D6E-03593D3A4D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49D0D017-FE95-4B99-AD82-BE697DF1B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299ACBF5-2856-4022-AA4D-9E8F3998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6A150E2E-4FA2-4D3C-9FDD-E0ECFC8010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00FF753A-252D-49AB-AE93-D92EBB4B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8F689818-FACD-466B-B41E-51BA779D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7041BDD-619A-42E7-9D5B-D932A5FDF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439A26EA-7B06-4DFE-8108-86B3ED14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2BEC863-1172-4B3D-9722-ABDAA0C92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DF80A8C-710D-4AAA-BD41-708496E86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476A384-71E8-40F1-ABC7-D17AAAFA9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3EC3C-E5E7-464F-B858-57C0D5E0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91" y="-1097709"/>
            <a:ext cx="3778870" cy="31148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uk-UA" sz="6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кулон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Изображение выглядит как белый&#10;&#10;Автоматически созданное описание">
            <a:extLst>
              <a:ext uri="{FF2B5EF4-FFF2-40B4-BE49-F238E27FC236}">
                <a16:creationId xmlns:a16="http://schemas.microsoft.com/office/drawing/2014/main" id="{66BEDCC0-3A77-40FF-A1C8-6E408EDE05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6" r="13991"/>
          <a:stretch/>
        </p:blipFill>
        <p:spPr>
          <a:xfrm>
            <a:off x="4639732" y="-3"/>
            <a:ext cx="3788327" cy="6858003"/>
          </a:xfrm>
          <a:prstGeom prst="rect">
            <a:avLst/>
          </a:prstGeom>
        </p:spPr>
      </p:pic>
      <p:sp>
        <p:nvSpPr>
          <p:cNvPr id="52" name="Freeform 5">
            <a:extLst>
              <a:ext uri="{FF2B5EF4-FFF2-40B4-BE49-F238E27FC236}">
                <a16:creationId xmlns:a16="http://schemas.microsoft.com/office/drawing/2014/main" id="{84907570-11AD-497C-8683-DBD0D58552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06D261-649E-4369-9369-9961AB8A7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279" y="5189400"/>
            <a:ext cx="3778870" cy="54426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1600" dirty="0" err="1">
                <a:solidFill>
                  <a:srgbClr val="FEFFFF"/>
                </a:solidFill>
              </a:rPr>
              <a:t>Вик</a:t>
            </a:r>
            <a:r>
              <a:rPr lang="uk-UA" sz="1600" dirty="0">
                <a:solidFill>
                  <a:srgbClr val="FEFFFF"/>
                </a:solidFill>
              </a:rPr>
              <a:t>. Ст. гр. СО.ОМ-22 </a:t>
            </a:r>
          </a:p>
          <a:p>
            <a:r>
              <a:rPr lang="uk-UA" sz="1600" dirty="0" err="1">
                <a:solidFill>
                  <a:srgbClr val="FEFFFF"/>
                </a:solidFill>
              </a:rPr>
              <a:t>Попич</a:t>
            </a:r>
            <a:r>
              <a:rPr lang="uk-UA" sz="1600" dirty="0">
                <a:solidFill>
                  <a:srgbClr val="FEFFFF"/>
                </a:solidFill>
              </a:rPr>
              <a:t> Людмила </a:t>
            </a:r>
            <a:endParaRPr lang="en-US" sz="1600" dirty="0">
              <a:solidFill>
                <a:srgbClr val="FEFFFF"/>
              </a:solidFill>
            </a:endParaRPr>
          </a:p>
        </p:txBody>
      </p:sp>
      <p:pic>
        <p:nvPicPr>
          <p:cNvPr id="9" name="Рисунок 8" descr="Изображение выглядит как сидит, ткань, комната, кот&#10;&#10;Автоматически созданное описание">
            <a:extLst>
              <a:ext uri="{FF2B5EF4-FFF2-40B4-BE49-F238E27FC236}">
                <a16:creationId xmlns:a16="http://schemas.microsoft.com/office/drawing/2014/main" id="{3D3DD679-9021-4B59-93FD-007CA2979EF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23" r="1" b="6357"/>
          <a:stretch/>
        </p:blipFill>
        <p:spPr>
          <a:xfrm>
            <a:off x="8435679" y="3"/>
            <a:ext cx="3753273" cy="3428997"/>
          </a:xfrm>
          <a:prstGeom prst="rect">
            <a:avLst/>
          </a:prstGeom>
        </p:spPr>
      </p:pic>
      <p:pic>
        <p:nvPicPr>
          <p:cNvPr id="5" name="Рисунок 4" descr="Изображение выглядит как внутренний, кот, сидит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0A4E702F-9A9B-4471-B80C-B682C2D3C37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18" r="2" b="4847"/>
          <a:stretch/>
        </p:blipFill>
        <p:spPr>
          <a:xfrm>
            <a:off x="8428058" y="3429305"/>
            <a:ext cx="3768513" cy="3428695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55CDA8F-EAE8-40F8-95DC-43202F0A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28058" y="3429000"/>
            <a:ext cx="3767328" cy="0"/>
          </a:xfrm>
          <a:prstGeom prst="line">
            <a:avLst/>
          </a:prstGeom>
          <a:ln w="50800" cap="flat">
            <a:solidFill>
              <a:schemeClr val="tx2">
                <a:lumMod val="1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176213D-B053-46D9-9642-ED8E2F04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20438" y="0"/>
            <a:ext cx="0" cy="6857694"/>
          </a:xfrm>
          <a:prstGeom prst="line">
            <a:avLst/>
          </a:prstGeom>
          <a:ln w="50800" cap="flat">
            <a:solidFill>
              <a:schemeClr val="bg2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13D76F-C698-4236-BF71-78FA7A7D0FB6}"/>
              </a:ext>
            </a:extLst>
          </p:cNvPr>
          <p:cNvSpPr/>
          <p:nvPr/>
        </p:nvSpPr>
        <p:spPr>
          <a:xfrm>
            <a:off x="50330" y="6401670"/>
            <a:ext cx="2933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FEFFFF"/>
                </a:solidFill>
              </a:rPr>
              <a:t>Викладач </a:t>
            </a:r>
            <a:r>
              <a:rPr lang="uk-UA" dirty="0" err="1">
                <a:solidFill>
                  <a:srgbClr val="FEFFFF"/>
                </a:solidFill>
              </a:rPr>
              <a:t>Юсипчук</a:t>
            </a:r>
            <a:r>
              <a:rPr lang="uk-UA" dirty="0">
                <a:solidFill>
                  <a:srgbClr val="FEFFFF"/>
                </a:solidFill>
              </a:rPr>
              <a:t> Ю.В.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8AFFAAB-F7BD-40F3-93EC-53EDF69219A3}"/>
              </a:ext>
            </a:extLst>
          </p:cNvPr>
          <p:cNvSpPr/>
          <p:nvPr/>
        </p:nvSpPr>
        <p:spPr>
          <a:xfrm>
            <a:off x="182880" y="2202428"/>
            <a:ext cx="41193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Кулоном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прикрасу на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шию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виконану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ромба, конуса, в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розташований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дорогоцінний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камінь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огранений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дорогоцінним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металом</a:t>
            </a:r>
            <a:r>
              <a:rPr lang="ru-RU" sz="2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4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241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522</Words>
  <Application>Microsoft Office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Плоско-рельєфна пластика</vt:lpstr>
      <vt:lpstr>Жіночий гарнітур</vt:lpstr>
      <vt:lpstr>Жіночий гарнітур</vt:lpstr>
      <vt:lpstr>Презентация PowerPoint</vt:lpstr>
      <vt:lpstr>Жіночий кулон</vt:lpstr>
      <vt:lpstr>Жіноча прикраса </vt:lpstr>
      <vt:lpstr>Жіночий медальйон</vt:lpstr>
      <vt:lpstr>Жіночий гарнітур</vt:lpstr>
      <vt:lpstr>Жіночий кулон</vt:lpstr>
      <vt:lpstr>Жіночий медальйон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Плоско-рельєфна пластика</dc:title>
  <dc:creator>Bohdan Danylych</dc:creator>
  <cp:lastModifiedBy>Bohdan Danylych</cp:lastModifiedBy>
  <cp:revision>1</cp:revision>
  <dcterms:created xsi:type="dcterms:W3CDTF">2020-06-03T18:11:30Z</dcterms:created>
  <dcterms:modified xsi:type="dcterms:W3CDTF">2020-06-03T18:14:48Z</dcterms:modified>
</cp:coreProperties>
</file>