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78" r:id="rId7"/>
    <p:sldId id="261" r:id="rId8"/>
    <p:sldId id="262" r:id="rId9"/>
    <p:sldId id="263" r:id="rId10"/>
    <p:sldId id="264" r:id="rId11"/>
    <p:sldId id="280" r:id="rId12"/>
    <p:sldId id="281" r:id="rId13"/>
    <p:sldId id="282" r:id="rId14"/>
    <p:sldId id="265" r:id="rId15"/>
    <p:sldId id="266" r:id="rId16"/>
    <p:sldId id="267" r:id="rId17"/>
    <p:sldId id="268" r:id="rId18"/>
    <p:sldId id="279" r:id="rId19"/>
    <p:sldId id="269" r:id="rId20"/>
    <p:sldId id="270" r:id="rId21"/>
    <p:sldId id="271" r:id="rId22"/>
    <p:sldId id="272" r:id="rId23"/>
    <p:sldId id="273" r:id="rId24"/>
    <p:sldId id="274" r:id="rId25"/>
    <p:sldId id="275" r:id="rId26"/>
    <p:sldId id="284" r:id="rId27"/>
    <p:sldId id="276" r:id="rId28"/>
    <p:sldId id="277" r:id="rId29"/>
    <p:sldId id="283" r:id="rId30"/>
  </p:sldIdLst>
  <p:sldSz cx="18288000" cy="10287000"/>
  <p:notesSz cx="6858000" cy="9144000"/>
  <p:embeddedFontLst>
    <p:embeddedFont>
      <p:font typeface="PT Serif Bold" panose="020B0604020202020204" charset="-52"/>
      <p:regular r:id="rId32"/>
    </p:embeddedFont>
    <p:embeddedFont>
      <p:font typeface="PT Serif" panose="020B0604020202020204" charset="-52"/>
      <p:regular r:id="rId33"/>
    </p:embeddedFont>
    <p:embeddedFont>
      <p:font typeface="Fredoka One" panose="020B0604020202020204" charset="0"/>
      <p:regular r:id="rId34"/>
    </p:embeddedFont>
    <p:embeddedFont>
      <p:font typeface="Quicksand Bold" panose="020B0604020202020204" charset="0"/>
      <p:regular r:id="rId35"/>
    </p:embeddedFont>
    <p:embeddedFont>
      <p:font typeface="Calibri" panose="020F0502020204030204" pitchFamily="34" charset="0"/>
      <p:regular r:id="rId36"/>
      <p:bold r:id="rId37"/>
      <p:italic r:id="rId38"/>
      <p:boldItalic r:id="rId39"/>
    </p:embeddedFont>
    <p:embeddedFont>
      <p:font typeface="Arimo" panose="020B0604020202020204" charset="0"/>
      <p:regular r:id="rId40"/>
    </p:embeddedFont>
    <p:embeddedFont>
      <p:font typeface="Noto Serif Display Black" panose="020B0604020202020204"/>
      <p:regular r:id="rId41"/>
    </p:embeddedFont>
    <p:embeddedFont>
      <p:font typeface="Quicksan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D2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E3164-106D-40E0-A59F-A9977F739431}" type="datetimeFigureOut">
              <a:rPr lang="uk-UA" smtClean="0"/>
              <a:pPr/>
              <a:t>13.02.2023</a:t>
            </a:fld>
            <a:endParaRPr lang="uk-UA" dirty="0"/>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7CDBC-604F-4FE2-B257-91024E3B8498}" type="slidenum">
              <a:rPr lang="uk-UA" smtClean="0"/>
              <a:pPr/>
              <a:t>‹№›</a:t>
            </a:fld>
            <a:endParaRPr lang="uk-U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9897CDBC-604F-4FE2-B257-91024E3B8498}" type="slidenum">
              <a:rPr lang="uk-UA" smtClean="0"/>
              <a:pPr/>
              <a:t>9</a:t>
            </a:fld>
            <a:endParaRPr lang="uk-U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study.ed-era.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grpSp>
        <p:nvGrpSpPr>
          <p:cNvPr id="2" name="Group 2"/>
          <p:cNvGrpSpPr/>
          <p:nvPr/>
        </p:nvGrpSpPr>
        <p:grpSpPr>
          <a:xfrm>
            <a:off x="2046441" y="807007"/>
            <a:ext cx="14195118" cy="9166636"/>
            <a:chOff x="0" y="0"/>
            <a:chExt cx="18926824" cy="12222180"/>
          </a:xfrm>
        </p:grpSpPr>
        <p:sp>
          <p:nvSpPr>
            <p:cNvPr id="3" name="TextBox 3"/>
            <p:cNvSpPr txBox="1"/>
            <p:nvPr/>
          </p:nvSpPr>
          <p:spPr>
            <a:xfrm>
              <a:off x="0" y="4425174"/>
              <a:ext cx="18926824" cy="7797006"/>
            </a:xfrm>
            <a:prstGeom prst="rect">
              <a:avLst/>
            </a:prstGeom>
          </p:spPr>
          <p:txBody>
            <a:bodyPr lIns="0" tIns="0" rIns="0" bIns="0" rtlCol="0" anchor="t">
              <a:spAutoFit/>
            </a:bodyPr>
            <a:lstStyle/>
            <a:p>
              <a:pPr algn="ctr">
                <a:lnSpc>
                  <a:spcPts val="11440"/>
                </a:lnSpc>
              </a:pPr>
              <a:r>
                <a:rPr lang="en-US" sz="10400" spc="311" dirty="0">
                  <a:solidFill>
                    <a:srgbClr val="FFCC37"/>
                  </a:solidFill>
                  <a:latin typeface="Fredoka One"/>
                </a:rPr>
                <a:t>ПСИХОЛОГІЧНА ДОПОМОГА </a:t>
              </a:r>
              <a:r>
                <a:rPr lang="en-US" sz="10400" spc="311" dirty="0" smtClean="0">
                  <a:solidFill>
                    <a:srgbClr val="FFCC37"/>
                  </a:solidFill>
                  <a:latin typeface="Fredoka One"/>
                </a:rPr>
                <a:t>ДІТЯМ</a:t>
              </a:r>
              <a:r>
                <a:rPr lang="uk-UA" sz="10400" spc="311" dirty="0" smtClean="0">
                  <a:solidFill>
                    <a:srgbClr val="FFCC37"/>
                  </a:solidFill>
                  <a:latin typeface="Fredoka One"/>
                </a:rPr>
                <a:t> З </a:t>
              </a:r>
              <a:r>
                <a:rPr lang="uk-UA" sz="10400" spc="311" smtClean="0">
                  <a:solidFill>
                    <a:srgbClr val="FFCC37"/>
                  </a:solidFill>
                  <a:latin typeface="Fredoka One"/>
                </a:rPr>
                <a:t>підвищеною тривожністю</a:t>
              </a:r>
              <a:endParaRPr lang="en-US" sz="10400" spc="311" dirty="0">
                <a:solidFill>
                  <a:srgbClr val="FFCC37"/>
                </a:solidFill>
                <a:latin typeface="Fredoka One"/>
              </a:endParaRPr>
            </a:p>
          </p:txBody>
        </p:sp>
        <p:sp>
          <p:nvSpPr>
            <p:cNvPr id="4" name="AutoShape 4"/>
            <p:cNvSpPr/>
            <p:nvPr/>
          </p:nvSpPr>
          <p:spPr>
            <a:xfrm>
              <a:off x="1430188" y="1932180"/>
              <a:ext cx="16066447" cy="141901"/>
            </a:xfrm>
            <a:prstGeom prst="rect">
              <a:avLst/>
            </a:prstGeom>
            <a:solidFill>
              <a:srgbClr val="FFCC37"/>
            </a:solidFill>
          </p:spPr>
        </p:sp>
        <p:sp>
          <p:nvSpPr>
            <p:cNvPr id="5" name="TextBox 5"/>
            <p:cNvSpPr txBox="1"/>
            <p:nvPr/>
          </p:nvSpPr>
          <p:spPr>
            <a:xfrm>
              <a:off x="1282828" y="2913526"/>
              <a:ext cx="16361167" cy="850900"/>
            </a:xfrm>
            <a:prstGeom prst="rect">
              <a:avLst/>
            </a:prstGeom>
          </p:spPr>
          <p:txBody>
            <a:bodyPr lIns="0" tIns="0" rIns="0" bIns="0" rtlCol="0" anchor="t">
              <a:spAutoFit/>
            </a:bodyPr>
            <a:lstStyle/>
            <a:p>
              <a:pPr algn="ctr">
                <a:lnSpc>
                  <a:spcPts val="5040"/>
                </a:lnSpc>
              </a:pPr>
              <a:r>
                <a:rPr lang="en-US" sz="4200" spc="189" dirty="0">
                  <a:solidFill>
                    <a:srgbClr val="FFFDF5"/>
                  </a:solidFill>
                  <a:latin typeface="Quicksand Bold"/>
                </a:rPr>
                <a:t>ЛЕКЦІЯ НА ТЕМУ:</a:t>
              </a:r>
            </a:p>
          </p:txBody>
        </p:sp>
        <p:pic>
          <p:nvPicPr>
            <p:cNvPr id="6" name="Picture 6"/>
            <p:cNvPicPr>
              <a:picLocks noChangeAspect="1"/>
            </p:cNvPicPr>
            <p:nvPr/>
          </p:nvPicPr>
          <p:blipFill>
            <a:blip r:embed="rId2" cstate="print"/>
            <a:srcRect/>
            <a:stretch>
              <a:fillRect/>
            </a:stretch>
          </p:blipFill>
          <p:spPr>
            <a:xfrm>
              <a:off x="5336252" y="0"/>
              <a:ext cx="829487" cy="1210904"/>
            </a:xfrm>
            <a:prstGeom prst="rect">
              <a:avLst/>
            </a:prstGeom>
          </p:spPr>
        </p:pic>
        <p:pic>
          <p:nvPicPr>
            <p:cNvPr id="7" name="Picture 7"/>
            <p:cNvPicPr>
              <a:picLocks noChangeAspect="1"/>
            </p:cNvPicPr>
            <p:nvPr/>
          </p:nvPicPr>
          <p:blipFill>
            <a:blip r:embed="rId3" cstate="print"/>
            <a:srcRect/>
            <a:stretch>
              <a:fillRect/>
            </a:stretch>
          </p:blipFill>
          <p:spPr>
            <a:xfrm>
              <a:off x="7257198" y="0"/>
              <a:ext cx="1210904" cy="1210904"/>
            </a:xfrm>
            <a:prstGeom prst="rect">
              <a:avLst/>
            </a:prstGeom>
          </p:spPr>
        </p:pic>
        <p:pic>
          <p:nvPicPr>
            <p:cNvPr id="8" name="Picture 8"/>
            <p:cNvPicPr>
              <a:picLocks noChangeAspect="1"/>
            </p:cNvPicPr>
            <p:nvPr/>
          </p:nvPicPr>
          <p:blipFill>
            <a:blip r:embed="rId4" cstate="print"/>
            <a:srcRect/>
            <a:stretch>
              <a:fillRect/>
            </a:stretch>
          </p:blipFill>
          <p:spPr>
            <a:xfrm>
              <a:off x="9559561" y="0"/>
              <a:ext cx="1295040" cy="1210904"/>
            </a:xfrm>
            <a:prstGeom prst="rect">
              <a:avLst/>
            </a:prstGeom>
          </p:spPr>
        </p:pic>
        <p:pic>
          <p:nvPicPr>
            <p:cNvPr id="9" name="Picture 9"/>
            <p:cNvPicPr>
              <a:picLocks noChangeAspect="1"/>
            </p:cNvPicPr>
            <p:nvPr/>
          </p:nvPicPr>
          <p:blipFill>
            <a:blip r:embed="rId5" cstate="print"/>
            <a:srcRect/>
            <a:stretch>
              <a:fillRect/>
            </a:stretch>
          </p:blipFill>
          <p:spPr>
            <a:xfrm>
              <a:off x="2996429" y="0"/>
              <a:ext cx="1248364" cy="1210904"/>
            </a:xfrm>
            <a:prstGeom prst="rect">
              <a:avLst/>
            </a:prstGeom>
          </p:spPr>
        </p:pic>
        <p:pic>
          <p:nvPicPr>
            <p:cNvPr id="10" name="Picture 10"/>
            <p:cNvPicPr>
              <a:picLocks noChangeAspect="1"/>
            </p:cNvPicPr>
            <p:nvPr/>
          </p:nvPicPr>
          <p:blipFill>
            <a:blip r:embed="rId6" cstate="print"/>
            <a:srcRect/>
            <a:stretch>
              <a:fillRect/>
            </a:stretch>
          </p:blipFill>
          <p:spPr>
            <a:xfrm>
              <a:off x="11946059" y="0"/>
              <a:ext cx="1210904" cy="1210904"/>
            </a:xfrm>
            <a:prstGeom prst="rect">
              <a:avLst/>
            </a:prstGeom>
          </p:spPr>
        </p:pic>
        <p:pic>
          <p:nvPicPr>
            <p:cNvPr id="11" name="Picture 11"/>
            <p:cNvPicPr>
              <a:picLocks noChangeAspect="1"/>
            </p:cNvPicPr>
            <p:nvPr/>
          </p:nvPicPr>
          <p:blipFill>
            <a:blip r:embed="rId7" cstate="print"/>
            <a:srcRect/>
            <a:stretch>
              <a:fillRect/>
            </a:stretch>
          </p:blipFill>
          <p:spPr>
            <a:xfrm>
              <a:off x="14248422" y="0"/>
              <a:ext cx="1681972" cy="121090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37"/>
        </a:solidFill>
        <a:effectLst/>
      </p:bgPr>
    </p:bg>
    <p:spTree>
      <p:nvGrpSpPr>
        <p:cNvPr id="1" name=""/>
        <p:cNvGrpSpPr/>
        <p:nvPr/>
      </p:nvGrpSpPr>
      <p:grpSpPr>
        <a:xfrm>
          <a:off x="0" y="0"/>
          <a:ext cx="0" cy="0"/>
          <a:chOff x="0" y="0"/>
          <a:chExt cx="0" cy="0"/>
        </a:xfrm>
      </p:grpSpPr>
      <p:sp>
        <p:nvSpPr>
          <p:cNvPr id="2" name="AutoShape 2"/>
          <p:cNvSpPr/>
          <p:nvPr/>
        </p:nvSpPr>
        <p:spPr>
          <a:xfrm>
            <a:off x="-227253" y="-2068895"/>
            <a:ext cx="19628708" cy="5326792"/>
          </a:xfrm>
          <a:prstGeom prst="rect">
            <a:avLst/>
          </a:prstGeom>
          <a:solidFill>
            <a:srgbClr val="7564AB"/>
          </a:solidFill>
        </p:spPr>
      </p:sp>
      <p:sp>
        <p:nvSpPr>
          <p:cNvPr id="3" name="TextBox 3"/>
          <p:cNvSpPr txBox="1"/>
          <p:nvPr/>
        </p:nvSpPr>
        <p:spPr>
          <a:xfrm>
            <a:off x="2187305" y="877347"/>
            <a:ext cx="13913390" cy="1759456"/>
          </a:xfrm>
          <a:prstGeom prst="rect">
            <a:avLst/>
          </a:prstGeom>
        </p:spPr>
        <p:txBody>
          <a:bodyPr lIns="0" tIns="0" rIns="0" bIns="0" rtlCol="0" anchor="t">
            <a:spAutoFit/>
          </a:bodyPr>
          <a:lstStyle/>
          <a:p>
            <a:pPr algn="ctr">
              <a:lnSpc>
                <a:spcPts val="7000"/>
              </a:lnSpc>
            </a:pPr>
            <a:r>
              <a:rPr lang="en-US" sz="5600" spc="280" dirty="0">
                <a:solidFill>
                  <a:srgbClr val="FFCC37"/>
                </a:solidFill>
                <a:latin typeface="Quicksand Bold"/>
              </a:rPr>
              <a:t>3.Що викликає тривожність у дітей</a:t>
            </a:r>
            <a:r>
              <a:rPr lang="en-US" sz="5600" spc="280" dirty="0" smtClean="0">
                <a:solidFill>
                  <a:srgbClr val="FFCC37"/>
                </a:solidFill>
                <a:latin typeface="Quicksand Bold"/>
              </a:rPr>
              <a:t>? </a:t>
            </a:r>
            <a:endParaRPr lang="uk-UA" sz="5600" spc="280" dirty="0" smtClean="0">
              <a:solidFill>
                <a:srgbClr val="FFCC37"/>
              </a:solidFill>
              <a:latin typeface="Quicksand Bold"/>
            </a:endParaRPr>
          </a:p>
          <a:p>
            <a:pPr algn="ctr"/>
            <a:r>
              <a:rPr lang="uk-UA" sz="2800" spc="280" dirty="0" smtClean="0">
                <a:solidFill>
                  <a:srgbClr val="FFCC37"/>
                </a:solidFill>
                <a:latin typeface="Quicksand Bold"/>
              </a:rPr>
              <a:t>Відео (4 хв.)</a:t>
            </a:r>
            <a:r>
              <a:rPr lang="ru-RU" sz="2800" dirty="0" smtClean="0"/>
              <a:t> </a:t>
            </a:r>
            <a:r>
              <a:rPr lang="uk-UA" sz="2800" dirty="0" smtClean="0">
                <a:solidFill>
                  <a:srgbClr val="FFC000"/>
                </a:solidFill>
              </a:rPr>
              <a:t>Як стрес впливає на ваш мозок</a:t>
            </a:r>
            <a:r>
              <a:rPr lang="uk-UA" sz="2800" spc="280" dirty="0" smtClean="0">
                <a:solidFill>
                  <a:srgbClr val="FFCC37"/>
                </a:solidFill>
                <a:latin typeface="Quicksand Bold"/>
              </a:rPr>
              <a:t>: </a:t>
            </a:r>
            <a:r>
              <a:rPr lang="en-US" sz="2800" spc="280" dirty="0" smtClean="0">
                <a:solidFill>
                  <a:srgbClr val="FFCC37"/>
                </a:solidFill>
                <a:latin typeface="Quicksand Bold"/>
              </a:rPr>
              <a:t>https://www.youtube.com/watch?v=WuyPuH9ojCE</a:t>
            </a:r>
            <a:endParaRPr lang="en-US" sz="2800" spc="280" dirty="0">
              <a:solidFill>
                <a:srgbClr val="FFCC37"/>
              </a:solidFill>
              <a:latin typeface="Quicksand Bold"/>
            </a:endParaRPr>
          </a:p>
        </p:txBody>
      </p:sp>
      <p:sp>
        <p:nvSpPr>
          <p:cNvPr id="4" name="AutoShape 4"/>
          <p:cNvSpPr/>
          <p:nvPr/>
        </p:nvSpPr>
        <p:spPr>
          <a:xfrm>
            <a:off x="-5258026" y="1802542"/>
            <a:ext cx="6889345" cy="87376"/>
          </a:xfrm>
          <a:prstGeom prst="rect">
            <a:avLst/>
          </a:prstGeom>
          <a:solidFill>
            <a:srgbClr val="FFCC37"/>
          </a:solidFill>
        </p:spPr>
      </p:sp>
      <p:sp>
        <p:nvSpPr>
          <p:cNvPr id="5" name="AutoShape 5"/>
          <p:cNvSpPr/>
          <p:nvPr/>
        </p:nvSpPr>
        <p:spPr>
          <a:xfrm>
            <a:off x="16649700" y="1802542"/>
            <a:ext cx="6889345" cy="87376"/>
          </a:xfrm>
          <a:prstGeom prst="rect">
            <a:avLst/>
          </a:prstGeom>
          <a:solidFill>
            <a:srgbClr val="FFCC37"/>
          </a:solidFill>
        </p:spPr>
      </p:sp>
      <p:sp>
        <p:nvSpPr>
          <p:cNvPr id="6" name="AutoShape 6"/>
          <p:cNvSpPr/>
          <p:nvPr/>
        </p:nvSpPr>
        <p:spPr>
          <a:xfrm>
            <a:off x="628650" y="6709719"/>
            <a:ext cx="8395901" cy="2884273"/>
          </a:xfrm>
          <a:prstGeom prst="rect">
            <a:avLst/>
          </a:prstGeom>
          <a:solidFill>
            <a:srgbClr val="FFFDF5"/>
          </a:solidFill>
        </p:spPr>
      </p:sp>
      <p:sp>
        <p:nvSpPr>
          <p:cNvPr id="7" name="AutoShape 7"/>
          <p:cNvSpPr/>
          <p:nvPr/>
        </p:nvSpPr>
        <p:spPr>
          <a:xfrm>
            <a:off x="628650" y="3574192"/>
            <a:ext cx="8395901" cy="2884273"/>
          </a:xfrm>
          <a:prstGeom prst="rect">
            <a:avLst/>
          </a:prstGeom>
          <a:solidFill>
            <a:srgbClr val="FFFDF5"/>
          </a:solidFill>
        </p:spPr>
      </p:sp>
      <p:sp>
        <p:nvSpPr>
          <p:cNvPr id="8" name="AutoShape 8"/>
          <p:cNvSpPr/>
          <p:nvPr/>
        </p:nvSpPr>
        <p:spPr>
          <a:xfrm>
            <a:off x="9263449" y="3574192"/>
            <a:ext cx="8395901" cy="2884273"/>
          </a:xfrm>
          <a:prstGeom prst="rect">
            <a:avLst/>
          </a:prstGeom>
          <a:solidFill>
            <a:srgbClr val="FFFDF5"/>
          </a:solidFill>
        </p:spPr>
      </p:sp>
      <p:sp>
        <p:nvSpPr>
          <p:cNvPr id="9" name="AutoShape 9"/>
          <p:cNvSpPr/>
          <p:nvPr/>
        </p:nvSpPr>
        <p:spPr>
          <a:xfrm>
            <a:off x="9263449" y="6709719"/>
            <a:ext cx="8395901" cy="2884273"/>
          </a:xfrm>
          <a:prstGeom prst="rect">
            <a:avLst/>
          </a:prstGeom>
          <a:solidFill>
            <a:srgbClr val="FFFDF5"/>
          </a:solidFill>
        </p:spPr>
      </p:sp>
      <p:grpSp>
        <p:nvGrpSpPr>
          <p:cNvPr id="10" name="Group 10"/>
          <p:cNvGrpSpPr/>
          <p:nvPr/>
        </p:nvGrpSpPr>
        <p:grpSpPr>
          <a:xfrm>
            <a:off x="1172297" y="3655852"/>
            <a:ext cx="7308608" cy="2789617"/>
            <a:chOff x="0" y="-38100"/>
            <a:chExt cx="9744810" cy="3719489"/>
          </a:xfrm>
        </p:grpSpPr>
        <p:sp>
          <p:nvSpPr>
            <p:cNvPr id="11" name="TextBox 11"/>
            <p:cNvSpPr txBox="1"/>
            <p:nvPr/>
          </p:nvSpPr>
          <p:spPr>
            <a:xfrm>
              <a:off x="4805" y="-38100"/>
              <a:ext cx="9735199" cy="622649"/>
            </a:xfrm>
            <a:prstGeom prst="rect">
              <a:avLst/>
            </a:prstGeom>
          </p:spPr>
          <p:txBody>
            <a:bodyPr lIns="0" tIns="0" rIns="0" bIns="0" rtlCol="0" anchor="t">
              <a:spAutoFit/>
            </a:bodyPr>
            <a:lstStyle/>
            <a:p>
              <a:pPr algn="ctr">
                <a:lnSpc>
                  <a:spcPts val="3900"/>
                </a:lnSpc>
              </a:pPr>
              <a:r>
                <a:rPr lang="en-US" sz="3000" b="1" spc="150" dirty="0">
                  <a:solidFill>
                    <a:srgbClr val="7564AB"/>
                  </a:solidFill>
                  <a:latin typeface="Quicksand"/>
                </a:rPr>
                <a:t>Генетична схильність</a:t>
              </a:r>
            </a:p>
          </p:txBody>
        </p:sp>
        <p:sp>
          <p:nvSpPr>
            <p:cNvPr id="12" name="TextBox 12"/>
            <p:cNvSpPr txBox="1"/>
            <p:nvPr/>
          </p:nvSpPr>
          <p:spPr>
            <a:xfrm>
              <a:off x="0" y="850871"/>
              <a:ext cx="9744810" cy="2830518"/>
            </a:xfrm>
            <a:prstGeom prst="rect">
              <a:avLst/>
            </a:prstGeom>
          </p:spPr>
          <p:txBody>
            <a:bodyPr lIns="0" tIns="0" rIns="0" bIns="0" rtlCol="0" anchor="t">
              <a:spAutoFit/>
            </a:bodyPr>
            <a:lstStyle/>
            <a:p>
              <a:pPr algn="just">
                <a:lnSpc>
                  <a:spcPts val="2755"/>
                </a:lnSpc>
              </a:pPr>
              <a:r>
                <a:rPr lang="uk-UA" sz="2000" b="1" spc="95" dirty="0" smtClean="0">
                  <a:solidFill>
                    <a:srgbClr val="7564AB"/>
                  </a:solidFill>
                  <a:latin typeface="Quicksand"/>
                </a:rPr>
                <a:t>Дослідження не підтверджують, що тривожність передається спадково. Однак діти ризикують набути тривожний розлад, якщо такий є в кого-небудь із батьків або близьких родичів. Утім, якщо вам або вашим батькам дошкуляють тривожні розлади, не обов'язково, що вони з'являться у ваших дітей</a:t>
              </a:r>
              <a:r>
                <a:rPr lang="en-US" sz="2000" b="1" spc="95" dirty="0" smtClean="0">
                  <a:solidFill>
                    <a:srgbClr val="7564AB"/>
                  </a:solidFill>
                  <a:latin typeface="Quicksand"/>
                </a:rPr>
                <a:t>.</a:t>
              </a:r>
              <a:endParaRPr lang="en-US" sz="2000" b="1" spc="95" dirty="0">
                <a:solidFill>
                  <a:srgbClr val="7564AB"/>
                </a:solidFill>
                <a:latin typeface="Quicksand"/>
              </a:endParaRPr>
            </a:p>
          </p:txBody>
        </p:sp>
      </p:grpSp>
      <p:grpSp>
        <p:nvGrpSpPr>
          <p:cNvPr id="13" name="Group 13"/>
          <p:cNvGrpSpPr/>
          <p:nvPr/>
        </p:nvGrpSpPr>
        <p:grpSpPr>
          <a:xfrm>
            <a:off x="9601200" y="3467100"/>
            <a:ext cx="7467600" cy="2812022"/>
            <a:chOff x="0" y="-19050"/>
            <a:chExt cx="9956800" cy="3749362"/>
          </a:xfrm>
        </p:grpSpPr>
        <p:sp>
          <p:nvSpPr>
            <p:cNvPr id="14" name="TextBox 14"/>
            <p:cNvSpPr txBox="1"/>
            <p:nvPr/>
          </p:nvSpPr>
          <p:spPr>
            <a:xfrm>
              <a:off x="4694" y="-19050"/>
              <a:ext cx="9509972" cy="664783"/>
            </a:xfrm>
            <a:prstGeom prst="rect">
              <a:avLst/>
            </a:prstGeom>
          </p:spPr>
          <p:txBody>
            <a:bodyPr lIns="0" tIns="0" rIns="0" bIns="0" rtlCol="0" anchor="t">
              <a:spAutoFit/>
            </a:bodyPr>
            <a:lstStyle/>
            <a:p>
              <a:pPr algn="ctr">
                <a:lnSpc>
                  <a:spcPts val="4160"/>
                </a:lnSpc>
              </a:pPr>
              <a:r>
                <a:rPr lang="en-US" sz="3200" spc="160" dirty="0">
                  <a:solidFill>
                    <a:srgbClr val="7564AB"/>
                  </a:solidFill>
                  <a:latin typeface="Quicksand"/>
                </a:rPr>
                <a:t> </a:t>
              </a:r>
              <a:r>
                <a:rPr lang="uk-UA" sz="3200" b="1" spc="160" dirty="0" smtClean="0">
                  <a:solidFill>
                    <a:srgbClr val="7564AB"/>
                  </a:solidFill>
                  <a:latin typeface="Quicksand"/>
                </a:rPr>
                <a:t>Навколишнє середовище</a:t>
              </a:r>
              <a:endParaRPr lang="uk-UA" sz="3200" b="1" spc="160" dirty="0">
                <a:solidFill>
                  <a:srgbClr val="7564AB"/>
                </a:solidFill>
                <a:latin typeface="Quicksand"/>
              </a:endParaRPr>
            </a:p>
          </p:txBody>
        </p:sp>
        <p:sp>
          <p:nvSpPr>
            <p:cNvPr id="15" name="TextBox 15"/>
            <p:cNvSpPr txBox="1"/>
            <p:nvPr/>
          </p:nvSpPr>
          <p:spPr>
            <a:xfrm>
              <a:off x="0" y="857731"/>
              <a:ext cx="9956800" cy="2872581"/>
            </a:xfrm>
            <a:prstGeom prst="rect">
              <a:avLst/>
            </a:prstGeom>
          </p:spPr>
          <p:txBody>
            <a:bodyPr wrap="square" lIns="0" tIns="0" rIns="0" bIns="0" rtlCol="0" anchor="t">
              <a:spAutoFit/>
            </a:bodyPr>
            <a:lstStyle/>
            <a:p>
              <a:pPr algn="just">
                <a:lnSpc>
                  <a:spcPts val="2372"/>
                </a:lnSpc>
              </a:pPr>
              <a:r>
                <a:rPr lang="uk-UA" sz="2000" b="1" spc="81" dirty="0" smtClean="0">
                  <a:solidFill>
                    <a:srgbClr val="7564AB"/>
                  </a:solidFill>
                  <a:latin typeface="Quicksand"/>
                </a:rPr>
                <a:t>Генетичні фактори не визначають, чи матиме ваша дитина той або інший тривожний розлад. Вирішальна роль належить середовищу, у якому зростає дитина, людям, які її оточують, а також цінностям, із якими вона стикається. Отже, якщо дитина щодня перебуває в стресовому стані через конфлікти в родині, не виключена ймовірність розвитку в неї тривожного розладу.</a:t>
              </a:r>
              <a:endParaRPr lang="uk-UA" sz="2000" b="1" spc="81" dirty="0">
                <a:solidFill>
                  <a:srgbClr val="7564AB"/>
                </a:solidFill>
                <a:latin typeface="Quicksand"/>
              </a:endParaRPr>
            </a:p>
          </p:txBody>
        </p:sp>
      </p:grpSp>
      <p:grpSp>
        <p:nvGrpSpPr>
          <p:cNvPr id="16" name="Group 16"/>
          <p:cNvGrpSpPr/>
          <p:nvPr/>
        </p:nvGrpSpPr>
        <p:grpSpPr>
          <a:xfrm>
            <a:off x="9807095" y="6627073"/>
            <a:ext cx="7452205" cy="3042573"/>
            <a:chOff x="0" y="-28575"/>
            <a:chExt cx="9936273" cy="4056764"/>
          </a:xfrm>
        </p:grpSpPr>
        <p:sp>
          <p:nvSpPr>
            <p:cNvPr id="17" name="TextBox 17"/>
            <p:cNvSpPr txBox="1"/>
            <p:nvPr/>
          </p:nvSpPr>
          <p:spPr>
            <a:xfrm>
              <a:off x="4900" y="-28575"/>
              <a:ext cx="9926473" cy="624072"/>
            </a:xfrm>
            <a:prstGeom prst="rect">
              <a:avLst/>
            </a:prstGeom>
          </p:spPr>
          <p:txBody>
            <a:bodyPr lIns="0" tIns="0" rIns="0" bIns="0" rtlCol="0" anchor="t">
              <a:spAutoFit/>
            </a:bodyPr>
            <a:lstStyle/>
            <a:p>
              <a:pPr algn="ctr">
                <a:lnSpc>
                  <a:spcPts val="3809"/>
                </a:lnSpc>
              </a:pPr>
              <a:r>
                <a:rPr lang="uk-UA" sz="2930" b="1" spc="146" dirty="0" smtClean="0">
                  <a:solidFill>
                    <a:srgbClr val="7564AB"/>
                  </a:solidFill>
                  <a:latin typeface="Quicksand"/>
                </a:rPr>
                <a:t>Біохімія тіла й мозку</a:t>
              </a:r>
              <a:endParaRPr lang="uk-UA" sz="2930" b="1" spc="146" dirty="0">
                <a:solidFill>
                  <a:srgbClr val="7564AB"/>
                </a:solidFill>
                <a:latin typeface="Quicksand"/>
              </a:endParaRPr>
            </a:p>
          </p:txBody>
        </p:sp>
        <p:sp>
          <p:nvSpPr>
            <p:cNvPr id="18" name="TextBox 18"/>
            <p:cNvSpPr txBox="1"/>
            <p:nvPr/>
          </p:nvSpPr>
          <p:spPr>
            <a:xfrm>
              <a:off x="0" y="830305"/>
              <a:ext cx="9936273" cy="3197884"/>
            </a:xfrm>
            <a:prstGeom prst="rect">
              <a:avLst/>
            </a:prstGeom>
          </p:spPr>
          <p:txBody>
            <a:bodyPr lIns="0" tIns="0" rIns="0" bIns="0" rtlCol="0" anchor="t">
              <a:spAutoFit/>
            </a:bodyPr>
            <a:lstStyle/>
            <a:p>
              <a:pPr algn="just">
                <a:lnSpc>
                  <a:spcPts val="2691"/>
                </a:lnSpc>
              </a:pPr>
              <a:r>
                <a:rPr lang="uk-UA" sz="2000" b="1" spc="92" dirty="0" smtClean="0">
                  <a:solidFill>
                    <a:srgbClr val="7564AB"/>
                  </a:solidFill>
                  <a:latin typeface="Quicksand"/>
                </a:rPr>
                <a:t>Деякі тривожні розлади, наприклад, панічні атаки, можуть бути зумовлені специфікою мозкових функцій. Зміни в біохімії мозку здатні впливати на самопочуття людини. Біохімія мозку здатна змінюватися через генетичні фактори або вплив шкідливих хімічних речовин, які можуть викликати в людини ті чи інші емоції.</a:t>
              </a:r>
              <a:endParaRPr lang="uk-UA" sz="2000" b="1" spc="92" dirty="0">
                <a:solidFill>
                  <a:srgbClr val="7564AB"/>
                </a:solidFill>
                <a:latin typeface="Quicksand"/>
              </a:endParaRPr>
            </a:p>
          </p:txBody>
        </p:sp>
      </p:grpSp>
      <p:grpSp>
        <p:nvGrpSpPr>
          <p:cNvPr id="19" name="Group 19"/>
          <p:cNvGrpSpPr/>
          <p:nvPr/>
        </p:nvGrpSpPr>
        <p:grpSpPr>
          <a:xfrm>
            <a:off x="1028700" y="6627073"/>
            <a:ext cx="7596444" cy="3069750"/>
            <a:chOff x="0" y="-28575"/>
            <a:chExt cx="10128592" cy="4093001"/>
          </a:xfrm>
        </p:grpSpPr>
        <p:sp>
          <p:nvSpPr>
            <p:cNvPr id="20" name="TextBox 20"/>
            <p:cNvSpPr txBox="1"/>
            <p:nvPr/>
          </p:nvSpPr>
          <p:spPr>
            <a:xfrm>
              <a:off x="4995" y="-28575"/>
              <a:ext cx="10118603" cy="625764"/>
            </a:xfrm>
            <a:prstGeom prst="rect">
              <a:avLst/>
            </a:prstGeom>
          </p:spPr>
          <p:txBody>
            <a:bodyPr lIns="0" tIns="0" rIns="0" bIns="0" rtlCol="0" anchor="t">
              <a:spAutoFit/>
            </a:bodyPr>
            <a:lstStyle/>
            <a:p>
              <a:pPr algn="ctr">
                <a:lnSpc>
                  <a:spcPts val="3820"/>
                </a:lnSpc>
              </a:pPr>
              <a:r>
                <a:rPr lang="uk-UA" sz="2938" b="1" spc="146" dirty="0" smtClean="0">
                  <a:solidFill>
                    <a:srgbClr val="7564AB"/>
                  </a:solidFill>
                  <a:latin typeface="Quicksand"/>
                </a:rPr>
                <a:t> Стан здоров'я</a:t>
              </a:r>
              <a:endParaRPr lang="uk-UA" sz="2938" b="1" spc="146" dirty="0">
                <a:solidFill>
                  <a:srgbClr val="7564AB"/>
                </a:solidFill>
                <a:latin typeface="Quicksand"/>
              </a:endParaRPr>
            </a:p>
          </p:txBody>
        </p:sp>
        <p:sp>
          <p:nvSpPr>
            <p:cNvPr id="21" name="TextBox 21"/>
            <p:cNvSpPr txBox="1"/>
            <p:nvPr/>
          </p:nvSpPr>
          <p:spPr>
            <a:xfrm>
              <a:off x="0" y="832772"/>
              <a:ext cx="10128592" cy="3231654"/>
            </a:xfrm>
            <a:prstGeom prst="rect">
              <a:avLst/>
            </a:prstGeom>
          </p:spPr>
          <p:txBody>
            <a:bodyPr lIns="0" tIns="0" rIns="0" bIns="0" rtlCol="0" anchor="t">
              <a:spAutoFit/>
            </a:bodyPr>
            <a:lstStyle/>
            <a:p>
              <a:pPr algn="just">
                <a:lnSpc>
                  <a:spcPts val="2698"/>
                </a:lnSpc>
              </a:pPr>
              <a:r>
                <a:rPr lang="uk-UA" sz="2000" b="1" spc="93" dirty="0" smtClean="0">
                  <a:solidFill>
                    <a:srgbClr val="7564AB"/>
                  </a:solidFill>
                  <a:latin typeface="Quicksand"/>
                </a:rPr>
                <a:t>У деяких дітей тривожність з'являється внаслідок хвороби, яка потребує госпіталізації, тривалого лікування та зміни способу життя. Наприклад, тривогу можуть викликати такі небезпечні хвороби: онкологічні захворювання; цукровий діабет; хвороби органів дихання, наприклад, астма, хронічні захворювання легень тощо; хронічний біль; побічні ефекти дії ліків.</a:t>
              </a:r>
              <a:endParaRPr lang="uk-UA" sz="2000" b="1" spc="93" dirty="0">
                <a:solidFill>
                  <a:srgbClr val="7564AB"/>
                </a:solidFill>
                <a:latin typeface="Quicksan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study.ed-era.com/lp-assets/app_theworkademy_com/images/anxiety/anxiety-cycle-uk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pic>
        <p:nvPicPr>
          <p:cNvPr id="3" name="Рисунок 2" descr="цикл тривоги.jpg"/>
          <p:cNvPicPr>
            <a:picLocks noChangeAspect="1"/>
          </p:cNvPicPr>
          <p:nvPr/>
        </p:nvPicPr>
        <p:blipFill>
          <a:blip r:embed="rId2" cstate="print"/>
          <a:stretch>
            <a:fillRect/>
          </a:stretch>
        </p:blipFill>
        <p:spPr>
          <a:xfrm>
            <a:off x="3505200" y="800100"/>
            <a:ext cx="10972800" cy="8686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600" y="1638300"/>
            <a:ext cx="6248400" cy="6781800"/>
          </a:xfrm>
          <a:solidFill>
            <a:srgbClr val="FFC000"/>
          </a:solidFill>
        </p:spPr>
        <p:txBody>
          <a:bodyPr>
            <a:normAutofit fontScale="90000"/>
          </a:bodyPr>
          <a:lstStyle/>
          <a:p>
            <a:r>
              <a:rPr lang="uk-UA" sz="3100" dirty="0" smtClean="0"/>
              <a:t/>
            </a:r>
            <a:br>
              <a:rPr lang="uk-UA" sz="3100" dirty="0" smtClean="0"/>
            </a:br>
            <a:r>
              <a:rPr lang="uk-UA" sz="3100" dirty="0" smtClean="0"/>
              <a:t/>
            </a:r>
            <a:br>
              <a:rPr lang="uk-UA" sz="3100" dirty="0" smtClean="0"/>
            </a:br>
            <a:r>
              <a:rPr lang="uk-UA" sz="3600" dirty="0" smtClean="0">
                <a:solidFill>
                  <a:schemeClr val="accent4">
                    <a:lumMod val="50000"/>
                  </a:schemeClr>
                </a:solidFill>
                <a:latin typeface="Arimo" charset="0"/>
                <a:ea typeface="Arimo" charset="0"/>
                <a:cs typeface="Arimo" charset="0"/>
              </a:rPr>
              <a:t>Оцініть, наскільки виражена ваша тривожність про можливі хвороби саме зараз?</a:t>
            </a:r>
            <a:r>
              <a:rPr lang="uk-UA" sz="3100" dirty="0" smtClean="0">
                <a:solidFill>
                  <a:schemeClr val="accent4">
                    <a:lumMod val="50000"/>
                  </a:schemeClr>
                </a:solidFill>
                <a:latin typeface="Arimo" charset="0"/>
                <a:ea typeface="Arimo" charset="0"/>
                <a:cs typeface="Arimo" charset="0"/>
              </a:rPr>
              <a:t/>
            </a:r>
            <a:br>
              <a:rPr lang="uk-UA" sz="3100" dirty="0" smtClean="0">
                <a:solidFill>
                  <a:schemeClr val="accent4">
                    <a:lumMod val="50000"/>
                  </a:schemeClr>
                </a:solidFill>
                <a:latin typeface="Arimo" charset="0"/>
                <a:ea typeface="Arimo" charset="0"/>
                <a:cs typeface="Arimo" charset="0"/>
              </a:rPr>
            </a:br>
            <a:r>
              <a:rPr lang="uk-UA" sz="3100" dirty="0" smtClean="0">
                <a:solidFill>
                  <a:schemeClr val="accent4">
                    <a:lumMod val="50000"/>
                  </a:schemeClr>
                </a:solidFill>
                <a:latin typeface="Arimo" charset="0"/>
                <a:ea typeface="Arimo" charset="0"/>
                <a:cs typeface="Arimo" charset="0"/>
              </a:rPr>
              <a:t> </a:t>
            </a:r>
            <a:br>
              <a:rPr lang="uk-UA" sz="3100" dirty="0" smtClean="0">
                <a:solidFill>
                  <a:schemeClr val="accent4">
                    <a:lumMod val="50000"/>
                  </a:schemeClr>
                </a:solidFill>
                <a:latin typeface="Arimo" charset="0"/>
                <a:ea typeface="Arimo" charset="0"/>
                <a:cs typeface="Arimo" charset="0"/>
              </a:rPr>
            </a:br>
            <a:r>
              <a:rPr lang="uk-UA" sz="3100" dirty="0" smtClean="0">
                <a:solidFill>
                  <a:schemeClr val="accent4">
                    <a:lumMod val="50000"/>
                  </a:schemeClr>
                </a:solidFill>
                <a:latin typeface="Arimo" charset="0"/>
                <a:ea typeface="Arimo" charset="0"/>
                <a:cs typeface="Arimo" charset="0"/>
              </a:rPr>
              <a:t>За шкалою від 1 до 10, де 1 — ви мінімально переживаєте, а 10 — ви надзвичайно переживаєте.</a:t>
            </a:r>
            <a:r>
              <a:rPr lang="uk-UA" sz="3100" dirty="0" smtClean="0">
                <a:latin typeface="Arimo" charset="0"/>
                <a:ea typeface="Arimo" charset="0"/>
                <a:cs typeface="Arimo" charset="0"/>
              </a:rPr>
              <a:t/>
            </a:r>
            <a:br>
              <a:rPr lang="uk-UA" sz="3100" dirty="0" smtClean="0">
                <a:latin typeface="Arimo" charset="0"/>
                <a:ea typeface="Arimo" charset="0"/>
                <a:cs typeface="Arimo" charset="0"/>
              </a:rPr>
            </a:br>
            <a:r>
              <a:rPr lang="uk-UA" sz="3100" dirty="0" smtClean="0">
                <a:latin typeface="Arimo" charset="0"/>
                <a:ea typeface="Arimo" charset="0"/>
                <a:cs typeface="Arimo" charset="0"/>
              </a:rPr>
              <a:t> </a:t>
            </a:r>
            <a:br>
              <a:rPr lang="uk-UA" sz="3100" dirty="0" smtClean="0">
                <a:latin typeface="Arimo" charset="0"/>
                <a:ea typeface="Arimo" charset="0"/>
                <a:cs typeface="Arimo" charset="0"/>
              </a:rPr>
            </a:br>
            <a:r>
              <a:rPr lang="uk-UA" sz="3100" b="1" dirty="0" smtClean="0">
                <a:solidFill>
                  <a:schemeClr val="accent4">
                    <a:lumMod val="50000"/>
                  </a:schemeClr>
                </a:solidFill>
                <a:latin typeface="Arimo" charset="0"/>
                <a:ea typeface="Arimo" charset="0"/>
                <a:cs typeface="Arimo" charset="0"/>
              </a:rPr>
              <a:t>Іпохондрія — </a:t>
            </a:r>
            <a:r>
              <a:rPr lang="uk-UA" sz="3100" dirty="0" smtClean="0">
                <a:solidFill>
                  <a:schemeClr val="accent4">
                    <a:lumMod val="50000"/>
                  </a:schemeClr>
                </a:solidFill>
                <a:latin typeface="Arimo" charset="0"/>
                <a:ea typeface="Arimo" charset="0"/>
                <a:cs typeface="Arimo" charset="0"/>
              </a:rPr>
              <a:t>це психічний розлад, за якого людина постійно шукає в себе ознаки різноманітних серйозних хвороб, збирає інформацію про них та розповідає про це своєму оточенню.</a:t>
            </a:r>
            <a:r>
              <a:rPr lang="uk-UA" sz="3100" dirty="0" smtClean="0"/>
              <a:t/>
            </a:r>
            <a:br>
              <a:rPr lang="uk-UA" sz="3100" dirty="0" smtClean="0"/>
            </a:br>
            <a:r>
              <a:rPr lang="uk-UA" sz="3100" b="1" dirty="0" smtClean="0"/>
              <a:t> </a:t>
            </a:r>
            <a:r>
              <a:rPr lang="uk-UA" sz="2400" dirty="0" smtClean="0"/>
              <a:t/>
            </a:r>
            <a:br>
              <a:rPr lang="uk-UA" sz="2400" dirty="0" smtClean="0"/>
            </a:br>
            <a:endParaRPr lang="uk-UA" sz="2400" dirty="0">
              <a:latin typeface="Arimo" charset="0"/>
              <a:ea typeface="Arimo" charset="0"/>
              <a:cs typeface="Arimo" charset="0"/>
            </a:endParaRPr>
          </a:p>
        </p:txBody>
      </p:sp>
      <p:pic>
        <p:nvPicPr>
          <p:cNvPr id="4" name="Місце для вмісту 3" descr="цикл тривоги про здоров'я.jpg"/>
          <p:cNvPicPr>
            <a:picLocks noGrp="1" noChangeAspect="1"/>
          </p:cNvPicPr>
          <p:nvPr>
            <p:ph idx="1"/>
          </p:nvPr>
        </p:nvPicPr>
        <p:blipFill>
          <a:blip r:embed="rId2" cstate="print"/>
          <a:stretch>
            <a:fillRect/>
          </a:stretch>
        </p:blipFill>
        <p:spPr>
          <a:xfrm>
            <a:off x="9296400" y="1638300"/>
            <a:ext cx="7143750" cy="6781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95300"/>
            <a:ext cx="15316200" cy="1219200"/>
          </a:xfrm>
          <a:solidFill>
            <a:srgbClr val="FFC000"/>
          </a:solidFill>
        </p:spPr>
        <p:txBody>
          <a:bodyPr>
            <a:noAutofit/>
          </a:bodyPr>
          <a:lstStyle/>
          <a:p>
            <a:r>
              <a:rPr lang="uk-UA" sz="2800" b="1" dirty="0" smtClean="0">
                <a:solidFill>
                  <a:schemeClr val="accent4">
                    <a:lumMod val="50000"/>
                  </a:schemeClr>
                </a:solidFill>
                <a:latin typeface="Arimo" charset="0"/>
                <a:ea typeface="Arimo" charset="0"/>
                <a:cs typeface="Arimo" charset="0"/>
              </a:rPr>
              <a:t>Психодіагностична вправа </a:t>
            </a:r>
            <a:r>
              <a:rPr lang="uk-UA" sz="2800" dirty="0" smtClean="0">
                <a:solidFill>
                  <a:schemeClr val="accent4">
                    <a:lumMod val="50000"/>
                  </a:schemeClr>
                </a:solidFill>
                <a:latin typeface="Arimo" charset="0"/>
                <a:ea typeface="Arimo" charset="0"/>
                <a:cs typeface="Arimo" charset="0"/>
              </a:rPr>
              <a:t>: Чи можна самостійно зрозуміти, що в мене іпохондрія? Дайте відповідь на запитання і вкажіть, скільки разів </a:t>
            </a:r>
            <a:r>
              <a:rPr lang="ru-RU" sz="2800" dirty="0" smtClean="0">
                <a:solidFill>
                  <a:schemeClr val="accent4">
                    <a:lumMod val="50000"/>
                  </a:schemeClr>
                </a:solidFill>
                <a:latin typeface="Arimo" charset="0"/>
                <a:ea typeface="Arimo" charset="0"/>
                <a:cs typeface="Arimo" charset="0"/>
              </a:rPr>
              <a:t>ви відповіли «так», а скільки — «ні»:</a:t>
            </a:r>
            <a:endParaRPr lang="uk-UA" sz="2800" dirty="0">
              <a:solidFill>
                <a:schemeClr val="accent4">
                  <a:lumMod val="50000"/>
                </a:schemeClr>
              </a:solidFill>
              <a:latin typeface="Arimo" charset="0"/>
              <a:ea typeface="Arimo" charset="0"/>
              <a:cs typeface="Arimo" charset="0"/>
            </a:endParaRPr>
          </a:p>
        </p:txBody>
      </p:sp>
      <p:sp>
        <p:nvSpPr>
          <p:cNvPr id="3" name="Місце для вмісту 2"/>
          <p:cNvSpPr>
            <a:spLocks noGrp="1"/>
          </p:cNvSpPr>
          <p:nvPr>
            <p:ph idx="1"/>
          </p:nvPr>
        </p:nvSpPr>
        <p:spPr>
          <a:xfrm>
            <a:off x="1524000" y="1790700"/>
            <a:ext cx="15240000" cy="7010400"/>
          </a:xfrm>
          <a:solidFill>
            <a:schemeClr val="accent4">
              <a:lumMod val="75000"/>
            </a:schemeClr>
          </a:solidFill>
        </p:spPr>
        <p:txBody>
          <a:bodyPr>
            <a:normAutofit lnSpcReduction="10000"/>
          </a:bodyPr>
          <a:lstStyle/>
          <a:p>
            <a:pPr marL="0" indent="0">
              <a:spcBef>
                <a:spcPts val="0"/>
              </a:spcBef>
            </a:pPr>
            <a:r>
              <a:rPr lang="uk-UA" dirty="0" smtClean="0">
                <a:solidFill>
                  <a:schemeClr val="bg1"/>
                </a:solidFill>
                <a:latin typeface="Arimo" charset="0"/>
                <a:ea typeface="Arimo" charset="0"/>
                <a:cs typeface="Arimo" charset="0"/>
              </a:rPr>
              <a:t>Чи часто ви шукаєте в інтернеті інформацію про симптоми й хвороби?</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a:t>
            </a:r>
          </a:p>
          <a:p>
            <a:pPr marL="0" indent="0">
              <a:spcBef>
                <a:spcPts val="0"/>
              </a:spcBef>
            </a:pPr>
            <a:r>
              <a:rPr lang="uk-UA" dirty="0" smtClean="0">
                <a:solidFill>
                  <a:schemeClr val="bg1"/>
                </a:solidFill>
                <a:latin typeface="Arimo" charset="0"/>
                <a:ea typeface="Arimo" charset="0"/>
                <a:cs typeface="Arimo" charset="0"/>
              </a:rPr>
              <a:t>Чи часто ви уявляєте собі, як важко хворієте, і прокручуєте в голові негативні сценарії?</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a:t>
            </a:r>
          </a:p>
          <a:p>
            <a:pPr marL="0" indent="0">
              <a:spcBef>
                <a:spcPts val="0"/>
              </a:spcBef>
            </a:pPr>
            <a:r>
              <a:rPr lang="uk-UA" dirty="0" smtClean="0">
                <a:solidFill>
                  <a:schemeClr val="bg1"/>
                </a:solidFill>
                <a:latin typeface="Arimo" charset="0"/>
                <a:ea typeface="Arimo" charset="0"/>
                <a:cs typeface="Arimo" charset="0"/>
              </a:rPr>
              <a:t>Чи шукаєте в себе симптоми хвороб і за будь-якого нездужання думаєте, що вже тяжко хворі?</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 ​​​​​​​</a:t>
            </a:r>
          </a:p>
          <a:p>
            <a:pPr marL="0" indent="0">
              <a:spcBef>
                <a:spcPts val="0"/>
              </a:spcBef>
            </a:pPr>
            <a:r>
              <a:rPr lang="uk-UA" dirty="0" smtClean="0">
                <a:solidFill>
                  <a:schemeClr val="bg1"/>
                </a:solidFill>
                <a:latin typeface="Arimo" charset="0"/>
                <a:ea typeface="Arimo" charset="0"/>
                <a:cs typeface="Arimo" charset="0"/>
              </a:rPr>
              <a:t>Чи багато часу проводите, обговорюючи хвороби з друзями та сім’єю?</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a:t>
            </a:r>
          </a:p>
          <a:p>
            <a:pPr marL="0" indent="0">
              <a:spcBef>
                <a:spcPts val="0"/>
              </a:spcBef>
            </a:pPr>
            <a:r>
              <a:rPr lang="uk-UA" dirty="0" smtClean="0">
                <a:solidFill>
                  <a:schemeClr val="bg1"/>
                </a:solidFill>
                <a:latin typeface="Arimo" charset="0"/>
                <a:ea typeface="Arimo" charset="0"/>
                <a:cs typeface="Arimo" charset="0"/>
              </a:rPr>
              <a:t>Чи ходите ви до лікаря за будь-якої нагоди?</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a:t>
            </a:r>
          </a:p>
          <a:p>
            <a:pPr marL="0" indent="0">
              <a:spcBef>
                <a:spcPts val="0"/>
              </a:spcBef>
            </a:pPr>
            <a:r>
              <a:rPr lang="uk-UA" dirty="0" smtClean="0">
                <a:solidFill>
                  <a:schemeClr val="bg1"/>
                </a:solidFill>
                <a:latin typeface="Arimo" charset="0"/>
                <a:ea typeface="Arimo" charset="0"/>
                <a:cs typeface="Arimo" charset="0"/>
              </a:rPr>
              <a:t>Чи миєте руки дуже часто й дезінфікуєте все навколо через страх заразитися?</a:t>
            </a:r>
            <a:br>
              <a:rPr lang="uk-UA" dirty="0" smtClean="0">
                <a:solidFill>
                  <a:schemeClr val="bg1"/>
                </a:solidFill>
                <a:latin typeface="Arimo" charset="0"/>
                <a:ea typeface="Arimo" charset="0"/>
                <a:cs typeface="Arimo" charset="0"/>
              </a:rPr>
            </a:br>
            <a:r>
              <a:rPr lang="uk-UA" dirty="0" smtClean="0">
                <a:solidFill>
                  <a:schemeClr val="bg1"/>
                </a:solidFill>
                <a:latin typeface="Arimo" charset="0"/>
                <a:ea typeface="Arimo" charset="0"/>
                <a:cs typeface="Arimo" charset="0"/>
              </a:rPr>
              <a:t>​​​​​​​​​​​​​​</a:t>
            </a:r>
          </a:p>
          <a:p>
            <a:pPr marL="0" indent="0">
              <a:spcBef>
                <a:spcPts val="0"/>
              </a:spcBef>
            </a:pPr>
            <a:r>
              <a:rPr lang="uk-UA" dirty="0" smtClean="0">
                <a:solidFill>
                  <a:schemeClr val="bg1"/>
                </a:solidFill>
                <a:latin typeface="Arimo" charset="0"/>
                <a:ea typeface="Arimo" charset="0"/>
                <a:cs typeface="Arimo" charset="0"/>
              </a:rPr>
              <a:t>Чи часто думаєте, що у вас розвинеться серйозна спадкова хвороба?</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37"/>
        </a:solidFill>
        <a:effectLst/>
      </p:bgPr>
    </p:bg>
    <p:spTree>
      <p:nvGrpSpPr>
        <p:cNvPr id="1" name=""/>
        <p:cNvGrpSpPr/>
        <p:nvPr/>
      </p:nvGrpSpPr>
      <p:grpSpPr>
        <a:xfrm>
          <a:off x="0" y="0"/>
          <a:ext cx="0" cy="0"/>
          <a:chOff x="0" y="0"/>
          <a:chExt cx="0" cy="0"/>
        </a:xfrm>
      </p:grpSpPr>
      <p:sp>
        <p:nvSpPr>
          <p:cNvPr id="2" name="AutoShape 2"/>
          <p:cNvSpPr/>
          <p:nvPr/>
        </p:nvSpPr>
        <p:spPr>
          <a:xfrm>
            <a:off x="-647700" y="-506574"/>
            <a:ext cx="4531107" cy="11300149"/>
          </a:xfrm>
          <a:prstGeom prst="rect">
            <a:avLst/>
          </a:prstGeom>
          <a:solidFill>
            <a:srgbClr val="7564AB"/>
          </a:solidFill>
        </p:spPr>
      </p:sp>
      <p:grpSp>
        <p:nvGrpSpPr>
          <p:cNvPr id="3" name="Group 3"/>
          <p:cNvGrpSpPr/>
          <p:nvPr/>
        </p:nvGrpSpPr>
        <p:grpSpPr>
          <a:xfrm>
            <a:off x="5876830" y="461480"/>
            <a:ext cx="10526941" cy="7858023"/>
            <a:chOff x="0" y="76200"/>
            <a:chExt cx="14035921" cy="10477364"/>
          </a:xfrm>
        </p:grpSpPr>
        <p:sp>
          <p:nvSpPr>
            <p:cNvPr id="4" name="TextBox 4"/>
            <p:cNvSpPr txBox="1"/>
            <p:nvPr/>
          </p:nvSpPr>
          <p:spPr>
            <a:xfrm>
              <a:off x="2348354" y="76200"/>
              <a:ext cx="11643759" cy="4241800"/>
            </a:xfrm>
            <a:prstGeom prst="rect">
              <a:avLst/>
            </a:prstGeom>
          </p:spPr>
          <p:txBody>
            <a:bodyPr lIns="0" tIns="0" rIns="0" bIns="0" rtlCol="0" anchor="t">
              <a:spAutoFit/>
            </a:bodyPr>
            <a:lstStyle/>
            <a:p>
              <a:pPr algn="l">
                <a:lnSpc>
                  <a:spcPts val="8250"/>
                </a:lnSpc>
              </a:pPr>
              <a:r>
                <a:rPr lang="en-US" sz="7500" dirty="0">
                  <a:solidFill>
                    <a:srgbClr val="7564AB"/>
                  </a:solidFill>
                  <a:latin typeface="Quicksand Bold"/>
                </a:rPr>
                <a:t>4.СИМПТОМИ ТРИВОЖНОСТІ В ДІТЕЙ</a:t>
              </a:r>
            </a:p>
          </p:txBody>
        </p:sp>
        <p:sp>
          <p:nvSpPr>
            <p:cNvPr id="5" name="TextBox 5"/>
            <p:cNvSpPr txBox="1"/>
            <p:nvPr/>
          </p:nvSpPr>
          <p:spPr>
            <a:xfrm>
              <a:off x="2348355" y="6470651"/>
              <a:ext cx="11687566" cy="4082913"/>
            </a:xfrm>
            <a:prstGeom prst="rect">
              <a:avLst/>
            </a:prstGeom>
          </p:spPr>
          <p:txBody>
            <a:bodyPr lIns="0" tIns="0" rIns="0" bIns="0" rtlCol="0" anchor="t">
              <a:spAutoFit/>
            </a:bodyPr>
            <a:lstStyle/>
            <a:p>
              <a:pPr algn="l">
                <a:lnSpc>
                  <a:spcPts val="6090"/>
                </a:lnSpc>
              </a:pPr>
              <a:r>
                <a:rPr lang="uk-UA" sz="4200" spc="210" dirty="0" smtClean="0">
                  <a:solidFill>
                    <a:srgbClr val="7564AB"/>
                  </a:solidFill>
                  <a:latin typeface="Quicksand"/>
                </a:rPr>
                <a:t>Хвилюючись, дитина виявляє певні ознаки поведінки. Щоб вчасно розпізнати появу тривоги, звертайте увагу на такі симптоми</a:t>
              </a:r>
              <a:r>
                <a:rPr lang="en-US" sz="4200" spc="210" dirty="0" smtClean="0">
                  <a:solidFill>
                    <a:srgbClr val="7564AB"/>
                  </a:solidFill>
                  <a:latin typeface="Quicksand"/>
                </a:rPr>
                <a:t>:</a:t>
              </a:r>
              <a:endParaRPr lang="en-US" sz="4200" spc="210" dirty="0">
                <a:solidFill>
                  <a:srgbClr val="7564AB"/>
                </a:solidFill>
                <a:latin typeface="Quicksand"/>
              </a:endParaRPr>
            </a:p>
          </p:txBody>
        </p:sp>
        <p:sp>
          <p:nvSpPr>
            <p:cNvPr id="6" name="AutoShape 6"/>
            <p:cNvSpPr/>
            <p:nvPr/>
          </p:nvSpPr>
          <p:spPr>
            <a:xfrm>
              <a:off x="0" y="5885349"/>
              <a:ext cx="13992114" cy="99568"/>
            </a:xfrm>
            <a:prstGeom prst="rect">
              <a:avLst/>
            </a:prstGeom>
            <a:solidFill>
              <a:srgbClr val="7564AB"/>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rcRect l="7773" b="22041"/>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465309" y="-944724"/>
            <a:ext cx="15296959" cy="12176449"/>
          </a:xfrm>
          <a:prstGeom prst="rect">
            <a:avLst/>
          </a:prstGeom>
          <a:solidFill>
            <a:srgbClr val="7564AB"/>
          </a:solidFill>
        </p:spPr>
      </p:sp>
      <p:sp>
        <p:nvSpPr>
          <p:cNvPr id="3" name="TextBox 3"/>
          <p:cNvSpPr txBox="1"/>
          <p:nvPr/>
        </p:nvSpPr>
        <p:spPr>
          <a:xfrm>
            <a:off x="2743200" y="470611"/>
            <a:ext cx="13182600" cy="9387185"/>
          </a:xfrm>
          <a:prstGeom prst="rect">
            <a:avLst/>
          </a:prstGeom>
        </p:spPr>
        <p:txBody>
          <a:bodyPr wrap="square" lIns="0" tIns="0" rIns="0" bIns="0" rtlCol="0" anchor="t">
            <a:spAutoFit/>
          </a:bodyPr>
          <a:lstStyle/>
          <a:p>
            <a:pPr>
              <a:lnSpc>
                <a:spcPts val="3919"/>
              </a:lnSpc>
            </a:pPr>
            <a:r>
              <a:rPr lang="en-US" sz="2800" dirty="0">
                <a:solidFill>
                  <a:srgbClr val="FFFFFF"/>
                </a:solidFill>
                <a:latin typeface="Arimo"/>
              </a:rPr>
              <a:t>1. </a:t>
            </a:r>
            <a:r>
              <a:rPr lang="uk-UA" sz="2800" dirty="0" smtClean="0">
                <a:solidFill>
                  <a:srgbClr val="FFFFFF"/>
                </a:solidFill>
                <a:latin typeface="Arimo"/>
              </a:rPr>
              <a:t>Дитина надмірно турбується про все.</a:t>
            </a:r>
          </a:p>
          <a:p>
            <a:pPr>
              <a:lnSpc>
                <a:spcPts val="3919"/>
              </a:lnSpc>
            </a:pPr>
            <a:r>
              <a:rPr lang="uk-UA" sz="2800" dirty="0" smtClean="0">
                <a:solidFill>
                  <a:srgbClr val="FFFFFF"/>
                </a:solidFill>
                <a:latin typeface="Arimo"/>
              </a:rPr>
              <a:t>2. Дитина відчуває дратівливість і перепади настрою.</a:t>
            </a:r>
          </a:p>
          <a:p>
            <a:pPr>
              <a:lnSpc>
                <a:spcPts val="3919"/>
              </a:lnSpc>
            </a:pPr>
            <a:r>
              <a:rPr lang="uk-UA" sz="2800" dirty="0" smtClean="0">
                <a:solidFill>
                  <a:srgbClr val="FFFFFF"/>
                </a:solidFill>
                <a:latin typeface="Arimo"/>
              </a:rPr>
              <a:t>3. Дитина має постійне відчуття втоми.</a:t>
            </a:r>
          </a:p>
          <a:p>
            <a:pPr>
              <a:lnSpc>
                <a:spcPts val="3919"/>
              </a:lnSpc>
            </a:pPr>
            <a:r>
              <a:rPr lang="uk-UA" sz="2800" dirty="0" smtClean="0">
                <a:solidFill>
                  <a:srgbClr val="FFFFFF"/>
                </a:solidFill>
                <a:latin typeface="Arimo"/>
              </a:rPr>
              <a:t>4. Дитині годі зосередитися на чому-небудь.</a:t>
            </a:r>
          </a:p>
          <a:p>
            <a:pPr>
              <a:lnSpc>
                <a:spcPts val="3919"/>
              </a:lnSpc>
            </a:pPr>
            <a:r>
              <a:rPr lang="uk-UA" sz="2800" dirty="0" smtClean="0">
                <a:solidFill>
                  <a:srgbClr val="FFFFFF"/>
                </a:solidFill>
                <a:latin typeface="Arimo"/>
              </a:rPr>
              <a:t>5. Дитині важко засинати, тому що вона часто хвилюється вночі через негативні події, що сталися вдень.</a:t>
            </a:r>
          </a:p>
          <a:p>
            <a:pPr>
              <a:lnSpc>
                <a:spcPts val="3919"/>
              </a:lnSpc>
            </a:pPr>
            <a:r>
              <a:rPr lang="uk-UA" sz="2800" dirty="0" smtClean="0">
                <a:solidFill>
                  <a:srgbClr val="FFFFFF"/>
                </a:solidFill>
                <a:latin typeface="Arimo"/>
              </a:rPr>
              <a:t>6. У дитини змінюються харчові звички, погіршується апетит.</a:t>
            </a:r>
          </a:p>
          <a:p>
            <a:pPr>
              <a:lnSpc>
                <a:spcPts val="3919"/>
              </a:lnSpc>
            </a:pPr>
            <a:r>
              <a:rPr lang="uk-UA" sz="2800" dirty="0" smtClean="0">
                <a:solidFill>
                  <a:srgbClr val="FFFFFF"/>
                </a:solidFill>
                <a:latin typeface="Arimo"/>
              </a:rPr>
              <a:t>7. Дитина почувається покинутою.</a:t>
            </a:r>
          </a:p>
          <a:p>
            <a:pPr>
              <a:lnSpc>
                <a:spcPts val="3919"/>
              </a:lnSpc>
            </a:pPr>
            <a:r>
              <a:rPr lang="uk-UA" sz="2800" dirty="0" smtClean="0">
                <a:solidFill>
                  <a:srgbClr val="FFFFFF"/>
                </a:solidFill>
                <a:latin typeface="Arimo"/>
              </a:rPr>
              <a:t>8. Дитина відчуває ірраціональний страх із приводу когось або чогось.</a:t>
            </a:r>
          </a:p>
          <a:p>
            <a:pPr>
              <a:lnSpc>
                <a:spcPts val="3919"/>
              </a:lnSpc>
            </a:pPr>
            <a:r>
              <a:rPr lang="uk-UA" sz="2800" dirty="0" smtClean="0">
                <a:solidFill>
                  <a:srgbClr val="FFFFFF"/>
                </a:solidFill>
                <a:latin typeface="Arimo"/>
              </a:rPr>
              <a:t>9. Дитина вередує і відмовляється розлучатися з батьками.</a:t>
            </a:r>
          </a:p>
          <a:p>
            <a:pPr>
              <a:lnSpc>
                <a:spcPts val="3919"/>
              </a:lnSpc>
            </a:pPr>
            <a:r>
              <a:rPr lang="uk-UA" sz="2800" dirty="0" smtClean="0">
                <a:solidFill>
                  <a:srgbClr val="FFFFFF"/>
                </a:solidFill>
                <a:latin typeface="Arimo"/>
              </a:rPr>
              <a:t>10. Дитина шукає способи уникнути ситуацій, речей або людей, котрі викликають у неї занепокоєння.</a:t>
            </a:r>
          </a:p>
          <a:p>
            <a:pPr>
              <a:lnSpc>
                <a:spcPts val="3919"/>
              </a:lnSpc>
            </a:pPr>
            <a:r>
              <a:rPr lang="uk-UA" sz="2800" dirty="0" smtClean="0">
                <a:solidFill>
                  <a:srgbClr val="FFFFFF"/>
                </a:solidFill>
                <a:latin typeface="Arimo"/>
              </a:rPr>
              <a:t>11. Дитина боїться смерті. Це викликає в неї панічні атаки.</a:t>
            </a:r>
          </a:p>
          <a:p>
            <a:pPr>
              <a:lnSpc>
                <a:spcPts val="3919"/>
              </a:lnSpc>
            </a:pPr>
            <a:r>
              <a:rPr lang="uk-UA" sz="2800" dirty="0" smtClean="0">
                <a:solidFill>
                  <a:srgbClr val="FFFFFF"/>
                </a:solidFill>
                <a:latin typeface="Arimo"/>
              </a:rPr>
              <a:t>12. Дитина легко лякається.</a:t>
            </a:r>
          </a:p>
          <a:p>
            <a:pPr>
              <a:lnSpc>
                <a:spcPts val="3919"/>
              </a:lnSpc>
            </a:pPr>
            <a:r>
              <a:rPr lang="uk-UA" sz="2800" dirty="0" smtClean="0">
                <a:solidFill>
                  <a:srgbClr val="FFFFFF"/>
                </a:solidFill>
                <a:latin typeface="Arimo"/>
              </a:rPr>
              <a:t>13. У дитини низька самооцінка.</a:t>
            </a:r>
          </a:p>
          <a:p>
            <a:pPr>
              <a:lnSpc>
                <a:spcPts val="3919"/>
              </a:lnSpc>
            </a:pPr>
            <a:r>
              <a:rPr lang="uk-UA" sz="2800" dirty="0" smtClean="0">
                <a:solidFill>
                  <a:srgbClr val="FFFFFF"/>
                </a:solidFill>
                <a:latin typeface="Arimo"/>
              </a:rPr>
              <a:t>14. У дитини мало друзів, практично немає соціального життя.</a:t>
            </a:r>
          </a:p>
          <a:p>
            <a:pPr>
              <a:lnSpc>
                <a:spcPts val="3919"/>
              </a:lnSpc>
            </a:pPr>
            <a:r>
              <a:rPr lang="uk-UA" sz="2800" dirty="0" smtClean="0">
                <a:solidFill>
                  <a:srgbClr val="FFFFFF"/>
                </a:solidFill>
                <a:latin typeface="Arimo"/>
              </a:rPr>
              <a:t>15. Дитина хвилюється через погані події ще до їх початку.</a:t>
            </a:r>
          </a:p>
          <a:p>
            <a:pPr>
              <a:lnSpc>
                <a:spcPts val="3919"/>
              </a:lnSpc>
            </a:pPr>
            <a:r>
              <a:rPr lang="uk-UA" sz="2800" dirty="0" smtClean="0">
                <a:solidFill>
                  <a:srgbClr val="FFFFFF"/>
                </a:solidFill>
                <a:latin typeface="Arimo"/>
              </a:rPr>
              <a:t>16. У випадку компульсивних розладів у дитини повторюються дії й думки.</a:t>
            </a:r>
          </a:p>
          <a:p>
            <a:pPr algn="ctr">
              <a:lnSpc>
                <a:spcPts val="3045"/>
              </a:lnSpc>
            </a:pP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37"/>
        </a:solidFill>
        <a:effectLst/>
      </p:bgPr>
    </p:bg>
    <p:spTree>
      <p:nvGrpSpPr>
        <p:cNvPr id="1" name=""/>
        <p:cNvGrpSpPr/>
        <p:nvPr/>
      </p:nvGrpSpPr>
      <p:grpSpPr>
        <a:xfrm>
          <a:off x="0" y="0"/>
          <a:ext cx="0" cy="0"/>
          <a:chOff x="0" y="0"/>
          <a:chExt cx="0" cy="0"/>
        </a:xfrm>
      </p:grpSpPr>
      <p:sp>
        <p:nvSpPr>
          <p:cNvPr id="2" name="TextBox 2"/>
          <p:cNvSpPr txBox="1"/>
          <p:nvPr/>
        </p:nvSpPr>
        <p:spPr>
          <a:xfrm>
            <a:off x="2051996" y="518924"/>
            <a:ext cx="14184009" cy="7779053"/>
          </a:xfrm>
          <a:prstGeom prst="rect">
            <a:avLst/>
          </a:prstGeom>
        </p:spPr>
        <p:txBody>
          <a:bodyPr lIns="0" tIns="0" rIns="0" bIns="0" rtlCol="0" anchor="t">
            <a:spAutoFit/>
          </a:bodyPr>
          <a:lstStyle/>
          <a:p>
            <a:pPr algn="ctr">
              <a:lnSpc>
                <a:spcPts val="4479"/>
              </a:lnSpc>
            </a:pPr>
            <a:endParaRPr lang="uk-UA" sz="3200" dirty="0" smtClean="0">
              <a:solidFill>
                <a:srgbClr val="7564AB"/>
              </a:solidFill>
              <a:latin typeface="Quicksand Bold"/>
            </a:endParaRPr>
          </a:p>
          <a:p>
            <a:pPr algn="ctr">
              <a:lnSpc>
                <a:spcPts val="4479"/>
              </a:lnSpc>
            </a:pPr>
            <a:r>
              <a:rPr lang="uk-UA" sz="3200" dirty="0" smtClean="0">
                <a:solidFill>
                  <a:srgbClr val="7564AB"/>
                </a:solidFill>
                <a:latin typeface="Quicksand Bold"/>
              </a:rPr>
              <a:t>Також у дітей можуть спостерігатися такі </a:t>
            </a:r>
            <a:r>
              <a:rPr lang="uk-UA" sz="3200" b="1" dirty="0" smtClean="0">
                <a:solidFill>
                  <a:srgbClr val="7564AB"/>
                </a:solidFill>
                <a:latin typeface="Quicksand Bold"/>
              </a:rPr>
              <a:t>фізичні симптоми тривожності</a:t>
            </a:r>
            <a:r>
              <a:rPr lang="uk-UA" sz="3200" dirty="0" smtClean="0">
                <a:solidFill>
                  <a:srgbClr val="7564AB"/>
                </a:solidFill>
                <a:latin typeface="Quicksand Bold"/>
              </a:rPr>
              <a:t>:</a:t>
            </a:r>
          </a:p>
          <a:p>
            <a:pPr algn="ctr"/>
            <a:endParaRPr lang="uk-UA" dirty="0" smtClean="0"/>
          </a:p>
          <a:p>
            <a:pPr algn="ctr">
              <a:lnSpc>
                <a:spcPts val="4479"/>
              </a:lnSpc>
            </a:pPr>
            <a:r>
              <a:rPr lang="uk-UA" sz="3200" dirty="0" smtClean="0">
                <a:solidFill>
                  <a:srgbClr val="7564AB"/>
                </a:solidFill>
                <a:latin typeface="Quicksand Bold"/>
              </a:rPr>
              <a:t>1. Підвищена пітливість.</a:t>
            </a:r>
          </a:p>
          <a:p>
            <a:pPr algn="ctr">
              <a:lnSpc>
                <a:spcPts val="4479"/>
              </a:lnSpc>
            </a:pPr>
            <a:r>
              <a:rPr lang="uk-UA" sz="3200" dirty="0" smtClean="0">
                <a:solidFill>
                  <a:srgbClr val="7564AB"/>
                </a:solidFill>
                <a:latin typeface="Quicksand Bold"/>
              </a:rPr>
              <a:t>2. Високий пульс.</a:t>
            </a:r>
          </a:p>
          <a:p>
            <a:pPr algn="ctr">
              <a:lnSpc>
                <a:spcPts val="4479"/>
              </a:lnSpc>
            </a:pPr>
            <a:r>
              <a:rPr lang="uk-UA" sz="3200" dirty="0" smtClean="0">
                <a:solidFill>
                  <a:srgbClr val="7564AB"/>
                </a:solidFill>
                <a:latin typeface="Quicksand Bold"/>
              </a:rPr>
              <a:t>3. Задишка.</a:t>
            </a:r>
          </a:p>
          <a:p>
            <a:pPr algn="ctr">
              <a:lnSpc>
                <a:spcPts val="4479"/>
              </a:lnSpc>
            </a:pPr>
            <a:r>
              <a:rPr lang="uk-UA" sz="3200" dirty="0" smtClean="0">
                <a:solidFill>
                  <a:srgbClr val="7564AB"/>
                </a:solidFill>
                <a:latin typeface="Quicksand Bold"/>
              </a:rPr>
              <a:t>4. Тремтіння кінцівок.</a:t>
            </a:r>
          </a:p>
          <a:p>
            <a:pPr algn="ctr">
              <a:lnSpc>
                <a:spcPts val="4479"/>
              </a:lnSpc>
            </a:pPr>
            <a:r>
              <a:rPr lang="uk-UA" sz="3200" dirty="0" smtClean="0">
                <a:solidFill>
                  <a:srgbClr val="7564AB"/>
                </a:solidFill>
                <a:latin typeface="Quicksand Bold"/>
              </a:rPr>
              <a:t>5. Нудота й дискомфорт у шлунку.</a:t>
            </a:r>
          </a:p>
          <a:p>
            <a:pPr algn="ctr">
              <a:lnSpc>
                <a:spcPts val="4479"/>
              </a:lnSpc>
            </a:pPr>
            <a:r>
              <a:rPr lang="uk-UA" sz="3200" dirty="0" smtClean="0">
                <a:solidFill>
                  <a:srgbClr val="7564AB"/>
                </a:solidFill>
                <a:latin typeface="Quicksand Bold"/>
              </a:rPr>
              <a:t>6. Запаморочення.</a:t>
            </a:r>
          </a:p>
          <a:p>
            <a:pPr algn="ctr">
              <a:lnSpc>
                <a:spcPts val="4479"/>
              </a:lnSpc>
            </a:pPr>
            <a:endParaRPr lang="uk-UA" dirty="0" smtClean="0"/>
          </a:p>
          <a:p>
            <a:pPr algn="ctr">
              <a:lnSpc>
                <a:spcPts val="4480"/>
              </a:lnSpc>
            </a:pPr>
            <a:r>
              <a:rPr lang="uk-UA" sz="3200" dirty="0" smtClean="0">
                <a:solidFill>
                  <a:srgbClr val="7564AB"/>
                </a:solidFill>
                <a:latin typeface="Quicksand Bold"/>
              </a:rPr>
              <a:t>Діти, які піддаються тривожності, не завжди розуміють причини своїх почуттів. Вони можуть почуватися безпорадними й переляканими. Батьки повинні бути напоготові й вчасно виявляти симптоми тривоги в дітей. Якщо ж вам здається, що ситуація вийшла з-під контролю, зверніться по допомогу до психолога.</a:t>
            </a:r>
            <a:endParaRPr lang="uk-UA" sz="3200" dirty="0">
              <a:solidFill>
                <a:srgbClr val="7564AB"/>
              </a:solidFill>
              <a:latin typeface="Quicksand Bold"/>
            </a:endParaRPr>
          </a:p>
        </p:txBody>
      </p:sp>
      <p:grpSp>
        <p:nvGrpSpPr>
          <p:cNvPr id="3" name="Group 3"/>
          <p:cNvGrpSpPr/>
          <p:nvPr/>
        </p:nvGrpSpPr>
        <p:grpSpPr>
          <a:xfrm>
            <a:off x="4038600" y="5219700"/>
            <a:ext cx="10058400" cy="1014533"/>
            <a:chOff x="0" y="0"/>
            <a:chExt cx="3594100" cy="571500"/>
          </a:xfrm>
        </p:grpSpPr>
        <p:sp>
          <p:nvSpPr>
            <p:cNvPr id="4" name="Freeform 4"/>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7564AB"/>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2" name="AutoShape 2"/>
          <p:cNvSpPr/>
          <p:nvPr/>
        </p:nvSpPr>
        <p:spPr>
          <a:xfrm>
            <a:off x="-670354" y="-729092"/>
            <a:ext cx="19628708" cy="5898292"/>
          </a:xfrm>
          <a:prstGeom prst="rect">
            <a:avLst/>
          </a:prstGeom>
          <a:solidFill>
            <a:srgbClr val="FFCC37"/>
          </a:solidFill>
        </p:spPr>
      </p:sp>
      <p:sp>
        <p:nvSpPr>
          <p:cNvPr id="3" name="AutoShape 3"/>
          <p:cNvSpPr/>
          <p:nvPr/>
        </p:nvSpPr>
        <p:spPr>
          <a:xfrm>
            <a:off x="3292143" y="3993531"/>
            <a:ext cx="2692113" cy="2351339"/>
          </a:xfrm>
          <a:prstGeom prst="rect">
            <a:avLst/>
          </a:prstGeom>
          <a:solidFill>
            <a:srgbClr val="7564AB"/>
          </a:solidFill>
        </p:spPr>
      </p:sp>
      <p:sp>
        <p:nvSpPr>
          <p:cNvPr id="4" name="AutoShape 4"/>
          <p:cNvSpPr/>
          <p:nvPr/>
        </p:nvSpPr>
        <p:spPr>
          <a:xfrm>
            <a:off x="7797943" y="2933701"/>
            <a:ext cx="2692113" cy="2209799"/>
          </a:xfrm>
          <a:prstGeom prst="rect">
            <a:avLst/>
          </a:prstGeom>
          <a:solidFill>
            <a:srgbClr val="7564AB"/>
          </a:solidFill>
        </p:spPr>
      </p:sp>
      <p:sp>
        <p:nvSpPr>
          <p:cNvPr id="5" name="AutoShape 5"/>
          <p:cNvSpPr/>
          <p:nvPr/>
        </p:nvSpPr>
        <p:spPr>
          <a:xfrm>
            <a:off x="12303744" y="3993531"/>
            <a:ext cx="2692113" cy="2351339"/>
          </a:xfrm>
          <a:prstGeom prst="rect">
            <a:avLst/>
          </a:prstGeom>
          <a:solidFill>
            <a:srgbClr val="7564AB"/>
          </a:solidFill>
        </p:spPr>
      </p:sp>
      <p:sp>
        <p:nvSpPr>
          <p:cNvPr id="6" name="AutoShape 6"/>
          <p:cNvSpPr/>
          <p:nvPr/>
        </p:nvSpPr>
        <p:spPr>
          <a:xfrm>
            <a:off x="-4877026" y="1802542"/>
            <a:ext cx="6889345" cy="87376"/>
          </a:xfrm>
          <a:prstGeom prst="rect">
            <a:avLst/>
          </a:prstGeom>
          <a:solidFill>
            <a:srgbClr val="7564AB"/>
          </a:solidFill>
        </p:spPr>
      </p:sp>
      <p:sp>
        <p:nvSpPr>
          <p:cNvPr id="7" name="AutoShape 7"/>
          <p:cNvSpPr/>
          <p:nvPr/>
        </p:nvSpPr>
        <p:spPr>
          <a:xfrm>
            <a:off x="16268700" y="1802542"/>
            <a:ext cx="6889345" cy="87376"/>
          </a:xfrm>
          <a:prstGeom prst="rect">
            <a:avLst/>
          </a:prstGeom>
          <a:solidFill>
            <a:srgbClr val="7564AB"/>
          </a:solidFill>
        </p:spPr>
      </p:sp>
      <p:pic>
        <p:nvPicPr>
          <p:cNvPr id="8" name="Picture 8"/>
          <p:cNvPicPr>
            <a:picLocks noChangeAspect="1"/>
          </p:cNvPicPr>
          <p:nvPr/>
        </p:nvPicPr>
        <p:blipFill>
          <a:blip r:embed="rId2" cstate="print"/>
          <a:srcRect/>
          <a:stretch>
            <a:fillRect/>
          </a:stretch>
        </p:blipFill>
        <p:spPr>
          <a:xfrm>
            <a:off x="4039458" y="4415266"/>
            <a:ext cx="1197482" cy="1507869"/>
          </a:xfrm>
          <a:prstGeom prst="rect">
            <a:avLst/>
          </a:prstGeom>
        </p:spPr>
      </p:pic>
      <p:sp>
        <p:nvSpPr>
          <p:cNvPr id="9" name="TextBox 9"/>
          <p:cNvSpPr txBox="1"/>
          <p:nvPr/>
        </p:nvSpPr>
        <p:spPr>
          <a:xfrm>
            <a:off x="2701655" y="904652"/>
            <a:ext cx="12884690" cy="1805305"/>
          </a:xfrm>
          <a:prstGeom prst="rect">
            <a:avLst/>
          </a:prstGeom>
        </p:spPr>
        <p:txBody>
          <a:bodyPr lIns="0" tIns="0" rIns="0" bIns="0" rtlCol="0" anchor="t">
            <a:spAutoFit/>
          </a:bodyPr>
          <a:lstStyle/>
          <a:p>
            <a:pPr algn="ctr">
              <a:lnSpc>
                <a:spcPts val="7040"/>
              </a:lnSpc>
            </a:pPr>
            <a:r>
              <a:rPr lang="en-US" sz="6400" dirty="0">
                <a:solidFill>
                  <a:srgbClr val="7564AB"/>
                </a:solidFill>
                <a:latin typeface="Quicksand Bold"/>
              </a:rPr>
              <a:t>5.ДІАГНОСТИКА ТРИВОЖНИХ РОЗЛАДІВ У ДІТЕЙ</a:t>
            </a:r>
          </a:p>
        </p:txBody>
      </p:sp>
      <p:pic>
        <p:nvPicPr>
          <p:cNvPr id="10" name="Picture 10"/>
          <p:cNvPicPr>
            <a:picLocks noChangeAspect="1"/>
          </p:cNvPicPr>
          <p:nvPr/>
        </p:nvPicPr>
        <p:blipFill>
          <a:blip r:embed="rId3" cstate="print"/>
          <a:srcRect/>
          <a:stretch>
            <a:fillRect/>
          </a:stretch>
        </p:blipFill>
        <p:spPr>
          <a:xfrm>
            <a:off x="12882210" y="4415266"/>
            <a:ext cx="1535180" cy="1535180"/>
          </a:xfrm>
          <a:prstGeom prst="rect">
            <a:avLst/>
          </a:prstGeom>
        </p:spPr>
      </p:pic>
      <p:pic>
        <p:nvPicPr>
          <p:cNvPr id="11" name="Picture 11"/>
          <p:cNvPicPr>
            <a:picLocks noChangeAspect="1"/>
          </p:cNvPicPr>
          <p:nvPr/>
        </p:nvPicPr>
        <p:blipFill>
          <a:blip r:embed="rId4" cstate="print"/>
          <a:srcRect/>
          <a:stretch>
            <a:fillRect/>
          </a:stretch>
        </p:blipFill>
        <p:spPr>
          <a:xfrm>
            <a:off x="8153400" y="4000500"/>
            <a:ext cx="2014278" cy="1149969"/>
          </a:xfrm>
          <a:prstGeom prst="rect">
            <a:avLst/>
          </a:prstGeom>
        </p:spPr>
      </p:pic>
      <p:sp>
        <p:nvSpPr>
          <p:cNvPr id="12" name="TextBox 12"/>
          <p:cNvSpPr txBox="1"/>
          <p:nvPr/>
        </p:nvSpPr>
        <p:spPr>
          <a:xfrm>
            <a:off x="2701655" y="6881844"/>
            <a:ext cx="3660275" cy="3055132"/>
          </a:xfrm>
          <a:prstGeom prst="rect">
            <a:avLst/>
          </a:prstGeom>
        </p:spPr>
        <p:txBody>
          <a:bodyPr lIns="0" tIns="0" rIns="0" bIns="0" rtlCol="0" anchor="t">
            <a:spAutoFit/>
          </a:bodyPr>
          <a:lstStyle/>
          <a:p>
            <a:pPr algn="ctr">
              <a:lnSpc>
                <a:spcPts val="3045"/>
              </a:lnSpc>
            </a:pPr>
            <a:r>
              <a:rPr lang="uk-UA" sz="2400" b="1" spc="105" dirty="0" smtClean="0">
                <a:solidFill>
                  <a:srgbClr val="7564AB"/>
                </a:solidFill>
                <a:latin typeface="Quicksand"/>
              </a:rPr>
              <a:t>Фізичне обстеження. Воно може бути призначене для виявлення основних симптомів, що вказують на    наявність тривожних розладів</a:t>
            </a:r>
            <a:r>
              <a:rPr lang="uk-UA" sz="2400" spc="105" dirty="0" smtClean="0">
                <a:solidFill>
                  <a:srgbClr val="7564AB"/>
                </a:solidFill>
                <a:latin typeface="Quicksand"/>
              </a:rPr>
              <a:t>.</a:t>
            </a:r>
            <a:endParaRPr lang="uk-UA" sz="2400" spc="105" dirty="0">
              <a:solidFill>
                <a:srgbClr val="7564AB"/>
              </a:solidFill>
              <a:latin typeface="Quicksand"/>
            </a:endParaRPr>
          </a:p>
        </p:txBody>
      </p:sp>
      <p:sp>
        <p:nvSpPr>
          <p:cNvPr id="13" name="TextBox 13"/>
          <p:cNvSpPr txBox="1"/>
          <p:nvPr/>
        </p:nvSpPr>
        <p:spPr>
          <a:xfrm>
            <a:off x="11926070" y="6744615"/>
            <a:ext cx="3660275" cy="3353290"/>
          </a:xfrm>
          <a:prstGeom prst="rect">
            <a:avLst/>
          </a:prstGeom>
        </p:spPr>
        <p:txBody>
          <a:bodyPr lIns="0" tIns="0" rIns="0" bIns="0" rtlCol="0" anchor="t">
            <a:spAutoFit/>
          </a:bodyPr>
          <a:lstStyle/>
          <a:p>
            <a:pPr algn="ctr">
              <a:lnSpc>
                <a:spcPts val="3335"/>
              </a:lnSpc>
            </a:pPr>
            <a:r>
              <a:rPr lang="uk-UA" sz="2400" b="1" spc="114" dirty="0" smtClean="0">
                <a:solidFill>
                  <a:srgbClr val="7564AB"/>
                </a:solidFill>
                <a:latin typeface="Quicksand"/>
              </a:rPr>
              <a:t>Психологічне тестування, яке включає серію інтерв'ю, щоб зрозуміти особливості мислення дитини. </a:t>
            </a:r>
            <a:r>
              <a:rPr lang="uk-UA" sz="2400" b="1" spc="114" dirty="0" smtClean="0">
                <a:latin typeface="Quicksand"/>
              </a:rPr>
              <a:t>Тест тривожності Р.Теммпл, М. Доркі, Ф. Амен </a:t>
            </a:r>
            <a:endParaRPr lang="uk-UA" sz="2400" b="1" spc="114" dirty="0">
              <a:latin typeface="Quicksand"/>
            </a:endParaRPr>
          </a:p>
        </p:txBody>
      </p:sp>
      <p:sp>
        <p:nvSpPr>
          <p:cNvPr id="14" name="TextBox 14"/>
          <p:cNvSpPr txBox="1"/>
          <p:nvPr/>
        </p:nvSpPr>
        <p:spPr>
          <a:xfrm>
            <a:off x="7467600" y="5219701"/>
            <a:ext cx="3108475" cy="4643002"/>
          </a:xfrm>
          <a:prstGeom prst="rect">
            <a:avLst/>
          </a:prstGeom>
        </p:spPr>
        <p:txBody>
          <a:bodyPr wrap="square" lIns="0" tIns="0" rIns="0" bIns="0" rtlCol="0" anchor="t">
            <a:spAutoFit/>
          </a:bodyPr>
          <a:lstStyle/>
          <a:p>
            <a:pPr algn="ctr">
              <a:lnSpc>
                <a:spcPts val="2610"/>
              </a:lnSpc>
            </a:pPr>
            <a:r>
              <a:rPr lang="uk-UA" sz="2000" b="1" spc="89" dirty="0" smtClean="0">
                <a:solidFill>
                  <a:srgbClr val="7564AB"/>
                </a:solidFill>
                <a:latin typeface="Quicksand"/>
              </a:rPr>
              <a:t>Дітям старшого віку й дорослим може бути запропоновано пройти опитувальник Юнга, що складається із 20 питань, і визначити рівень тривоги. Це уможливить дізнатися, як часто дитина відчуває занепокоєння, тремтіння і прискорене серцебиття.</a:t>
            </a:r>
          </a:p>
          <a:p>
            <a:pPr algn="ctr">
              <a:lnSpc>
                <a:spcPts val="2610"/>
              </a:lnSpc>
            </a:pPr>
            <a:r>
              <a:rPr lang="ru-RU" sz="2000" b="1" dirty="0" smtClean="0">
                <a:solidFill>
                  <a:schemeClr val="accent4">
                    <a:lumMod val="50000"/>
                  </a:schemeClr>
                </a:solidFill>
                <a:latin typeface="Arimo" charset="0"/>
                <a:ea typeface="Arimo" charset="0"/>
                <a:cs typeface="Arimo" charset="0"/>
              </a:rPr>
              <a:t>тест</a:t>
            </a:r>
            <a:r>
              <a:rPr lang="ru-RU" sz="2000" dirty="0" smtClean="0">
                <a:solidFill>
                  <a:schemeClr val="accent4">
                    <a:lumMod val="50000"/>
                  </a:schemeClr>
                </a:solidFill>
                <a:latin typeface="Arimo" charset="0"/>
                <a:ea typeface="Arimo" charset="0"/>
                <a:cs typeface="Arimo" charset="0"/>
              </a:rPr>
              <a:t> </a:t>
            </a:r>
            <a:r>
              <a:rPr lang="ru-RU" sz="2000" b="1" dirty="0" smtClean="0">
                <a:solidFill>
                  <a:schemeClr val="accent4">
                    <a:lumMod val="50000"/>
                  </a:schemeClr>
                </a:solidFill>
                <a:latin typeface="Arimo" charset="0"/>
                <a:ea typeface="Arimo" charset="0"/>
                <a:cs typeface="Arimo" charset="0"/>
              </a:rPr>
              <a:t>шкільної</a:t>
            </a:r>
            <a:r>
              <a:rPr lang="ru-RU" sz="2000" dirty="0" smtClean="0">
                <a:solidFill>
                  <a:schemeClr val="accent4">
                    <a:lumMod val="50000"/>
                  </a:schemeClr>
                </a:solidFill>
                <a:latin typeface="Arimo" charset="0"/>
                <a:ea typeface="Arimo" charset="0"/>
                <a:cs typeface="Arimo" charset="0"/>
              </a:rPr>
              <a:t> </a:t>
            </a:r>
            <a:r>
              <a:rPr lang="ru-RU" sz="2000" b="1" dirty="0" smtClean="0">
                <a:solidFill>
                  <a:schemeClr val="accent4">
                    <a:lumMod val="50000"/>
                  </a:schemeClr>
                </a:solidFill>
                <a:latin typeface="Arimo" charset="0"/>
                <a:ea typeface="Arimo" charset="0"/>
                <a:cs typeface="Arimo" charset="0"/>
              </a:rPr>
              <a:t>тривожності Б . Філіпса</a:t>
            </a:r>
            <a:endParaRPr lang="uk-UA" sz="2000" b="1" spc="89" dirty="0">
              <a:solidFill>
                <a:schemeClr val="accent4">
                  <a:lumMod val="50000"/>
                </a:schemeClr>
              </a:solidFill>
              <a:latin typeface="Arimo" charset="0"/>
              <a:ea typeface="Arimo" charset="0"/>
              <a:cs typeface="Arimo" charset="0"/>
            </a:endParaRPr>
          </a:p>
        </p:txBody>
      </p:sp>
      <p:sp>
        <p:nvSpPr>
          <p:cNvPr id="15" name="TextBox 15"/>
          <p:cNvSpPr txBox="1"/>
          <p:nvPr/>
        </p:nvSpPr>
        <p:spPr>
          <a:xfrm>
            <a:off x="406400" y="9886950"/>
            <a:ext cx="5412875" cy="12824"/>
          </a:xfrm>
          <a:prstGeom prst="rect">
            <a:avLst/>
          </a:prstGeom>
        </p:spPr>
        <p:txBody>
          <a:bodyPr lIns="0" tIns="0" rIns="0" bIns="0" rtlCol="0" anchor="t">
            <a:spAutoFit/>
          </a:bodyPr>
          <a:lstStyle/>
          <a:p>
            <a:pPr algn="l">
              <a:lnSpc>
                <a:spcPts val="145"/>
              </a:lnSpc>
            </a:pPr>
            <a:r>
              <a:rPr lang="en-US" sz="100" spc="5" dirty="0">
                <a:solidFill>
                  <a:srgbClr val="7564AB"/>
                </a:solidFill>
                <a:latin typeface="Quicksand"/>
              </a:rPr>
              <a:t>Gramshire Elementary School | 202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nvGraphicFramePr>
        <p:xfrm>
          <a:off x="2590800" y="723900"/>
          <a:ext cx="13335001" cy="9083040"/>
        </p:xfrm>
        <a:graphic>
          <a:graphicData uri="http://schemas.openxmlformats.org/drawingml/2006/table">
            <a:tbl>
              <a:tblPr/>
              <a:tblGrid>
                <a:gridCol w="13335001">
                  <a:extLst>
                    <a:ext uri="{9D8B030D-6E8A-4147-A177-3AD203B41FA5}">
                      <a16:colId xmlns:a16="http://schemas.microsoft.com/office/drawing/2014/main" val="20000"/>
                    </a:ext>
                  </a:extLst>
                </a:gridCol>
              </a:tblGrid>
              <a:tr h="939715">
                <a:tc>
                  <a:txBody>
                    <a:bodyPr/>
                    <a:lstStyle/>
                    <a:p>
                      <a:pPr algn="ctr"/>
                      <a:r>
                        <a:rPr lang="uk-UA" sz="2400" b="1" i="0" noProof="0" dirty="0" smtClean="0">
                          <a:solidFill>
                            <a:schemeClr val="accent4">
                              <a:lumMod val="50000"/>
                            </a:schemeClr>
                          </a:solidFill>
                          <a:latin typeface="Arimo" charset="0"/>
                          <a:ea typeface="Arimo" charset="0"/>
                          <a:cs typeface="Arimo" charset="0"/>
                        </a:rPr>
                        <a:t>ОПИТУВАЛЬНИК для дорослих:</a:t>
                      </a:r>
                    </a:p>
                    <a:p>
                      <a:pPr algn="just"/>
                      <a:r>
                        <a:rPr lang="uk-UA" sz="2000" b="1" i="0" noProof="0" dirty="0" smtClean="0">
                          <a:solidFill>
                            <a:schemeClr val="accent4">
                              <a:lumMod val="50000"/>
                            </a:schemeClr>
                          </a:solidFill>
                          <a:latin typeface="Arimo" charset="0"/>
                          <a:ea typeface="Arimo" charset="0"/>
                          <a:cs typeface="Arimo" charset="0"/>
                        </a:rPr>
                        <a:t>щоб визначити наявність чи відсутність тривожності у Вашої дитини, ознайомтесь з наступними твердженнями та за кожну позитивну відповідь поставте 1 бал:</a:t>
                      </a:r>
                      <a:endParaRPr lang="uk-UA" sz="2000" b="1" i="0" noProof="0" dirty="0">
                        <a:solidFill>
                          <a:schemeClr val="accent4">
                            <a:lumMod val="50000"/>
                          </a:schemeClr>
                        </a:solidFill>
                        <a:latin typeface="Arimo" charset="0"/>
                        <a:ea typeface="Arimo" charset="0"/>
                        <a:cs typeface="Arimo" charset="0"/>
                      </a:endParaRPr>
                    </a:p>
                  </a:txBody>
                  <a:tcPr anchor="ctr">
                    <a:lnL>
                      <a:noFill/>
                    </a:lnL>
                    <a:lnR>
                      <a:noFill/>
                    </a:lnR>
                    <a:lnT>
                      <a:noFill/>
                    </a:lnT>
                    <a:lnB>
                      <a:noFill/>
                    </a:lnB>
                    <a:solidFill>
                      <a:srgbClr val="FFC000"/>
                    </a:solidFill>
                  </a:tcPr>
                </a:tc>
                <a:extLst>
                  <a:ext uri="{0D108BD9-81ED-4DB2-BD59-A6C34878D82A}">
                    <a16:rowId xmlns:a16="http://schemas.microsoft.com/office/drawing/2014/main" val="10000"/>
                  </a:ext>
                </a:extLst>
              </a:tr>
              <a:tr h="7061285">
                <a:tc>
                  <a:txBody>
                    <a:bodyPr/>
                    <a:lstStyle/>
                    <a:p>
                      <a:pPr algn="l"/>
                      <a:r>
                        <a:rPr lang="uk-UA" sz="2000" dirty="0">
                          <a:solidFill>
                            <a:srgbClr val="000080"/>
                          </a:solidFill>
                          <a:latin typeface="Arimo" charset="0"/>
                          <a:ea typeface="Arimo" charset="0"/>
                          <a:cs typeface="Arimo" charset="0"/>
                        </a:rPr>
                        <a:t> Моя дитина:</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 не може довго працювати, не втомлюючись;</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2) їй важко зосередитися на чомусь;</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3) будь-яке завдання викликає в неї зайве занепокоєння;</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4) під час виконання завдань дуже напружена, скута;</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5) ніяковіє частіше інших;</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6) як правило, червоніє в незнайомих обставинах;</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7) скаржиться, що їй сняться кошмарні сни;</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8) руки у дитини зазвичай холодні і вологі;</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9) відсутній гарний апетит;</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10) спить неспокійно, засинає з труднощами;</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11) полохлива, багато що викликає у неї страх;</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12) зазвичай неспокійна, легко засмучується;</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13) часто не може стримати сліз;</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14) погано переносить очікування;</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15) не любить братися за нову справу;</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16) не впевнена у собі, у своїх силах;</a:t>
                      </a:r>
                      <a:br>
                        <a:rPr lang="uk-UA" sz="2000" dirty="0">
                          <a:solidFill>
                            <a:srgbClr val="000080"/>
                          </a:solidFill>
                          <a:latin typeface="Arimo" charset="0"/>
                          <a:ea typeface="Arimo" charset="0"/>
                          <a:cs typeface="Arimo" charset="0"/>
                        </a:rPr>
                      </a:br>
                      <a:r>
                        <a:rPr lang="uk-UA" sz="2000" dirty="0">
                          <a:solidFill>
                            <a:srgbClr val="000080"/>
                          </a:solidFill>
                          <a:latin typeface="Arimo" charset="0"/>
                          <a:ea typeface="Arimo" charset="0"/>
                          <a:cs typeface="Arimo" charset="0"/>
                        </a:rPr>
                        <a:t>17) боїться стикатися з труднощами.</a:t>
                      </a:r>
                    </a:p>
                    <a:p>
                      <a:pPr algn="just"/>
                      <a:r>
                        <a:rPr lang="uk-UA" sz="2000" dirty="0">
                          <a:solidFill>
                            <a:srgbClr val="000080"/>
                          </a:solidFill>
                          <a:latin typeface="Arimo" charset="0"/>
                          <a:ea typeface="Arimo" charset="0"/>
                          <a:cs typeface="Arimo" charset="0"/>
                        </a:rPr>
                        <a:t>Підсумуйте кількість позитивних відповідей, щоб отримати загальний бал тривожності: Отже, якщо кількість позитивних відповідей дорівнює:</a:t>
                      </a:r>
                    </a:p>
                    <a:p>
                      <a:pPr algn="just"/>
                      <a:r>
                        <a:rPr lang="uk-UA" sz="2000" dirty="0">
                          <a:solidFill>
                            <a:srgbClr val="000080"/>
                          </a:solidFill>
                          <a:latin typeface="Arimo" charset="0"/>
                          <a:ea typeface="Arimo" charset="0"/>
                          <a:cs typeface="Arimo" charset="0"/>
                        </a:rPr>
                        <a:t>12 – 17 балів – це свідчення наявності у дитини високої тривожності;</a:t>
                      </a:r>
                    </a:p>
                    <a:p>
                      <a:pPr algn="just"/>
                      <a:r>
                        <a:rPr lang="uk-UA" sz="2000" dirty="0">
                          <a:solidFill>
                            <a:srgbClr val="000080"/>
                          </a:solidFill>
                          <a:latin typeface="Arimo" charset="0"/>
                          <a:ea typeface="Arimo" charset="0"/>
                          <a:cs typeface="Arimo" charset="0"/>
                        </a:rPr>
                        <a:t>7 – 14 балів – середній рівень тривожності;</a:t>
                      </a:r>
                    </a:p>
                    <a:p>
                      <a:pPr algn="just"/>
                      <a:r>
                        <a:rPr lang="uk-UA" sz="2000" dirty="0">
                          <a:solidFill>
                            <a:srgbClr val="000080"/>
                          </a:solidFill>
                          <a:latin typeface="Arimo" charset="0"/>
                          <a:ea typeface="Arimo" charset="0"/>
                          <a:cs typeface="Arimo" charset="0"/>
                        </a:rPr>
                        <a:t>від 1 до 6 балів – рівень тривожності є низьким або тривожність у дитини відсутня.</a:t>
                      </a:r>
                    </a:p>
                    <a:p>
                      <a:pPr algn="just"/>
                      <a:r>
                        <a:rPr lang="uk-UA" sz="2000" dirty="0">
                          <a:solidFill>
                            <a:srgbClr val="000080"/>
                          </a:solidFill>
                          <a:latin typeface="Arimo" charset="0"/>
                          <a:ea typeface="Arimo" charset="0"/>
                          <a:cs typeface="Arimo" charset="0"/>
                        </a:rPr>
                        <a:t>У дошкільному та молодшому шкільному віці основною причиною тривожності є неправильне ставлення батьків до дитини.</a:t>
                      </a:r>
                    </a:p>
                    <a:p>
                      <a:pPr algn="just"/>
                      <a:r>
                        <a:rPr lang="uk-UA" sz="2000" dirty="0" smtClean="0">
                          <a:solidFill>
                            <a:srgbClr val="000080"/>
                          </a:solidFill>
                          <a:latin typeface="Arimo" charset="0"/>
                          <a:ea typeface="Arimo" charset="0"/>
                          <a:cs typeface="Arimo" charset="0"/>
                        </a:rPr>
                        <a:t>У </a:t>
                      </a:r>
                      <a:r>
                        <a:rPr lang="uk-UA" sz="2000" dirty="0">
                          <a:solidFill>
                            <a:srgbClr val="000080"/>
                          </a:solidFill>
                          <a:latin typeface="Arimo" charset="0"/>
                          <a:ea typeface="Arimo" charset="0"/>
                          <a:cs typeface="Arimo" charset="0"/>
                        </a:rPr>
                        <a:t>дорослому віці виникнення тривожності можуть спричинити внутрішні конфлікти особистості.</a:t>
                      </a:r>
                    </a:p>
                  </a:txBody>
                  <a:tcPr anchor="ctr">
                    <a:lnL>
                      <a:noFill/>
                    </a:lnL>
                    <a:lnR>
                      <a:noFill/>
                    </a:lnR>
                    <a:lnT>
                      <a:noFill/>
                    </a:lnT>
                    <a:lnB>
                      <a:noFill/>
                    </a:lnB>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AutoShape 2"/>
          <p:cNvSpPr/>
          <p:nvPr/>
        </p:nvSpPr>
        <p:spPr>
          <a:xfrm>
            <a:off x="904875" y="3961923"/>
            <a:ext cx="16478250" cy="95250"/>
          </a:xfrm>
          <a:prstGeom prst="rect">
            <a:avLst/>
          </a:prstGeom>
          <a:solidFill>
            <a:srgbClr val="FFFDF5"/>
          </a:solidFill>
        </p:spPr>
      </p:sp>
      <p:sp>
        <p:nvSpPr>
          <p:cNvPr id="3" name="TextBox 3"/>
          <p:cNvSpPr txBox="1"/>
          <p:nvPr/>
        </p:nvSpPr>
        <p:spPr>
          <a:xfrm>
            <a:off x="2168255" y="847725"/>
            <a:ext cx="13951490" cy="2114550"/>
          </a:xfrm>
          <a:prstGeom prst="rect">
            <a:avLst/>
          </a:prstGeom>
        </p:spPr>
        <p:txBody>
          <a:bodyPr lIns="0" tIns="0" rIns="0" bIns="0" rtlCol="0" anchor="t">
            <a:spAutoFit/>
          </a:bodyPr>
          <a:lstStyle/>
          <a:p>
            <a:pPr algn="ctr">
              <a:lnSpc>
                <a:spcPts val="8250"/>
              </a:lnSpc>
            </a:pPr>
            <a:r>
              <a:rPr lang="en-US" sz="7500" dirty="0">
                <a:solidFill>
                  <a:srgbClr val="FFCC37"/>
                </a:solidFill>
                <a:latin typeface="Quicksand Bold"/>
              </a:rPr>
              <a:t>6.ЛІКУВАННЯ ТРИВОЖНИХ РОЗЛАДІВ У ДІТЕЙ</a:t>
            </a:r>
          </a:p>
        </p:txBody>
      </p:sp>
      <p:grpSp>
        <p:nvGrpSpPr>
          <p:cNvPr id="4" name="Group 4"/>
          <p:cNvGrpSpPr/>
          <p:nvPr/>
        </p:nvGrpSpPr>
        <p:grpSpPr>
          <a:xfrm>
            <a:off x="2728734" y="3752850"/>
            <a:ext cx="513397" cy="51339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37"/>
            </a:solidFill>
          </p:spPr>
        </p:sp>
      </p:grpSp>
      <p:grpSp>
        <p:nvGrpSpPr>
          <p:cNvPr id="6" name="Group 6"/>
          <p:cNvGrpSpPr/>
          <p:nvPr/>
        </p:nvGrpSpPr>
        <p:grpSpPr>
          <a:xfrm>
            <a:off x="6834446" y="3752850"/>
            <a:ext cx="513397" cy="51339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37"/>
            </a:solidFill>
          </p:spPr>
        </p:sp>
      </p:grpSp>
      <p:grpSp>
        <p:nvGrpSpPr>
          <p:cNvPr id="8" name="Group 8"/>
          <p:cNvGrpSpPr/>
          <p:nvPr/>
        </p:nvGrpSpPr>
        <p:grpSpPr>
          <a:xfrm>
            <a:off x="10940157" y="3752850"/>
            <a:ext cx="513397" cy="51339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37"/>
            </a:solidFill>
          </p:spPr>
        </p:sp>
      </p:grpSp>
      <p:grpSp>
        <p:nvGrpSpPr>
          <p:cNvPr id="10" name="Group 10"/>
          <p:cNvGrpSpPr/>
          <p:nvPr/>
        </p:nvGrpSpPr>
        <p:grpSpPr>
          <a:xfrm>
            <a:off x="15045869" y="3752850"/>
            <a:ext cx="513397" cy="51339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37"/>
            </a:solidFill>
          </p:spPr>
        </p:sp>
      </p:grpSp>
      <p:sp>
        <p:nvSpPr>
          <p:cNvPr id="12" name="TextBox 12"/>
          <p:cNvSpPr txBox="1"/>
          <p:nvPr/>
        </p:nvSpPr>
        <p:spPr>
          <a:xfrm>
            <a:off x="1392133" y="5638800"/>
            <a:ext cx="3186600" cy="1485900"/>
          </a:xfrm>
          <a:prstGeom prst="rect">
            <a:avLst/>
          </a:prstGeom>
        </p:spPr>
        <p:txBody>
          <a:bodyPr lIns="0" tIns="0" rIns="0" bIns="0" rtlCol="0" anchor="t">
            <a:spAutoFit/>
          </a:bodyPr>
          <a:lstStyle/>
          <a:p>
            <a:pPr algn="ctr">
              <a:lnSpc>
                <a:spcPts val="3900"/>
              </a:lnSpc>
            </a:pPr>
            <a:r>
              <a:rPr lang="uk-UA" sz="3000" spc="150" dirty="0" smtClean="0">
                <a:solidFill>
                  <a:srgbClr val="FFCC37"/>
                </a:solidFill>
                <a:latin typeface="Quicksand"/>
              </a:rPr>
              <a:t>Когнітивно-поведінкова терапія (КПТ)</a:t>
            </a:r>
            <a:endParaRPr lang="uk-UA" sz="3000" spc="150" dirty="0">
              <a:solidFill>
                <a:srgbClr val="FFCC37"/>
              </a:solidFill>
              <a:latin typeface="Quicksand"/>
            </a:endParaRPr>
          </a:p>
        </p:txBody>
      </p:sp>
      <p:sp>
        <p:nvSpPr>
          <p:cNvPr id="13" name="TextBox 13"/>
          <p:cNvSpPr txBox="1"/>
          <p:nvPr/>
        </p:nvSpPr>
        <p:spPr>
          <a:xfrm>
            <a:off x="5497844" y="5638800"/>
            <a:ext cx="3186600" cy="990600"/>
          </a:xfrm>
          <a:prstGeom prst="rect">
            <a:avLst/>
          </a:prstGeom>
        </p:spPr>
        <p:txBody>
          <a:bodyPr lIns="0" tIns="0" rIns="0" bIns="0" rtlCol="0" anchor="t">
            <a:spAutoFit/>
          </a:bodyPr>
          <a:lstStyle/>
          <a:p>
            <a:pPr algn="ctr">
              <a:lnSpc>
                <a:spcPts val="3900"/>
              </a:lnSpc>
            </a:pPr>
            <a:r>
              <a:rPr lang="en-US" sz="3000" spc="150" dirty="0">
                <a:solidFill>
                  <a:srgbClr val="FFCC37"/>
                </a:solidFill>
                <a:latin typeface="Quicksand"/>
              </a:rPr>
              <a:t>Інші методи психотерапії</a:t>
            </a:r>
          </a:p>
        </p:txBody>
      </p:sp>
      <p:sp>
        <p:nvSpPr>
          <p:cNvPr id="14" name="TextBox 14"/>
          <p:cNvSpPr txBox="1"/>
          <p:nvPr/>
        </p:nvSpPr>
        <p:spPr>
          <a:xfrm>
            <a:off x="9603556" y="5638800"/>
            <a:ext cx="3186600" cy="1000274"/>
          </a:xfrm>
          <a:prstGeom prst="rect">
            <a:avLst/>
          </a:prstGeom>
        </p:spPr>
        <p:txBody>
          <a:bodyPr lIns="0" tIns="0" rIns="0" bIns="0" rtlCol="0" anchor="t">
            <a:spAutoFit/>
          </a:bodyPr>
          <a:lstStyle/>
          <a:p>
            <a:pPr algn="ctr">
              <a:lnSpc>
                <a:spcPts val="3900"/>
              </a:lnSpc>
            </a:pPr>
            <a:r>
              <a:rPr lang="en-US" sz="3000" spc="150" dirty="0">
                <a:solidFill>
                  <a:srgbClr val="FFCC37"/>
                </a:solidFill>
                <a:latin typeface="Quicksand"/>
              </a:rPr>
              <a:t>Альтернативні методи лікування</a:t>
            </a:r>
          </a:p>
        </p:txBody>
      </p:sp>
      <p:sp>
        <p:nvSpPr>
          <p:cNvPr id="15" name="TextBox 15"/>
          <p:cNvSpPr txBox="1"/>
          <p:nvPr/>
        </p:nvSpPr>
        <p:spPr>
          <a:xfrm>
            <a:off x="13965966" y="5638800"/>
            <a:ext cx="3186600" cy="990600"/>
          </a:xfrm>
          <a:prstGeom prst="rect">
            <a:avLst/>
          </a:prstGeom>
        </p:spPr>
        <p:txBody>
          <a:bodyPr lIns="0" tIns="0" rIns="0" bIns="0" rtlCol="0" anchor="t">
            <a:spAutoFit/>
          </a:bodyPr>
          <a:lstStyle/>
          <a:p>
            <a:pPr algn="ctr">
              <a:lnSpc>
                <a:spcPts val="3900"/>
              </a:lnSpc>
            </a:pPr>
            <a:r>
              <a:rPr lang="en-US" sz="3000" spc="150" dirty="0">
                <a:solidFill>
                  <a:srgbClr val="FFCC37"/>
                </a:solidFill>
                <a:latin typeface="Quicksand"/>
              </a:rPr>
              <a:t>Медикаментозне лікування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37"/>
        </a:solidFill>
        <a:effectLst/>
      </p:bgPr>
    </p:bg>
    <p:spTree>
      <p:nvGrpSpPr>
        <p:cNvPr id="1" name=""/>
        <p:cNvGrpSpPr/>
        <p:nvPr/>
      </p:nvGrpSpPr>
      <p:grpSpPr>
        <a:xfrm>
          <a:off x="0" y="0"/>
          <a:ext cx="0" cy="0"/>
          <a:chOff x="0" y="0"/>
          <a:chExt cx="0" cy="0"/>
        </a:xfrm>
      </p:grpSpPr>
      <p:sp>
        <p:nvSpPr>
          <p:cNvPr id="2" name="AutoShape 2"/>
          <p:cNvSpPr/>
          <p:nvPr/>
        </p:nvSpPr>
        <p:spPr>
          <a:xfrm>
            <a:off x="14404593" y="-896327"/>
            <a:ext cx="4908503" cy="12232054"/>
          </a:xfrm>
          <a:prstGeom prst="rect">
            <a:avLst/>
          </a:prstGeom>
          <a:solidFill>
            <a:srgbClr val="7564AB"/>
          </a:solidFill>
        </p:spPr>
      </p:sp>
      <p:grpSp>
        <p:nvGrpSpPr>
          <p:cNvPr id="3" name="Group 3"/>
          <p:cNvGrpSpPr/>
          <p:nvPr/>
        </p:nvGrpSpPr>
        <p:grpSpPr>
          <a:xfrm>
            <a:off x="-1494566" y="2337705"/>
            <a:ext cx="11522785" cy="4451583"/>
            <a:chOff x="0" y="-28575"/>
            <a:chExt cx="15363714" cy="5935444"/>
          </a:xfrm>
        </p:grpSpPr>
        <p:sp>
          <p:nvSpPr>
            <p:cNvPr id="4" name="TextBox 4"/>
            <p:cNvSpPr txBox="1"/>
            <p:nvPr/>
          </p:nvSpPr>
          <p:spPr>
            <a:xfrm>
              <a:off x="3364354" y="-28575"/>
              <a:ext cx="11230367" cy="696595"/>
            </a:xfrm>
            <a:prstGeom prst="rect">
              <a:avLst/>
            </a:prstGeom>
          </p:spPr>
          <p:txBody>
            <a:bodyPr lIns="0" tIns="0" rIns="0" bIns="0" rtlCol="0" anchor="t">
              <a:spAutoFit/>
            </a:bodyPr>
            <a:lstStyle/>
            <a:p>
              <a:pPr algn="l">
                <a:lnSpc>
                  <a:spcPts val="4290"/>
                </a:lnSpc>
              </a:pPr>
              <a:r>
                <a:rPr lang="en-US" sz="3300" spc="165" dirty="0">
                  <a:solidFill>
                    <a:srgbClr val="7564AB"/>
                  </a:solidFill>
                  <a:latin typeface="Quicksand Bold"/>
                </a:rPr>
                <a:t>МЕТА</a:t>
              </a:r>
            </a:p>
          </p:txBody>
        </p:sp>
        <p:sp>
          <p:nvSpPr>
            <p:cNvPr id="5" name="TextBox 5"/>
            <p:cNvSpPr txBox="1"/>
            <p:nvPr/>
          </p:nvSpPr>
          <p:spPr>
            <a:xfrm>
              <a:off x="3364353" y="1957070"/>
              <a:ext cx="11585967" cy="3949799"/>
            </a:xfrm>
            <a:prstGeom prst="rect">
              <a:avLst/>
            </a:prstGeom>
          </p:spPr>
          <p:txBody>
            <a:bodyPr lIns="0" tIns="0" rIns="0" bIns="0" rtlCol="0" anchor="t">
              <a:spAutoFit/>
            </a:bodyPr>
            <a:lstStyle/>
            <a:p>
              <a:pPr algn="l">
                <a:lnSpc>
                  <a:spcPts val="3335"/>
                </a:lnSpc>
              </a:pPr>
              <a:r>
                <a:rPr lang="uk-UA" sz="2300" spc="114" dirty="0" smtClean="0">
                  <a:solidFill>
                    <a:srgbClr val="7564AB"/>
                  </a:solidFill>
                  <a:latin typeface="Quicksand"/>
                </a:rPr>
                <a:t>Сформувати загальні уявлення про тривожні стани у дітей; ознайомити з видами тривожних розладів; з’ясувати причини виникнення тривожних станів у дітей; вивчити основні симптоми тривожності в дітей та допомогти майбутнім педагогам усвідомити важливість вчасного виявлення тривожних станів у дітей молодшого шкільного віку; розвивати у студентів інтерес до практичної психології.</a:t>
              </a:r>
              <a:endParaRPr lang="uk-UA" sz="2300" spc="114" dirty="0">
                <a:solidFill>
                  <a:srgbClr val="7564AB"/>
                </a:solidFill>
                <a:latin typeface="Quicksand"/>
              </a:endParaRPr>
            </a:p>
          </p:txBody>
        </p:sp>
        <p:sp>
          <p:nvSpPr>
            <p:cNvPr id="6" name="AutoShape 6"/>
            <p:cNvSpPr/>
            <p:nvPr/>
          </p:nvSpPr>
          <p:spPr>
            <a:xfrm>
              <a:off x="0" y="1291096"/>
              <a:ext cx="15363714" cy="141901"/>
            </a:xfrm>
            <a:prstGeom prst="rect">
              <a:avLst/>
            </a:prstGeom>
            <a:solidFill>
              <a:srgbClr val="7564AB"/>
            </a:solidFill>
          </p:spPr>
        </p:sp>
      </p:grpSp>
      <p:pic>
        <p:nvPicPr>
          <p:cNvPr id="7" name="Picture 7"/>
          <p:cNvPicPr>
            <a:picLocks noChangeAspect="1"/>
          </p:cNvPicPr>
          <p:nvPr/>
        </p:nvPicPr>
        <p:blipFill>
          <a:blip r:embed="rId2" cstate="print"/>
          <a:srcRect/>
          <a:stretch>
            <a:fillRect/>
          </a:stretch>
        </p:blipFill>
        <p:spPr>
          <a:xfrm>
            <a:off x="11772900" y="1104900"/>
            <a:ext cx="5486400" cy="8229600"/>
          </a:xfrm>
          <a:prstGeom prst="rect">
            <a:avLst/>
          </a:prstGeom>
        </p:spPr>
      </p:pic>
      <p:sp>
        <p:nvSpPr>
          <p:cNvPr id="8" name="TextBox 8"/>
          <p:cNvSpPr txBox="1"/>
          <p:nvPr/>
        </p:nvSpPr>
        <p:spPr>
          <a:xfrm>
            <a:off x="406400" y="9591675"/>
            <a:ext cx="5412875" cy="314325"/>
          </a:xfrm>
          <a:prstGeom prst="rect">
            <a:avLst/>
          </a:prstGeom>
        </p:spPr>
        <p:txBody>
          <a:bodyPr lIns="0" tIns="0" rIns="0" bIns="0" rtlCol="0" anchor="t">
            <a:spAutoFit/>
          </a:bodyPr>
          <a:lstStyle/>
          <a:p>
            <a:pPr algn="l">
              <a:lnSpc>
                <a:spcPts val="2610"/>
              </a:lnSpc>
            </a:pPr>
            <a:r>
              <a:rPr lang="en-US" sz="1800" spc="89" dirty="0">
                <a:solidFill>
                  <a:srgbClr val="7564AB"/>
                </a:solidFill>
                <a:latin typeface="Quicksand"/>
              </a:rPr>
              <a:t>Gramshire Elementary School |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rcRect t="7505" b="750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917923" y="1680635"/>
            <a:ext cx="12626877" cy="719665"/>
            <a:chOff x="0" y="-57149"/>
            <a:chExt cx="15395967" cy="11164399"/>
          </a:xfrm>
        </p:grpSpPr>
        <p:sp>
          <p:nvSpPr>
            <p:cNvPr id="3" name="TextBox 3"/>
            <p:cNvSpPr txBox="1"/>
            <p:nvPr/>
          </p:nvSpPr>
          <p:spPr>
            <a:xfrm>
              <a:off x="0" y="-57149"/>
              <a:ext cx="15395967" cy="10772176"/>
            </a:xfrm>
            <a:prstGeom prst="rect">
              <a:avLst/>
            </a:prstGeom>
          </p:spPr>
          <p:txBody>
            <a:bodyPr wrap="square" lIns="0" tIns="0" rIns="0" bIns="0" rtlCol="0" anchor="t">
              <a:spAutoFit/>
            </a:bodyPr>
            <a:lstStyle/>
            <a:p>
              <a:pPr algn="just">
                <a:lnSpc>
                  <a:spcPts val="3045"/>
                </a:lnSpc>
              </a:pPr>
              <a:r>
                <a:rPr lang="uk-UA" sz="2400" b="1" spc="105" dirty="0" smtClean="0">
                  <a:solidFill>
                    <a:srgbClr val="FFFDF5"/>
                  </a:solidFill>
                  <a:latin typeface="Quicksand"/>
                </a:rPr>
                <a:t>Тривожні розлади зазвичай виникають у результаті ірраціональних думок, які дитина сприймає за правду. Таким чином, емоції дитини викликані її думками й переконаннями. КПТ в такому разі – чудовий психотерапевтичний метод лікування тривоги, який фокусується на зміні переконань і думок людини і навчанні її нових навичок, що допомагають подолати тривожність.</a:t>
              </a:r>
            </a:p>
            <a:p>
              <a:pPr algn="just">
                <a:lnSpc>
                  <a:spcPts val="3045"/>
                </a:lnSpc>
              </a:pPr>
              <a:r>
                <a:rPr lang="uk-UA" sz="2400" b="1" spc="105" dirty="0" smtClean="0">
                  <a:solidFill>
                    <a:srgbClr val="FFFDF5"/>
                  </a:solidFill>
                  <a:latin typeface="Quicksand"/>
                </a:rPr>
                <a:t> КПТ фокусується на трьох моментах: </a:t>
              </a:r>
            </a:p>
            <a:p>
              <a:pPr marL="457200" indent="-457200" algn="l">
                <a:lnSpc>
                  <a:spcPts val="3045"/>
                </a:lnSpc>
                <a:buAutoNum type="arabicPeriod"/>
              </a:pPr>
              <a:r>
                <a:rPr lang="uk-UA" sz="2400" b="1" spc="105" dirty="0" smtClean="0">
                  <a:solidFill>
                    <a:srgbClr val="FFFDF5"/>
                  </a:solidFill>
                  <a:latin typeface="Quicksand"/>
                </a:rPr>
                <a:t>Пізнання – те, що ми думаємо і в що віримо.</a:t>
              </a:r>
            </a:p>
            <a:p>
              <a:pPr marL="457200" indent="-457200" algn="l">
                <a:lnSpc>
                  <a:spcPts val="3045"/>
                </a:lnSpc>
                <a:buAutoNum type="arabicPeriod"/>
              </a:pPr>
              <a:r>
                <a:rPr lang="uk-UA" sz="2400" b="1" spc="105" dirty="0" smtClean="0">
                  <a:solidFill>
                    <a:srgbClr val="FFFDF5"/>
                  </a:solidFill>
                  <a:latin typeface="Quicksand"/>
                </a:rPr>
                <a:t>Поведінка – те, що ми робимо.</a:t>
              </a:r>
            </a:p>
            <a:p>
              <a:pPr marL="457200" indent="-457200" algn="l">
                <a:lnSpc>
                  <a:spcPts val="3045"/>
                </a:lnSpc>
                <a:buAutoNum type="arabicPeriod"/>
              </a:pPr>
              <a:r>
                <a:rPr lang="uk-UA" sz="2400" b="1" spc="105" dirty="0" smtClean="0">
                  <a:solidFill>
                    <a:srgbClr val="FFFDF5"/>
                  </a:solidFill>
                  <a:latin typeface="Quicksand"/>
                </a:rPr>
                <a:t>Емоції – те, як ми почуваємося й реагуємо.</a:t>
              </a:r>
            </a:p>
            <a:p>
              <a:pPr marL="457200" algn="just">
                <a:lnSpc>
                  <a:spcPts val="3045"/>
                </a:lnSpc>
              </a:pPr>
              <a:r>
                <a:rPr lang="uk-UA" sz="2400" b="1" spc="105" dirty="0" smtClean="0">
                  <a:solidFill>
                    <a:srgbClr val="FFFDF5"/>
                  </a:solidFill>
                  <a:latin typeface="Quicksand"/>
                </a:rPr>
                <a:t>Звертаючись до негативних моделей мислення й поведінки, які впливають на життя дитини, КПТ поступово усуває ірраціональні страхи або фактори, що викликають тривогу. Розгляньмо цей процес на одному з прикладів. </a:t>
              </a:r>
            </a:p>
            <a:p>
              <a:pPr marL="457200" algn="just">
                <a:lnSpc>
                  <a:spcPts val="3045"/>
                </a:lnSpc>
              </a:pPr>
              <a:r>
                <a:rPr lang="uk-UA" sz="2400" b="1" spc="105" dirty="0" smtClean="0">
                  <a:solidFill>
                    <a:srgbClr val="FFFDF5"/>
                  </a:solidFill>
                  <a:latin typeface="Quicksand"/>
                </a:rPr>
                <a:t>Негативна думка дитини «Я скажу щось неправильно, і вони подумають, що я нерозумний» засвідчує: дитина боїться того, що не трапилося в реальності. Терапевт вкаже їй на це й допоможе замінити цю думку більш продуктивною: «Вони подумають, що я нервую. І в цьому немає нічого поганого». Психотерапія не обмежується тільки сеансами з терапевтом. Дитині потрібно буде застосовувати те, чого вона навчилася під час сеансів, у школі та вдома. У процесі терапії дитина мінятиме свої мислення й поведінку. Цього досить важко досягти без підтримки батьків. Саме від них багато в чому залежить те, чи зможе дитина змінити негативні моделі поведінки на більш продуктивні.</a:t>
              </a:r>
              <a:endParaRPr lang="uk-UA" sz="2400" b="1" spc="105" dirty="0">
                <a:solidFill>
                  <a:srgbClr val="FFFDF5"/>
                </a:solidFill>
                <a:latin typeface="Quicksand"/>
              </a:endParaRPr>
            </a:p>
          </p:txBody>
        </p:sp>
        <p:sp>
          <p:nvSpPr>
            <p:cNvPr id="4" name="AutoShape 4"/>
            <p:cNvSpPr/>
            <p:nvPr/>
          </p:nvSpPr>
          <p:spPr>
            <a:xfrm>
              <a:off x="0" y="10990749"/>
              <a:ext cx="7458593" cy="116501"/>
            </a:xfrm>
            <a:prstGeom prst="rect">
              <a:avLst/>
            </a:prstGeom>
            <a:solidFill>
              <a:srgbClr val="FFCC37"/>
            </a:solidFill>
          </p:spPr>
        </p:sp>
      </p:grpSp>
      <p:sp>
        <p:nvSpPr>
          <p:cNvPr id="5" name="AutoShape 5"/>
          <p:cNvSpPr/>
          <p:nvPr/>
        </p:nvSpPr>
        <p:spPr>
          <a:xfrm>
            <a:off x="-647700" y="-512762"/>
            <a:ext cx="2286000" cy="11468100"/>
          </a:xfrm>
          <a:prstGeom prst="rect">
            <a:avLst/>
          </a:prstGeom>
          <a:solidFill>
            <a:srgbClr val="FFCC37"/>
          </a:solidFill>
        </p:spPr>
      </p:sp>
      <p:sp>
        <p:nvSpPr>
          <p:cNvPr id="6" name="TextBox 6"/>
          <p:cNvSpPr txBox="1"/>
          <p:nvPr/>
        </p:nvSpPr>
        <p:spPr>
          <a:xfrm>
            <a:off x="2917923" y="28844"/>
            <a:ext cx="12245877" cy="1370440"/>
          </a:xfrm>
          <a:prstGeom prst="rect">
            <a:avLst/>
          </a:prstGeom>
        </p:spPr>
        <p:txBody>
          <a:bodyPr wrap="square" lIns="0" tIns="0" rIns="0" bIns="0" rtlCol="0" anchor="t">
            <a:spAutoFit/>
          </a:bodyPr>
          <a:lstStyle/>
          <a:p>
            <a:pPr algn="ctr">
              <a:lnSpc>
                <a:spcPts val="12599"/>
              </a:lnSpc>
            </a:pPr>
            <a:r>
              <a:rPr lang="en-US" sz="4800" dirty="0" smtClean="0">
                <a:solidFill>
                  <a:srgbClr val="FFFFFF"/>
                </a:solidFill>
                <a:latin typeface="Noto Serif Display Black"/>
              </a:rPr>
              <a:t>КПТ</a:t>
            </a:r>
            <a:r>
              <a:rPr lang="uk-UA" sz="4800" dirty="0" smtClean="0">
                <a:solidFill>
                  <a:srgbClr val="FFFFFF"/>
                </a:solidFill>
                <a:latin typeface="Noto Serif Display Black"/>
              </a:rPr>
              <a:t> </a:t>
            </a:r>
            <a:r>
              <a:rPr lang="uk-UA" sz="4000" dirty="0" smtClean="0">
                <a:solidFill>
                  <a:srgbClr val="FFFFFF"/>
                </a:solidFill>
                <a:latin typeface="Noto Serif Display Black"/>
              </a:rPr>
              <a:t>(когнітивно-поведінкова терапія)</a:t>
            </a:r>
            <a:endParaRPr lang="en-US" sz="4000" dirty="0">
              <a:solidFill>
                <a:srgbClr val="FFFFFF"/>
              </a:solidFill>
              <a:latin typeface="Noto Serif Display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rcRect t="7505" b="750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724400" y="2324100"/>
            <a:ext cx="11669645" cy="7423523"/>
            <a:chOff x="0" y="-2346781"/>
            <a:chExt cx="15395967" cy="9898031"/>
          </a:xfrm>
        </p:grpSpPr>
        <p:sp>
          <p:nvSpPr>
            <p:cNvPr id="3" name="TextBox 3"/>
            <p:cNvSpPr txBox="1"/>
            <p:nvPr/>
          </p:nvSpPr>
          <p:spPr>
            <a:xfrm>
              <a:off x="0" y="-2346781"/>
              <a:ext cx="15395967" cy="9233298"/>
            </a:xfrm>
            <a:prstGeom prst="rect">
              <a:avLst/>
            </a:prstGeom>
          </p:spPr>
          <p:txBody>
            <a:bodyPr wrap="square" lIns="0" tIns="0" rIns="0" bIns="0" rtlCol="0" anchor="t">
              <a:spAutoFit/>
            </a:bodyPr>
            <a:lstStyle/>
            <a:p>
              <a:pPr algn="just">
                <a:lnSpc>
                  <a:spcPts val="3045"/>
                </a:lnSpc>
              </a:pPr>
              <a:r>
                <a:rPr lang="uk-UA" sz="2800" b="1" spc="105" dirty="0" smtClean="0">
                  <a:latin typeface="Quicksand"/>
                </a:rPr>
                <a:t>КПТ (когнітивно-поведінкова терапія)</a:t>
              </a:r>
              <a:r>
                <a:rPr lang="uk-UA" sz="2800" b="1" spc="105" dirty="0" smtClean="0">
                  <a:solidFill>
                    <a:srgbClr val="FFFDF5"/>
                  </a:solidFill>
                  <a:latin typeface="Quicksand"/>
                </a:rPr>
                <a:t> – найбільш популярний метод психотерапії для психологічної допомоги дітям із тривожними розладами. Однак психолог може спробувати й інші методи, наприклад, терапію прийняття й відповідальності, а також діалектичну поведінкову терапію. </a:t>
              </a:r>
            </a:p>
            <a:p>
              <a:pPr algn="just">
                <a:lnSpc>
                  <a:spcPts val="3045"/>
                </a:lnSpc>
              </a:pPr>
              <a:r>
                <a:rPr lang="uk-UA" sz="2800" b="1" spc="105" dirty="0" smtClean="0">
                  <a:latin typeface="Quicksand"/>
                </a:rPr>
                <a:t>Терапія прийняття й відповідальності </a:t>
              </a:r>
              <a:r>
                <a:rPr lang="uk-UA" sz="2800" b="1" spc="105" dirty="0" smtClean="0">
                  <a:solidFill>
                    <a:srgbClr val="FFFDF5"/>
                  </a:solidFill>
                  <a:latin typeface="Quicksand"/>
                </a:rPr>
                <a:t>спрямована на те, щоб не чинити опір думкам і почуттям, що викликають тривогу. Замість того, щоб намагатися контролювати або змінювати думки, дитину вчать розпізнавати їх і приймати шляхом усвідомленості, фокусуючись на теперішньому моменті. Коли дитина навчиться розпізнавати негативні думки, вона може спробувати їх змінити. </a:t>
              </a:r>
              <a:r>
                <a:rPr lang="uk-UA" sz="2800" b="1" spc="105" dirty="0" smtClean="0">
                  <a:latin typeface="Quicksand"/>
                </a:rPr>
                <a:t>Діалектична поведінкова терапія </a:t>
              </a:r>
              <a:r>
                <a:rPr lang="uk-UA" sz="2800" b="1" spc="105" dirty="0" smtClean="0">
                  <a:solidFill>
                    <a:srgbClr val="FFFDF5"/>
                  </a:solidFill>
                  <a:latin typeface="Quicksand"/>
                </a:rPr>
                <a:t>(ДПТ) – це форма когнітивно-поведінкової терапії, яка фокусується на зміні думок, дій і емоцій дитини. Психологічна допомога спрямоване на те, щоб виправити когнітивні упередження, помилки мислення дитини, які ґрунтуються на хибних стереотипах і переконаннях. ДПТ також допомагає дитині розвивати її сильні сторони й можливості, у такий спосіб підвищуючи впевненість у собі</a:t>
              </a:r>
              <a:r>
                <a:rPr lang="uk-UA" sz="2400" b="1" spc="105" dirty="0" smtClean="0">
                  <a:solidFill>
                    <a:srgbClr val="FFFDF5"/>
                  </a:solidFill>
                  <a:latin typeface="Quicksand"/>
                </a:rPr>
                <a:t>.</a:t>
              </a:r>
              <a:endParaRPr lang="uk-UA" sz="2400" b="1" spc="105" dirty="0">
                <a:solidFill>
                  <a:srgbClr val="FFFDF5"/>
                </a:solidFill>
                <a:latin typeface="Quicksand"/>
              </a:endParaRPr>
            </a:p>
          </p:txBody>
        </p:sp>
        <p:sp>
          <p:nvSpPr>
            <p:cNvPr id="4" name="AutoShape 4"/>
            <p:cNvSpPr/>
            <p:nvPr/>
          </p:nvSpPr>
          <p:spPr>
            <a:xfrm>
              <a:off x="0" y="7434749"/>
              <a:ext cx="7458593" cy="116501"/>
            </a:xfrm>
            <a:prstGeom prst="rect">
              <a:avLst/>
            </a:prstGeom>
            <a:solidFill>
              <a:srgbClr val="FFCC37"/>
            </a:solidFill>
          </p:spPr>
        </p:sp>
      </p:grpSp>
      <p:sp>
        <p:nvSpPr>
          <p:cNvPr id="5" name="AutoShape 5"/>
          <p:cNvSpPr/>
          <p:nvPr/>
        </p:nvSpPr>
        <p:spPr>
          <a:xfrm>
            <a:off x="-647700" y="-512762"/>
            <a:ext cx="2286000" cy="11468100"/>
          </a:xfrm>
          <a:prstGeom prst="rect">
            <a:avLst/>
          </a:prstGeom>
          <a:solidFill>
            <a:srgbClr val="FFCC37"/>
          </a:solidFill>
        </p:spPr>
      </p:sp>
      <p:sp>
        <p:nvSpPr>
          <p:cNvPr id="6" name="TextBox 6"/>
          <p:cNvSpPr txBox="1"/>
          <p:nvPr/>
        </p:nvSpPr>
        <p:spPr>
          <a:xfrm>
            <a:off x="4477911" y="266699"/>
            <a:ext cx="11318526" cy="1370440"/>
          </a:xfrm>
          <a:prstGeom prst="rect">
            <a:avLst/>
          </a:prstGeom>
        </p:spPr>
        <p:txBody>
          <a:bodyPr wrap="square" lIns="0" tIns="0" rIns="0" bIns="0" rtlCol="0" anchor="t">
            <a:spAutoFit/>
          </a:bodyPr>
          <a:lstStyle/>
          <a:p>
            <a:pPr algn="ctr">
              <a:lnSpc>
                <a:spcPts val="12599"/>
              </a:lnSpc>
            </a:pPr>
            <a:r>
              <a:rPr lang="uk-UA" sz="4800" dirty="0" smtClean="0">
                <a:solidFill>
                  <a:srgbClr val="FFFFFF"/>
                </a:solidFill>
                <a:latin typeface="Noto Serif Display Black"/>
              </a:rPr>
              <a:t>Інші методи психотерапії</a:t>
            </a:r>
            <a:endParaRPr lang="uk-UA" sz="4800" dirty="0">
              <a:solidFill>
                <a:srgbClr val="FFFFFF"/>
              </a:solidFill>
              <a:latin typeface="Noto Serif Display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rcRect t="7505" b="750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517766" y="2857500"/>
            <a:ext cx="11610609" cy="6032294"/>
            <a:chOff x="0" y="62758"/>
            <a:chExt cx="15480812" cy="7027059"/>
          </a:xfrm>
        </p:grpSpPr>
        <p:sp>
          <p:nvSpPr>
            <p:cNvPr id="3" name="TextBox 3"/>
            <p:cNvSpPr txBox="1"/>
            <p:nvPr/>
          </p:nvSpPr>
          <p:spPr>
            <a:xfrm>
              <a:off x="84845" y="62758"/>
              <a:ext cx="15395967" cy="5608374"/>
            </a:xfrm>
            <a:prstGeom prst="rect">
              <a:avLst/>
            </a:prstGeom>
          </p:spPr>
          <p:txBody>
            <a:bodyPr lIns="0" tIns="0" rIns="0" bIns="0" rtlCol="0" anchor="t">
              <a:spAutoFit/>
            </a:bodyPr>
            <a:lstStyle/>
            <a:p>
              <a:pPr algn="l">
                <a:lnSpc>
                  <a:spcPts val="4060"/>
                </a:lnSpc>
              </a:pPr>
              <a:r>
                <a:rPr lang="uk-UA" sz="2800" spc="140" dirty="0" smtClean="0">
                  <a:solidFill>
                    <a:srgbClr val="FFFDF5"/>
                  </a:solidFill>
                  <a:latin typeface="Arimo" charset="0"/>
                  <a:ea typeface="Arimo" charset="0"/>
                  <a:cs typeface="Arimo" charset="0"/>
                </a:rPr>
                <a:t>Дітям, які відчувають тривогу, можна також порадити змінити свій спосіб життя й режим харчування. Альтернативними методами лікування при цьому є: </a:t>
              </a:r>
              <a:r>
                <a:rPr lang="uk-UA" sz="2800" spc="140" dirty="0" smtClean="0">
                  <a:latin typeface="Arimo" charset="0"/>
                  <a:ea typeface="Arimo" charset="0"/>
                  <a:cs typeface="Arimo" charset="0"/>
                </a:rPr>
                <a:t>техніки розслаблення</a:t>
              </a:r>
              <a:r>
                <a:rPr lang="uk-UA" sz="2800" spc="140" dirty="0" smtClean="0">
                  <a:solidFill>
                    <a:srgbClr val="FFFDF5"/>
                  </a:solidFill>
                  <a:latin typeface="Arimo" charset="0"/>
                  <a:ea typeface="Arimo" charset="0"/>
                  <a:cs typeface="Arimo" charset="0"/>
                </a:rPr>
                <a:t>:</a:t>
              </a:r>
            </a:p>
            <a:p>
              <a:pPr algn="l">
                <a:lnSpc>
                  <a:spcPts val="4060"/>
                </a:lnSpc>
              </a:pPr>
              <a:endParaRPr lang="uk-UA" sz="2800" dirty="0" smtClean="0">
                <a:latin typeface="Arimo" charset="0"/>
                <a:ea typeface="Arimo" charset="0"/>
                <a:cs typeface="Arimo" charset="0"/>
              </a:endParaRPr>
            </a:p>
            <a:p>
              <a:pPr algn="l">
                <a:lnSpc>
                  <a:spcPts val="4060"/>
                </a:lnSpc>
              </a:pPr>
              <a:r>
                <a:rPr lang="uk-UA" sz="2800" spc="140" dirty="0" smtClean="0">
                  <a:solidFill>
                    <a:srgbClr val="FFFDF5"/>
                  </a:solidFill>
                  <a:latin typeface="Arimo" charset="0"/>
                  <a:ea typeface="Arimo" charset="0"/>
                  <a:cs typeface="Arimo" charset="0"/>
                </a:rPr>
                <a:t>-медитація (майнфулнес);</a:t>
              </a:r>
            </a:p>
            <a:p>
              <a:pPr algn="l">
                <a:lnSpc>
                  <a:spcPts val="4060"/>
                </a:lnSpc>
              </a:pPr>
              <a:r>
                <a:rPr lang="uk-UA" sz="2800" spc="140" dirty="0" smtClean="0">
                  <a:solidFill>
                    <a:srgbClr val="FFFDF5"/>
                  </a:solidFill>
                  <a:latin typeface="Arimo" charset="0"/>
                  <a:ea typeface="Arimo" charset="0"/>
                  <a:cs typeface="Arimo" charset="0"/>
                </a:rPr>
                <a:t>-фізичні вправи;</a:t>
              </a:r>
            </a:p>
            <a:p>
              <a:pPr algn="l">
                <a:lnSpc>
                  <a:spcPts val="4060"/>
                </a:lnSpc>
              </a:pPr>
              <a:r>
                <a:rPr lang="uk-UA" sz="2800" spc="140" dirty="0" smtClean="0">
                  <a:solidFill>
                    <a:srgbClr val="FFFDF5"/>
                  </a:solidFill>
                  <a:latin typeface="Arimo" charset="0"/>
                  <a:ea typeface="Arimo" charset="0"/>
                  <a:cs typeface="Arimo" charset="0"/>
                </a:rPr>
                <a:t>-йога;</a:t>
              </a:r>
            </a:p>
            <a:p>
              <a:pPr algn="l">
                <a:lnSpc>
                  <a:spcPts val="4060"/>
                </a:lnSpc>
              </a:pPr>
              <a:r>
                <a:rPr lang="uk-UA" sz="2800" spc="140" dirty="0" smtClean="0">
                  <a:solidFill>
                    <a:srgbClr val="FFFDF5"/>
                  </a:solidFill>
                  <a:latin typeface="Arimo" charset="0"/>
                  <a:ea typeface="Arimo" charset="0"/>
                  <a:cs typeface="Arimo" charset="0"/>
                </a:rPr>
                <a:t>-голковколювання.</a:t>
              </a:r>
              <a:endParaRPr lang="uk-UA" sz="2800" spc="140" dirty="0">
                <a:solidFill>
                  <a:srgbClr val="FFFDF5"/>
                </a:solidFill>
                <a:latin typeface="Arimo" charset="0"/>
                <a:ea typeface="Arimo" charset="0"/>
                <a:cs typeface="Arimo" charset="0"/>
              </a:endParaRPr>
            </a:p>
          </p:txBody>
        </p:sp>
        <p:sp>
          <p:nvSpPr>
            <p:cNvPr id="4" name="AutoShape 4"/>
            <p:cNvSpPr/>
            <p:nvPr/>
          </p:nvSpPr>
          <p:spPr>
            <a:xfrm>
              <a:off x="0" y="6973316"/>
              <a:ext cx="7458593" cy="116501"/>
            </a:xfrm>
            <a:prstGeom prst="rect">
              <a:avLst/>
            </a:prstGeom>
            <a:solidFill>
              <a:srgbClr val="FFCC37"/>
            </a:solidFill>
          </p:spPr>
        </p:sp>
      </p:grpSp>
      <p:sp>
        <p:nvSpPr>
          <p:cNvPr id="5" name="AutoShape 5"/>
          <p:cNvSpPr/>
          <p:nvPr/>
        </p:nvSpPr>
        <p:spPr>
          <a:xfrm>
            <a:off x="-647700" y="-512762"/>
            <a:ext cx="2286000" cy="11468100"/>
          </a:xfrm>
          <a:prstGeom prst="rect">
            <a:avLst/>
          </a:prstGeom>
          <a:solidFill>
            <a:srgbClr val="FFCC37"/>
          </a:solidFill>
        </p:spPr>
      </p:sp>
      <p:sp>
        <p:nvSpPr>
          <p:cNvPr id="6" name="TextBox 6"/>
          <p:cNvSpPr txBox="1"/>
          <p:nvPr/>
        </p:nvSpPr>
        <p:spPr>
          <a:xfrm>
            <a:off x="1780183" y="79767"/>
            <a:ext cx="16230600" cy="1390317"/>
          </a:xfrm>
          <a:prstGeom prst="rect">
            <a:avLst/>
          </a:prstGeom>
        </p:spPr>
        <p:txBody>
          <a:bodyPr lIns="0" tIns="0" rIns="0" bIns="0" rtlCol="0" anchor="t">
            <a:spAutoFit/>
          </a:bodyPr>
          <a:lstStyle/>
          <a:p>
            <a:pPr algn="ctr">
              <a:lnSpc>
                <a:spcPts val="12599"/>
              </a:lnSpc>
            </a:pPr>
            <a:r>
              <a:rPr lang="uk-UA" sz="5400" dirty="0" smtClean="0">
                <a:solidFill>
                  <a:srgbClr val="FFFFFF"/>
                </a:solidFill>
                <a:latin typeface="Noto Serif Display Black"/>
              </a:rPr>
              <a:t>Альтернативні терапевтичні методи</a:t>
            </a:r>
            <a:endParaRPr lang="uk-UA" sz="5400" dirty="0">
              <a:solidFill>
                <a:srgbClr val="FFFFFF"/>
              </a:solidFill>
              <a:latin typeface="Noto Serif Display Black"/>
            </a:endParaRPr>
          </a:p>
        </p:txBody>
      </p:sp>
      <p:pic>
        <p:nvPicPr>
          <p:cNvPr id="7" name="Рисунок 6" descr="16147245699995998563246945172021.jpg"/>
          <p:cNvPicPr>
            <a:picLocks noChangeAspect="1"/>
          </p:cNvPicPr>
          <p:nvPr/>
        </p:nvPicPr>
        <p:blipFill>
          <a:blip r:embed="rId3" cstate="print"/>
          <a:stretch>
            <a:fillRect/>
          </a:stretch>
        </p:blipFill>
        <p:spPr>
          <a:xfrm>
            <a:off x="8763000" y="4838700"/>
            <a:ext cx="6781800" cy="3276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rcRect t="7505" b="750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495800" y="3238500"/>
            <a:ext cx="10515600" cy="7541134"/>
            <a:chOff x="0" y="-802212"/>
            <a:chExt cx="11980509" cy="10054846"/>
          </a:xfrm>
        </p:grpSpPr>
        <p:sp>
          <p:nvSpPr>
            <p:cNvPr id="3" name="TextBox 3"/>
            <p:cNvSpPr txBox="1"/>
            <p:nvPr/>
          </p:nvSpPr>
          <p:spPr>
            <a:xfrm>
              <a:off x="0" y="-802212"/>
              <a:ext cx="11980509" cy="7113059"/>
            </a:xfrm>
            <a:prstGeom prst="rect">
              <a:avLst/>
            </a:prstGeom>
          </p:spPr>
          <p:txBody>
            <a:bodyPr wrap="square" lIns="0" tIns="0" rIns="0" bIns="0" rtlCol="0" anchor="t">
              <a:spAutoFit/>
            </a:bodyPr>
            <a:lstStyle/>
            <a:p>
              <a:pPr algn="just">
                <a:lnSpc>
                  <a:spcPts val="3159"/>
                </a:lnSpc>
              </a:pPr>
              <a:r>
                <a:rPr lang="uk-UA" sz="2400" b="1" spc="108" dirty="0" smtClean="0">
                  <a:solidFill>
                    <a:srgbClr val="FFFDF5"/>
                  </a:solidFill>
                  <a:latin typeface="Quicksand"/>
                </a:rPr>
                <a:t>Дітям призначають медикаментозне лікування, якщо тривожні розлади в них викликані змінами в біохімії мозку. Якщо мозок виробляє певні гормони і це викликає тривожні розлади, лікар може призначити антидепресанти. Як правило, лікарі призначають селективні інгібітори зворотного захоплення серотоніну (СІЗЗС) або ліки від тривожності. Якщо тривожність виникає в результаті загального захворювання, у її лікуванні використовуються лікарські та психотерапевтичні методи. Універсального лікування тривожних розладів у дітей немає. Спосіб лікування в кожному випадку залежить від типу розладу та його важкості. Незалежно від способу лікування одужання дитини повністю залежить від підтримки й зусиль батьків. Саме вони повинні допомогти їй справитися із ситуацією.</a:t>
              </a:r>
              <a:endParaRPr lang="uk-UA" sz="2400" b="1" spc="108" dirty="0">
                <a:solidFill>
                  <a:srgbClr val="FFFDF5"/>
                </a:solidFill>
                <a:latin typeface="Quicksand"/>
              </a:endParaRPr>
            </a:p>
          </p:txBody>
        </p:sp>
        <p:sp>
          <p:nvSpPr>
            <p:cNvPr id="4" name="AutoShape 4"/>
            <p:cNvSpPr/>
            <p:nvPr/>
          </p:nvSpPr>
          <p:spPr>
            <a:xfrm>
              <a:off x="0" y="9161978"/>
              <a:ext cx="5803970" cy="90656"/>
            </a:xfrm>
            <a:prstGeom prst="rect">
              <a:avLst/>
            </a:prstGeom>
            <a:solidFill>
              <a:srgbClr val="FFCC37"/>
            </a:solidFill>
          </p:spPr>
        </p:sp>
      </p:grpSp>
      <p:sp>
        <p:nvSpPr>
          <p:cNvPr id="5" name="AutoShape 5"/>
          <p:cNvSpPr/>
          <p:nvPr/>
        </p:nvSpPr>
        <p:spPr>
          <a:xfrm>
            <a:off x="-647700" y="-512762"/>
            <a:ext cx="2286000" cy="11468100"/>
          </a:xfrm>
          <a:prstGeom prst="rect">
            <a:avLst/>
          </a:prstGeom>
          <a:solidFill>
            <a:srgbClr val="FFCC37"/>
          </a:solidFill>
        </p:spPr>
      </p:sp>
      <p:sp>
        <p:nvSpPr>
          <p:cNvPr id="6" name="TextBox 6"/>
          <p:cNvSpPr txBox="1"/>
          <p:nvPr/>
        </p:nvSpPr>
        <p:spPr>
          <a:xfrm>
            <a:off x="4113548" y="107251"/>
            <a:ext cx="11249617" cy="2111027"/>
          </a:xfrm>
          <a:prstGeom prst="rect">
            <a:avLst/>
          </a:prstGeom>
        </p:spPr>
        <p:txBody>
          <a:bodyPr lIns="0" tIns="0" rIns="0" bIns="0" rtlCol="0" anchor="t">
            <a:spAutoFit/>
          </a:bodyPr>
          <a:lstStyle/>
          <a:p>
            <a:pPr algn="ctr">
              <a:lnSpc>
                <a:spcPts val="8733"/>
              </a:lnSpc>
            </a:pPr>
            <a:r>
              <a:rPr lang="uk-UA" sz="4800" dirty="0" smtClean="0">
                <a:solidFill>
                  <a:srgbClr val="FFFFFF"/>
                </a:solidFill>
                <a:latin typeface="Noto Serif Display Black"/>
              </a:rPr>
              <a:t>Медикаментозне лікування тривожності в дітей</a:t>
            </a:r>
            <a:endParaRPr lang="uk-UA" sz="4800" dirty="0">
              <a:solidFill>
                <a:srgbClr val="FFFFFF"/>
              </a:solidFill>
              <a:latin typeface="Noto Serif Display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grpSp>
        <p:nvGrpSpPr>
          <p:cNvPr id="2" name="Group 2"/>
          <p:cNvGrpSpPr/>
          <p:nvPr/>
        </p:nvGrpSpPr>
        <p:grpSpPr>
          <a:xfrm>
            <a:off x="-628650" y="-514350"/>
            <a:ext cx="19545300" cy="11315700"/>
            <a:chOff x="0" y="0"/>
            <a:chExt cx="26060400" cy="15087600"/>
          </a:xfrm>
        </p:grpSpPr>
        <p:sp>
          <p:nvSpPr>
            <p:cNvPr id="3" name="AutoShape 3"/>
            <p:cNvSpPr/>
            <p:nvPr/>
          </p:nvSpPr>
          <p:spPr>
            <a:xfrm>
              <a:off x="0" y="0"/>
              <a:ext cx="13030200" cy="15087600"/>
            </a:xfrm>
            <a:prstGeom prst="rect">
              <a:avLst/>
            </a:prstGeom>
            <a:solidFill>
              <a:srgbClr val="7564AB">
                <a:alpha val="80000"/>
              </a:srgbClr>
            </a:solidFill>
          </p:spPr>
        </p:sp>
        <p:sp>
          <p:nvSpPr>
            <p:cNvPr id="4" name="AutoShape 4"/>
            <p:cNvSpPr/>
            <p:nvPr/>
          </p:nvSpPr>
          <p:spPr>
            <a:xfrm>
              <a:off x="13030200" y="0"/>
              <a:ext cx="13030200" cy="15087600"/>
            </a:xfrm>
            <a:prstGeom prst="rect">
              <a:avLst/>
            </a:prstGeom>
            <a:solidFill>
              <a:srgbClr val="7564AB">
                <a:alpha val="80000"/>
              </a:srgbClr>
            </a:solidFill>
          </p:spPr>
        </p:sp>
      </p:grpSp>
      <p:sp>
        <p:nvSpPr>
          <p:cNvPr id="5" name="AutoShape 5"/>
          <p:cNvSpPr/>
          <p:nvPr/>
        </p:nvSpPr>
        <p:spPr>
          <a:xfrm>
            <a:off x="2160119" y="0"/>
            <a:ext cx="14330300" cy="11288929"/>
          </a:xfrm>
          <a:prstGeom prst="rect">
            <a:avLst/>
          </a:prstGeom>
          <a:solidFill>
            <a:srgbClr val="FFCC37"/>
          </a:solidFill>
        </p:spPr>
      </p:sp>
      <p:sp>
        <p:nvSpPr>
          <p:cNvPr id="6" name="TextBox 6"/>
          <p:cNvSpPr txBox="1"/>
          <p:nvPr/>
        </p:nvSpPr>
        <p:spPr>
          <a:xfrm>
            <a:off x="2760823" y="-85725"/>
            <a:ext cx="13339825" cy="1702165"/>
          </a:xfrm>
          <a:prstGeom prst="rect">
            <a:avLst/>
          </a:prstGeom>
        </p:spPr>
        <p:txBody>
          <a:bodyPr lIns="0" tIns="0" rIns="0" bIns="0" rtlCol="0" anchor="t">
            <a:spAutoFit/>
          </a:bodyPr>
          <a:lstStyle/>
          <a:p>
            <a:pPr algn="ctr">
              <a:lnSpc>
                <a:spcPts val="6853"/>
              </a:lnSpc>
            </a:pPr>
            <a:r>
              <a:rPr lang="en-US" sz="4895" dirty="0">
                <a:solidFill>
                  <a:srgbClr val="000000"/>
                </a:solidFill>
                <a:latin typeface="Noto Serif Display Black"/>
              </a:rPr>
              <a:t>7.Як допомогти дитині, яка страждає на тривожні розлади</a:t>
            </a:r>
          </a:p>
        </p:txBody>
      </p:sp>
      <p:sp>
        <p:nvSpPr>
          <p:cNvPr id="7" name="TextBox 7"/>
          <p:cNvSpPr txBox="1"/>
          <p:nvPr/>
        </p:nvSpPr>
        <p:spPr>
          <a:xfrm>
            <a:off x="3199209" y="1743956"/>
            <a:ext cx="12739243" cy="9156353"/>
          </a:xfrm>
          <a:prstGeom prst="rect">
            <a:avLst/>
          </a:prstGeom>
        </p:spPr>
        <p:txBody>
          <a:bodyPr lIns="0" tIns="0" rIns="0" bIns="0" rtlCol="0" anchor="t">
            <a:spAutoFit/>
          </a:bodyPr>
          <a:lstStyle/>
          <a:p>
            <a:pPr algn="just">
              <a:lnSpc>
                <a:spcPts val="3359"/>
              </a:lnSpc>
            </a:pPr>
            <a:r>
              <a:rPr lang="uk-UA" sz="2400" dirty="0" smtClean="0">
                <a:solidFill>
                  <a:srgbClr val="000000"/>
                </a:solidFill>
                <a:latin typeface="Arimo"/>
              </a:rPr>
              <a:t>Щоб полегшити тривогу в дитини, дотримуйтеся рекомендацій:</a:t>
            </a:r>
          </a:p>
          <a:p>
            <a:pPr algn="just">
              <a:lnSpc>
                <a:spcPts val="3359"/>
              </a:lnSpc>
            </a:pPr>
            <a:endParaRPr lang="uk-UA" dirty="0" smtClean="0"/>
          </a:p>
          <a:p>
            <a:pPr algn="just">
              <a:lnSpc>
                <a:spcPts val="3359"/>
              </a:lnSpc>
            </a:pPr>
            <a:r>
              <a:rPr lang="uk-UA" sz="2400" dirty="0" smtClean="0">
                <a:solidFill>
                  <a:srgbClr val="000000"/>
                </a:solidFill>
                <a:latin typeface="Arimo"/>
              </a:rPr>
              <a:t>1) Виявляйте співчуття. Прислухайтеся до почуттів дитини, поважайте їх. Це допоможе дитині впоратися з тривогою. Не заохочуйте й не підсилюйте неприємні почуття;</a:t>
            </a:r>
          </a:p>
          <a:p>
            <a:pPr algn="just">
              <a:lnSpc>
                <a:spcPts val="3359"/>
              </a:lnSpc>
            </a:pPr>
            <a:r>
              <a:rPr lang="uk-UA" sz="2400" dirty="0" smtClean="0">
                <a:solidFill>
                  <a:srgbClr val="000000"/>
                </a:solidFill>
                <a:latin typeface="Arimo"/>
              </a:rPr>
              <a:t>2) Зберігайте спокій, коли дитину щось турбує. Навчіть її технік розслаблення, щоб вона могла їх використовувати під час нападів тривоги (вправи на сенсорну стимуляцію);</a:t>
            </a:r>
          </a:p>
          <a:p>
            <a:pPr algn="just">
              <a:lnSpc>
                <a:spcPts val="3359"/>
              </a:lnSpc>
            </a:pPr>
            <a:r>
              <a:rPr lang="uk-UA" sz="2400" dirty="0" smtClean="0">
                <a:solidFill>
                  <a:srgbClr val="000000"/>
                </a:solidFill>
                <a:latin typeface="Arimo"/>
              </a:rPr>
              <a:t>3) Заохочуйте дитину говорити про її почуття, ставити запитання, висловлювати страхи. Слухайте її, не засуджуючи. Дайте їй зрозуміти, що вона завжди може поділитися своїми емоціями;</a:t>
            </a:r>
          </a:p>
          <a:p>
            <a:pPr algn="just">
              <a:lnSpc>
                <a:spcPts val="3359"/>
              </a:lnSpc>
            </a:pPr>
            <a:r>
              <a:rPr lang="uk-UA" sz="2400" dirty="0" smtClean="0">
                <a:solidFill>
                  <a:srgbClr val="000000"/>
                </a:solidFill>
                <a:latin typeface="Arimo"/>
              </a:rPr>
              <a:t>4) Не критикуйте дитину за скоєні помилки, бо це тільки посилить її тривогу;</a:t>
            </a:r>
          </a:p>
          <a:p>
            <a:pPr algn="just">
              <a:lnSpc>
                <a:spcPts val="3359"/>
              </a:lnSpc>
            </a:pPr>
            <a:r>
              <a:rPr lang="uk-UA" sz="2400" dirty="0" smtClean="0">
                <a:solidFill>
                  <a:srgbClr val="000000"/>
                </a:solidFill>
                <a:latin typeface="Arimo"/>
              </a:rPr>
              <a:t>намагайтеся підтримувати звичний розпорядок дня. Зміни хвилюватимуть дитину й викликатимуть у неї тривогу;</a:t>
            </a:r>
          </a:p>
          <a:p>
            <a:pPr algn="just">
              <a:lnSpc>
                <a:spcPts val="3359"/>
              </a:lnSpc>
            </a:pPr>
            <a:r>
              <a:rPr lang="uk-UA" sz="2400" dirty="0" smtClean="0">
                <a:solidFill>
                  <a:srgbClr val="000000"/>
                </a:solidFill>
                <a:latin typeface="Arimo"/>
              </a:rPr>
              <a:t>5) Виявляйте когнітивну гнучкість і знижуйте свої очікування від дитини, коли вона відчуває тривогу (наприклад, коли складає іспити, бере участь у змаганнях або виступає на сцені);</a:t>
            </a:r>
          </a:p>
          <a:p>
            <a:pPr algn="just">
              <a:lnSpc>
                <a:spcPts val="3359"/>
              </a:lnSpc>
            </a:pPr>
            <a:r>
              <a:rPr lang="uk-UA" sz="2400" dirty="0" smtClean="0">
                <a:solidFill>
                  <a:srgbClr val="000000"/>
                </a:solidFill>
                <a:latin typeface="Arimo"/>
              </a:rPr>
              <a:t>6) Помічайте маленькі досягнення дитини. Наприклад, якщо ваша сором'язлива дитина пішла на вечірку до однокласника і не відчувала при цьому тривоги, похваліть її за це;</a:t>
            </a:r>
          </a:p>
          <a:p>
            <a:pPr algn="just">
              <a:lnSpc>
                <a:spcPts val="3359"/>
              </a:lnSpc>
            </a:pPr>
            <a:r>
              <a:rPr lang="uk-UA" sz="2400" dirty="0" smtClean="0">
                <a:solidFill>
                  <a:srgbClr val="000000"/>
                </a:solidFill>
                <a:latin typeface="Arimo"/>
              </a:rPr>
              <a:t>7) Не ставте дитині нав'язливих питань, не кажіть про речі, які можуть викликати в неї напад тривоги;</a:t>
            </a:r>
          </a:p>
          <a:p>
            <a:pPr algn="just">
              <a:lnSpc>
                <a:spcPts val="3359"/>
              </a:lnSpc>
            </a:pPr>
            <a:r>
              <a:rPr lang="uk-UA" sz="2400" dirty="0" smtClean="0">
                <a:solidFill>
                  <a:srgbClr val="000000"/>
                </a:solidFill>
                <a:latin typeface="Arimo"/>
              </a:rPr>
              <a:t>8) Якщо дитина стала свідком негативної ситуації, можливо, у майбутньому вона відчуватиме тривогу. Переконайте її, що вона у безпеці і що все буде добре.</a:t>
            </a:r>
            <a:endParaRPr lang="uk-UA" sz="2400" dirty="0">
              <a:solidFill>
                <a:srgbClr val="000000"/>
              </a:solidFill>
              <a:latin typeface="Arim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rcRect l="14192" t="37319" r="14871" b="267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63405" y="945540"/>
            <a:ext cx="15361190" cy="2114550"/>
          </a:xfrm>
          <a:prstGeom prst="rect">
            <a:avLst/>
          </a:prstGeom>
        </p:spPr>
        <p:txBody>
          <a:bodyPr lIns="0" tIns="0" rIns="0" bIns="0" rtlCol="0" anchor="t">
            <a:spAutoFit/>
          </a:bodyPr>
          <a:lstStyle/>
          <a:p>
            <a:pPr algn="ctr">
              <a:lnSpc>
                <a:spcPts val="8250"/>
              </a:lnSpc>
            </a:pPr>
            <a:r>
              <a:rPr lang="en-US" sz="7500" dirty="0" smtClean="0">
                <a:solidFill>
                  <a:srgbClr val="FFCC37"/>
                </a:solidFill>
                <a:latin typeface="Quicksand Bold"/>
              </a:rPr>
              <a:t>8.ЗАНЯТТЯ </a:t>
            </a:r>
            <a:r>
              <a:rPr lang="en-US" sz="7500" dirty="0">
                <a:solidFill>
                  <a:srgbClr val="FFCC37"/>
                </a:solidFill>
                <a:latin typeface="Quicksand Bold"/>
              </a:rPr>
              <a:t>ДЛЯ ДІТЕЙ, ЯКІ ВІДЧУВАЮТЬ ТРИВОГУ</a:t>
            </a:r>
          </a:p>
        </p:txBody>
      </p:sp>
      <p:sp>
        <p:nvSpPr>
          <p:cNvPr id="3" name="AutoShape 3"/>
          <p:cNvSpPr/>
          <p:nvPr/>
        </p:nvSpPr>
        <p:spPr>
          <a:xfrm>
            <a:off x="-585597" y="8231554"/>
            <a:ext cx="19634153" cy="2745154"/>
          </a:xfrm>
          <a:prstGeom prst="rect">
            <a:avLst/>
          </a:prstGeom>
          <a:solidFill>
            <a:srgbClr val="FFCC37"/>
          </a:solidFill>
        </p:spPr>
      </p:sp>
      <p:sp>
        <p:nvSpPr>
          <p:cNvPr id="4" name="AutoShape 4"/>
          <p:cNvSpPr/>
          <p:nvPr/>
        </p:nvSpPr>
        <p:spPr>
          <a:xfrm>
            <a:off x="1028700" y="3848100"/>
            <a:ext cx="5105400" cy="5410200"/>
          </a:xfrm>
          <a:prstGeom prst="rect">
            <a:avLst/>
          </a:prstGeom>
          <a:solidFill>
            <a:srgbClr val="FFFDF5"/>
          </a:solidFill>
        </p:spPr>
      </p:sp>
      <p:sp>
        <p:nvSpPr>
          <p:cNvPr id="5" name="AutoShape 5"/>
          <p:cNvSpPr/>
          <p:nvPr/>
        </p:nvSpPr>
        <p:spPr>
          <a:xfrm>
            <a:off x="6591300" y="3848100"/>
            <a:ext cx="5105400" cy="5410200"/>
          </a:xfrm>
          <a:prstGeom prst="rect">
            <a:avLst/>
          </a:prstGeom>
          <a:solidFill>
            <a:srgbClr val="FFFDF5"/>
          </a:solidFill>
        </p:spPr>
      </p:sp>
      <p:sp>
        <p:nvSpPr>
          <p:cNvPr id="6" name="AutoShape 6"/>
          <p:cNvSpPr/>
          <p:nvPr/>
        </p:nvSpPr>
        <p:spPr>
          <a:xfrm>
            <a:off x="12153900" y="3848100"/>
            <a:ext cx="5105400" cy="5410200"/>
          </a:xfrm>
          <a:prstGeom prst="rect">
            <a:avLst/>
          </a:prstGeom>
          <a:solidFill>
            <a:srgbClr val="FFFDF5"/>
          </a:solidFill>
        </p:spPr>
      </p:sp>
      <p:sp>
        <p:nvSpPr>
          <p:cNvPr id="7" name="TextBox 7"/>
          <p:cNvSpPr txBox="1"/>
          <p:nvPr/>
        </p:nvSpPr>
        <p:spPr>
          <a:xfrm>
            <a:off x="1463405" y="5095875"/>
            <a:ext cx="4236186" cy="4284506"/>
          </a:xfrm>
          <a:prstGeom prst="rect">
            <a:avLst/>
          </a:prstGeom>
        </p:spPr>
        <p:txBody>
          <a:bodyPr lIns="0" tIns="0" rIns="0" bIns="0" rtlCol="0" anchor="t">
            <a:spAutoFit/>
          </a:bodyPr>
          <a:lstStyle/>
          <a:p>
            <a:pPr algn="just">
              <a:lnSpc>
                <a:spcPts val="2368"/>
              </a:lnSpc>
            </a:pPr>
            <a:r>
              <a:rPr lang="uk-UA" dirty="0" smtClean="0">
                <a:solidFill>
                  <a:srgbClr val="7564AB"/>
                </a:solidFill>
                <a:latin typeface="Arimo"/>
              </a:rPr>
              <a:t>Розслаблене дихання допоможе дитині швидше заспокоїтися. Коли ми глибоко дихаємо, активізується наша парасимпатична нервова система, і це допомагає нам швидко привести тіло в стан спокою. Але іноді буває складно навчити дитину дихати, особливо тоді, коли вона відчуває тривогу.</a:t>
            </a:r>
          </a:p>
          <a:p>
            <a:pPr algn="just">
              <a:lnSpc>
                <a:spcPts val="2368"/>
              </a:lnSpc>
            </a:pPr>
            <a:r>
              <a:rPr lang="uk-UA" dirty="0" smtClean="0">
                <a:solidFill>
                  <a:srgbClr val="7564AB"/>
                </a:solidFill>
                <a:latin typeface="Arimo"/>
              </a:rPr>
              <a:t>Найпростіший спосіб навчити дитину глибоко дихати – це пускати разом із нею мильні бульбашки. Видуваючи бульбашки, дитина робить рівномірні вдихи й видихи, а вигляд бульбашок заспокоює її.</a:t>
            </a:r>
            <a:endParaRPr lang="uk-UA" dirty="0">
              <a:solidFill>
                <a:srgbClr val="7564AB"/>
              </a:solidFill>
              <a:latin typeface="Arimo"/>
            </a:endParaRPr>
          </a:p>
        </p:txBody>
      </p:sp>
      <p:sp>
        <p:nvSpPr>
          <p:cNvPr id="8" name="TextBox 8"/>
          <p:cNvSpPr txBox="1"/>
          <p:nvPr/>
        </p:nvSpPr>
        <p:spPr>
          <a:xfrm>
            <a:off x="1696034" y="3929631"/>
            <a:ext cx="3770732" cy="1128363"/>
          </a:xfrm>
          <a:prstGeom prst="rect">
            <a:avLst/>
          </a:prstGeom>
        </p:spPr>
        <p:txBody>
          <a:bodyPr lIns="0" tIns="0" rIns="0" bIns="0" rtlCol="0" anchor="t">
            <a:spAutoFit/>
          </a:bodyPr>
          <a:lstStyle/>
          <a:p>
            <a:pPr algn="ctr">
              <a:lnSpc>
                <a:spcPts val="4503"/>
              </a:lnSpc>
            </a:pPr>
            <a:r>
              <a:rPr lang="en-US" sz="3216" dirty="0">
                <a:solidFill>
                  <a:srgbClr val="7564AB"/>
                </a:solidFill>
                <a:latin typeface="PT Serif Bold"/>
              </a:rPr>
              <a:t>Мильні бульбашки</a:t>
            </a:r>
          </a:p>
        </p:txBody>
      </p:sp>
      <p:sp>
        <p:nvSpPr>
          <p:cNvPr id="9" name="TextBox 9"/>
          <p:cNvSpPr txBox="1"/>
          <p:nvPr/>
        </p:nvSpPr>
        <p:spPr>
          <a:xfrm>
            <a:off x="6873821" y="3920106"/>
            <a:ext cx="4459794" cy="1414913"/>
          </a:xfrm>
          <a:prstGeom prst="rect">
            <a:avLst/>
          </a:prstGeom>
        </p:spPr>
        <p:txBody>
          <a:bodyPr lIns="0" tIns="0" rIns="0" bIns="0" rtlCol="0" anchor="t">
            <a:spAutoFit/>
          </a:bodyPr>
          <a:lstStyle/>
          <a:p>
            <a:pPr algn="ctr">
              <a:lnSpc>
                <a:spcPts val="5680"/>
              </a:lnSpc>
            </a:pPr>
            <a:r>
              <a:rPr lang="en-US" sz="4057" dirty="0">
                <a:solidFill>
                  <a:srgbClr val="7564AB"/>
                </a:solidFill>
                <a:latin typeface="PT Serif Bold"/>
              </a:rPr>
              <a:t>Заспокійлива коробка</a:t>
            </a:r>
          </a:p>
        </p:txBody>
      </p:sp>
      <p:sp>
        <p:nvSpPr>
          <p:cNvPr id="10" name="TextBox 10"/>
          <p:cNvSpPr txBox="1"/>
          <p:nvPr/>
        </p:nvSpPr>
        <p:spPr>
          <a:xfrm>
            <a:off x="6629400" y="5600700"/>
            <a:ext cx="4889052" cy="3077766"/>
          </a:xfrm>
          <a:prstGeom prst="rect">
            <a:avLst/>
          </a:prstGeom>
        </p:spPr>
        <p:txBody>
          <a:bodyPr lIns="0" tIns="0" rIns="0" bIns="0" rtlCol="0" anchor="t">
            <a:spAutoFit/>
          </a:bodyPr>
          <a:lstStyle/>
          <a:p>
            <a:pPr algn="ctr">
              <a:lnSpc>
                <a:spcPts val="2380"/>
              </a:lnSpc>
            </a:pPr>
            <a:r>
              <a:rPr lang="uk-UA" sz="2400" dirty="0" smtClean="0">
                <a:solidFill>
                  <a:srgbClr val="7564AB"/>
                </a:solidFill>
                <a:latin typeface="Arimo"/>
              </a:rPr>
              <a:t>Що турбує вашу дитину? </a:t>
            </a:r>
          </a:p>
          <a:p>
            <a:pPr algn="ctr">
              <a:lnSpc>
                <a:spcPts val="2380"/>
              </a:lnSpc>
            </a:pPr>
            <a:r>
              <a:rPr lang="uk-UA" sz="2400" dirty="0" smtClean="0">
                <a:solidFill>
                  <a:srgbClr val="7564AB"/>
                </a:solidFill>
                <a:latin typeface="Arimo"/>
              </a:rPr>
              <a:t>Що здатне її заспокоїти? Вам потрібно знати відповіді на ці питання.</a:t>
            </a:r>
          </a:p>
          <a:p>
            <a:pPr algn="ctr">
              <a:lnSpc>
                <a:spcPts val="2380"/>
              </a:lnSpc>
            </a:pPr>
            <a:r>
              <a:rPr lang="uk-UA" sz="2400" dirty="0" smtClean="0">
                <a:solidFill>
                  <a:srgbClr val="7564AB"/>
                </a:solidFill>
                <a:latin typeface="Arimo"/>
              </a:rPr>
              <a:t>Сядьте поряд зі своєю дитиною, зберіть в одну коробку речі, які її заспокоюють. Щоразу, коли вона відчуватиме тривогу, речі з коробки допоможуть їй заспокоїтися.</a:t>
            </a:r>
            <a:endParaRPr lang="uk-UA" sz="2400" dirty="0">
              <a:solidFill>
                <a:srgbClr val="7564AB"/>
              </a:solidFill>
              <a:latin typeface="Arimo"/>
            </a:endParaRPr>
          </a:p>
        </p:txBody>
      </p:sp>
      <p:sp>
        <p:nvSpPr>
          <p:cNvPr id="11" name="TextBox 11"/>
          <p:cNvSpPr txBox="1"/>
          <p:nvPr/>
        </p:nvSpPr>
        <p:spPr>
          <a:xfrm>
            <a:off x="12741963" y="3959410"/>
            <a:ext cx="3929273" cy="1345830"/>
          </a:xfrm>
          <a:prstGeom prst="rect">
            <a:avLst/>
          </a:prstGeom>
        </p:spPr>
        <p:txBody>
          <a:bodyPr lIns="0" tIns="0" rIns="0" bIns="0" rtlCol="0" anchor="t">
            <a:spAutoFit/>
          </a:bodyPr>
          <a:lstStyle/>
          <a:p>
            <a:pPr algn="ctr">
              <a:lnSpc>
                <a:spcPts val="5423"/>
              </a:lnSpc>
            </a:pPr>
            <a:r>
              <a:rPr lang="en-US" sz="3873" dirty="0">
                <a:solidFill>
                  <a:srgbClr val="7564AB"/>
                </a:solidFill>
                <a:latin typeface="PT Serif Bold"/>
              </a:rPr>
              <a:t>Банка з тривогами</a:t>
            </a:r>
          </a:p>
        </p:txBody>
      </p:sp>
      <p:sp>
        <p:nvSpPr>
          <p:cNvPr id="12" name="TextBox 12"/>
          <p:cNvSpPr txBox="1"/>
          <p:nvPr/>
        </p:nvSpPr>
        <p:spPr>
          <a:xfrm>
            <a:off x="12276807" y="5676900"/>
            <a:ext cx="4859587" cy="3462486"/>
          </a:xfrm>
          <a:prstGeom prst="rect">
            <a:avLst/>
          </a:prstGeom>
        </p:spPr>
        <p:txBody>
          <a:bodyPr wrap="square" lIns="0" tIns="0" rIns="0" bIns="0" rtlCol="0" anchor="t">
            <a:spAutoFit/>
          </a:bodyPr>
          <a:lstStyle/>
          <a:p>
            <a:pPr algn="just">
              <a:lnSpc>
                <a:spcPts val="2663"/>
              </a:lnSpc>
            </a:pPr>
            <a:r>
              <a:rPr lang="uk-UA" sz="2400" dirty="0" smtClean="0">
                <a:solidFill>
                  <a:srgbClr val="7564AB"/>
                </a:solidFill>
                <a:latin typeface="Arimo"/>
              </a:rPr>
              <a:t>Ця вправа призначена для того, щоб дитина могла висловити вголос свої тривоги й позбутися їх. </a:t>
            </a:r>
          </a:p>
          <a:p>
            <a:pPr algn="just">
              <a:lnSpc>
                <a:spcPts val="2663"/>
              </a:lnSpc>
            </a:pPr>
            <a:r>
              <a:rPr lang="uk-UA" sz="2400" dirty="0" smtClean="0">
                <a:solidFill>
                  <a:srgbClr val="7564AB"/>
                </a:solidFill>
                <a:latin typeface="Arimo"/>
              </a:rPr>
              <a:t>Як виконувати: візьміть склянку або бляшанку з кришкою;візьміть ручку й папір; щоразу, коли дитину щось турбуватиме, вона повинна записати це на папері й покласти в банку.</a:t>
            </a:r>
            <a:endParaRPr lang="uk-UA" sz="2400" dirty="0">
              <a:solidFill>
                <a:srgbClr val="7564AB"/>
              </a:solidFill>
              <a:latin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74638"/>
            <a:ext cx="15240000" cy="1143000"/>
          </a:xfrm>
        </p:spPr>
        <p:txBody>
          <a:bodyPr>
            <a:normAutofit/>
          </a:bodyPr>
          <a:lstStyle/>
          <a:p>
            <a:r>
              <a:rPr lang="uk-UA" dirty="0" smtClean="0"/>
              <a:t> </a:t>
            </a:r>
            <a:endParaRPr lang="uk-UA" sz="2700" dirty="0"/>
          </a:p>
        </p:txBody>
      </p:sp>
      <p:sp>
        <p:nvSpPr>
          <p:cNvPr id="3" name="Місце для вмісту 2"/>
          <p:cNvSpPr>
            <a:spLocks noGrp="1"/>
          </p:cNvSpPr>
          <p:nvPr>
            <p:ph sz="half" idx="1"/>
          </p:nvPr>
        </p:nvSpPr>
        <p:spPr>
          <a:xfrm>
            <a:off x="1981200" y="1600200"/>
            <a:ext cx="6400800" cy="7581900"/>
          </a:xfrm>
          <a:solidFill>
            <a:schemeClr val="accent4">
              <a:lumMod val="75000"/>
            </a:schemeClr>
          </a:solidFill>
        </p:spPr>
        <p:txBody>
          <a:bodyPr>
            <a:normAutofit fontScale="25000" lnSpcReduction="20000"/>
          </a:bodyPr>
          <a:lstStyle/>
          <a:p>
            <a:pPr>
              <a:buNone/>
            </a:pPr>
            <a:r>
              <a:rPr lang="uk-UA" sz="9600" b="1" dirty="0" smtClean="0">
                <a:solidFill>
                  <a:schemeClr val="bg1"/>
                </a:solidFill>
                <a:latin typeface="Arimo" charset="0"/>
                <a:ea typeface="Arimo" charset="0"/>
                <a:cs typeface="Arimo" charset="0"/>
              </a:rPr>
              <a:t>Вправи та  терапевтичні методи:</a:t>
            </a:r>
          </a:p>
          <a:p>
            <a:pPr>
              <a:buNone/>
            </a:pPr>
            <a:endParaRPr lang="uk-UA" sz="8000" b="1" dirty="0" smtClean="0">
              <a:solidFill>
                <a:schemeClr val="bg1"/>
              </a:solidFill>
              <a:latin typeface="Arimo" charset="0"/>
              <a:ea typeface="Arimo" charset="0"/>
              <a:cs typeface="Arimo" charset="0"/>
            </a:endParaRPr>
          </a:p>
          <a:p>
            <a:pPr marL="0">
              <a:lnSpc>
                <a:spcPct val="120000"/>
              </a:lnSpc>
              <a:spcBef>
                <a:spcPts val="0"/>
              </a:spcBef>
              <a:buNone/>
            </a:pPr>
            <a:r>
              <a:rPr lang="uk-UA" sz="8000" b="1" dirty="0" smtClean="0">
                <a:solidFill>
                  <a:schemeClr val="bg1"/>
                </a:solidFill>
                <a:latin typeface="Arimo" charset="0"/>
                <a:ea typeface="Arimo" charset="0"/>
                <a:cs typeface="Arimo" charset="0"/>
              </a:rPr>
              <a:t>Дихальні вправи</a:t>
            </a:r>
            <a:r>
              <a:rPr lang="uk-UA" sz="8000" dirty="0" smtClean="0">
                <a:solidFill>
                  <a:schemeClr val="bg1"/>
                </a:solidFill>
                <a:latin typeface="Arimo" charset="0"/>
                <a:ea typeface="Arimo" charset="0"/>
                <a:cs typeface="Arimo" charset="0"/>
              </a:rPr>
              <a:t>: щоб знизити рівень тривоги, важливо навчитися розслаблятися</a:t>
            </a:r>
          </a:p>
          <a:p>
            <a:pPr marL="0" indent="0">
              <a:lnSpc>
                <a:spcPct val="120000"/>
              </a:lnSpc>
              <a:spcBef>
                <a:spcPts val="0"/>
              </a:spcBef>
              <a:buNone/>
            </a:pPr>
            <a:r>
              <a:rPr lang="uk-UA" sz="8000" dirty="0" smtClean="0">
                <a:solidFill>
                  <a:schemeClr val="bg1"/>
                </a:solidFill>
                <a:latin typeface="Arimo" charset="0"/>
                <a:ea typeface="Arimo" charset="0"/>
                <a:cs typeface="Arimo" charset="0"/>
              </a:rPr>
              <a:t>Почніть із простої вправи: покладіть одну руку на груди, а іншу на живіт, зробіть глибокий вдих через ніс і повільно видихніть через рот. </a:t>
            </a:r>
          </a:p>
          <a:p>
            <a:pPr marL="0" indent="0">
              <a:lnSpc>
                <a:spcPct val="120000"/>
              </a:lnSpc>
              <a:spcBef>
                <a:spcPts val="0"/>
              </a:spcBef>
              <a:buNone/>
            </a:pPr>
            <a:r>
              <a:rPr lang="uk-UA" sz="8000" dirty="0" smtClean="0">
                <a:solidFill>
                  <a:schemeClr val="bg1"/>
                </a:solidFill>
                <a:latin typeface="Arimo" charset="0"/>
                <a:ea typeface="Arimo" charset="0"/>
                <a:cs typeface="Arimo" charset="0"/>
              </a:rPr>
              <a:t>На видиху рахуйте до чотирьох. Якщо рука на животі піднімається — ви дихаєте правильно.</a:t>
            </a:r>
          </a:p>
          <a:p>
            <a:pPr marL="0" indent="0">
              <a:lnSpc>
                <a:spcPct val="120000"/>
              </a:lnSpc>
              <a:spcBef>
                <a:spcPts val="0"/>
              </a:spcBef>
              <a:buNone/>
            </a:pPr>
            <a:r>
              <a:rPr lang="uk-UA" sz="8000" dirty="0" smtClean="0">
                <a:solidFill>
                  <a:schemeClr val="bg1"/>
                </a:solidFill>
                <a:latin typeface="Arimo" charset="0"/>
                <a:ea typeface="Arimo" charset="0"/>
                <a:cs typeface="Arimo" charset="0"/>
              </a:rPr>
              <a:t>Подихайте так кілька хвилин хоча б раз кожні один-два дні.</a:t>
            </a:r>
            <a:endParaRPr lang="uk-UA" sz="8000" b="1" dirty="0" smtClean="0">
              <a:solidFill>
                <a:schemeClr val="bg1"/>
              </a:solidFill>
              <a:latin typeface="Arimo" charset="0"/>
              <a:ea typeface="Arimo" charset="0"/>
              <a:cs typeface="Arimo" charset="0"/>
            </a:endParaRPr>
          </a:p>
          <a:p>
            <a:pPr marL="0" indent="0">
              <a:lnSpc>
                <a:spcPct val="120000"/>
              </a:lnSpc>
              <a:spcBef>
                <a:spcPts val="0"/>
              </a:spcBef>
              <a:buNone/>
            </a:pPr>
            <a:r>
              <a:rPr lang="uk-UA" sz="8000" b="1" dirty="0" smtClean="0">
                <a:solidFill>
                  <a:schemeClr val="bg1"/>
                </a:solidFill>
                <a:latin typeface="Arimo" charset="0"/>
                <a:ea typeface="Arimo" charset="0"/>
                <a:cs typeface="Arimo" charset="0"/>
              </a:rPr>
              <a:t>Ведіть щоденник</a:t>
            </a:r>
            <a:r>
              <a:rPr lang="uk-UA" sz="8000" dirty="0" smtClean="0">
                <a:solidFill>
                  <a:schemeClr val="bg1"/>
                </a:solidFill>
                <a:latin typeface="Arimo" charset="0"/>
                <a:ea typeface="Arimo" charset="0"/>
                <a:cs typeface="Arimo" charset="0"/>
              </a:rPr>
              <a:t>: це розвантажить голову й звільнить свідомість від тривожних думок</a:t>
            </a:r>
          </a:p>
          <a:p>
            <a:pPr marL="0" indent="0">
              <a:lnSpc>
                <a:spcPct val="120000"/>
              </a:lnSpc>
              <a:spcBef>
                <a:spcPts val="0"/>
              </a:spcBef>
              <a:buNone/>
            </a:pPr>
            <a:r>
              <a:rPr lang="uk-UA" sz="8000" dirty="0" smtClean="0">
                <a:solidFill>
                  <a:schemeClr val="bg1"/>
                </a:solidFill>
                <a:latin typeface="Arimo" charset="0"/>
                <a:ea typeface="Arimo" charset="0"/>
                <a:cs typeface="Arimo" charset="0"/>
              </a:rPr>
              <a:t>Щоденник допоможе подивитися на них ніби збоку.</a:t>
            </a:r>
          </a:p>
          <a:p>
            <a:pPr marL="0" indent="0">
              <a:lnSpc>
                <a:spcPct val="120000"/>
              </a:lnSpc>
              <a:spcBef>
                <a:spcPts val="0"/>
              </a:spcBef>
              <a:buNone/>
            </a:pPr>
            <a:r>
              <a:rPr lang="uk-UA" sz="8000" dirty="0" smtClean="0">
                <a:solidFill>
                  <a:schemeClr val="bg1"/>
                </a:solidFill>
                <a:latin typeface="Arimo" charset="0"/>
                <a:ea typeface="Arimo" charset="0"/>
                <a:cs typeface="Arimo" charset="0"/>
              </a:rPr>
              <a:t>Також він допомагає структурувати думки, відокремлювати важливе від другорядного.</a:t>
            </a:r>
          </a:p>
          <a:p>
            <a:pPr marL="0" indent="0">
              <a:lnSpc>
                <a:spcPct val="120000"/>
              </a:lnSpc>
              <a:spcBef>
                <a:spcPts val="0"/>
              </a:spcBef>
              <a:buNone/>
            </a:pPr>
            <a:r>
              <a:rPr lang="uk-UA" sz="8000" dirty="0" smtClean="0">
                <a:solidFill>
                  <a:schemeClr val="bg1"/>
                </a:solidFill>
                <a:latin typeface="Arimo" charset="0"/>
                <a:ea typeface="Arimo" charset="0"/>
                <a:cs typeface="Arimo" charset="0"/>
              </a:rPr>
              <a:t>Крім того, сам процес писання рукою залучає дрібну моторику, і це балансує нашу нервову систему.</a:t>
            </a:r>
          </a:p>
          <a:p>
            <a:pPr>
              <a:buNone/>
            </a:pPr>
            <a:r>
              <a:rPr lang="uk-UA" sz="8000" dirty="0" smtClean="0">
                <a:solidFill>
                  <a:schemeClr val="bg1"/>
                </a:solidFill>
                <a:latin typeface="Arimo" charset="0"/>
                <a:ea typeface="Arimo" charset="0"/>
                <a:cs typeface="Arimo" charset="0"/>
              </a:rPr>
              <a:t>Спробуйте впоратися з негативними думками за допомогою </a:t>
            </a:r>
            <a:r>
              <a:rPr lang="uk-UA" sz="8000" b="1" dirty="0" smtClean="0">
                <a:solidFill>
                  <a:schemeClr val="bg1"/>
                </a:solidFill>
                <a:latin typeface="Arimo" charset="0"/>
                <a:ea typeface="Arimo" charset="0"/>
                <a:cs typeface="Arimo" charset="0"/>
              </a:rPr>
              <a:t>методу </a:t>
            </a:r>
            <a:r>
              <a:rPr lang="en-US" sz="8000" b="1" dirty="0" smtClean="0">
                <a:solidFill>
                  <a:schemeClr val="bg1"/>
                </a:solidFill>
                <a:latin typeface="Arimo" charset="0"/>
                <a:ea typeface="Arimo" charset="0"/>
                <a:cs typeface="Arimo" charset="0"/>
              </a:rPr>
              <a:t>ABC</a:t>
            </a:r>
          </a:p>
          <a:p>
            <a:pPr>
              <a:buNone/>
            </a:pPr>
            <a:r>
              <a:rPr lang="uk-UA" sz="8000" dirty="0" smtClean="0">
                <a:solidFill>
                  <a:schemeClr val="bg1"/>
                </a:solidFill>
                <a:latin typeface="Arimo" charset="0"/>
                <a:ea typeface="Arimo" charset="0"/>
                <a:cs typeface="Arimo" charset="0"/>
              </a:rPr>
              <a:t>Складіть таблицю із чотирьох стовпчиків: </a:t>
            </a:r>
          </a:p>
          <a:p>
            <a:pPr>
              <a:buNone/>
            </a:pPr>
            <a:r>
              <a:rPr lang="uk-UA" sz="8000" dirty="0" smtClean="0">
                <a:solidFill>
                  <a:schemeClr val="bg1"/>
                </a:solidFill>
                <a:latin typeface="Arimo" charset="0"/>
                <a:ea typeface="Arimo" charset="0"/>
                <a:cs typeface="Arimo" charset="0"/>
              </a:rPr>
              <a:t>1) подія; 2) думка; 3) емоція / відчуття в тілі; 4) реакція. </a:t>
            </a:r>
            <a:br>
              <a:rPr lang="uk-UA" sz="8000" dirty="0" smtClean="0">
                <a:solidFill>
                  <a:schemeClr val="bg1"/>
                </a:solidFill>
                <a:latin typeface="Arimo" charset="0"/>
                <a:ea typeface="Arimo" charset="0"/>
                <a:cs typeface="Arimo" charset="0"/>
              </a:rPr>
            </a:br>
            <a:r>
              <a:rPr lang="uk-UA" sz="8000" dirty="0" smtClean="0">
                <a:solidFill>
                  <a:schemeClr val="bg1"/>
                </a:solidFill>
                <a:latin typeface="Arimo" charset="0"/>
                <a:ea typeface="Arimo" charset="0"/>
                <a:cs typeface="Arimo" charset="0"/>
              </a:rPr>
              <a:t>Заповнюйте її по порядку починаючи з першого стовпчика.</a:t>
            </a:r>
          </a:p>
          <a:p>
            <a:pPr>
              <a:buNone/>
            </a:pPr>
            <a:r>
              <a:rPr lang="uk-UA" sz="6200" dirty="0" smtClean="0">
                <a:latin typeface="Arimo" charset="0"/>
                <a:ea typeface="Arimo" charset="0"/>
                <a:cs typeface="Arimo" charset="0"/>
              </a:rPr>
              <a:t/>
            </a:r>
            <a:br>
              <a:rPr lang="uk-UA" sz="6200" dirty="0" smtClean="0">
                <a:latin typeface="Arimo" charset="0"/>
                <a:ea typeface="Arimo" charset="0"/>
                <a:cs typeface="Arimo" charset="0"/>
              </a:rPr>
            </a:br>
            <a:endParaRPr lang="uk-UA" sz="6200" dirty="0" smtClean="0">
              <a:latin typeface="Arimo" charset="0"/>
              <a:ea typeface="Arimo" charset="0"/>
              <a:cs typeface="Arimo" charset="0"/>
            </a:endParaRPr>
          </a:p>
          <a:p>
            <a:r>
              <a:rPr lang="uk-UA" dirty="0" smtClean="0"/>
              <a:t/>
            </a:r>
            <a:br>
              <a:rPr lang="uk-UA" dirty="0" smtClean="0"/>
            </a:br>
            <a:endParaRPr lang="uk-UA" dirty="0"/>
          </a:p>
        </p:txBody>
      </p:sp>
      <p:sp>
        <p:nvSpPr>
          <p:cNvPr id="4" name="Місце для вмісту 3"/>
          <p:cNvSpPr>
            <a:spLocks noGrp="1"/>
          </p:cNvSpPr>
          <p:nvPr>
            <p:ph sz="half" idx="2"/>
          </p:nvPr>
        </p:nvSpPr>
        <p:spPr>
          <a:xfrm>
            <a:off x="8534400" y="1600200"/>
            <a:ext cx="8458200" cy="7581900"/>
          </a:xfrm>
          <a:solidFill>
            <a:srgbClr val="FFC000"/>
          </a:solidFill>
        </p:spPr>
        <p:txBody>
          <a:bodyPr>
            <a:normAutofit fontScale="25000" lnSpcReduction="20000"/>
          </a:bodyPr>
          <a:lstStyle/>
          <a:p>
            <a:pPr algn="just">
              <a:buNone/>
            </a:pPr>
            <a:r>
              <a:rPr lang="uk-UA" sz="8000" b="1" dirty="0" smtClean="0">
                <a:solidFill>
                  <a:schemeClr val="accent4">
                    <a:lumMod val="50000"/>
                  </a:schemeClr>
                </a:solidFill>
                <a:latin typeface="Arimo" charset="0"/>
                <a:ea typeface="Arimo" charset="0"/>
                <a:cs typeface="Arimo" charset="0"/>
              </a:rPr>
              <a:t>Подія</a:t>
            </a:r>
            <a:r>
              <a:rPr lang="uk-UA" sz="8000" dirty="0" smtClean="0">
                <a:solidFill>
                  <a:schemeClr val="accent4">
                    <a:lumMod val="50000"/>
                  </a:schemeClr>
                </a:solidFill>
                <a:latin typeface="Arimo" charset="0"/>
                <a:ea typeface="Arimo" charset="0"/>
                <a:cs typeface="Arimo" charset="0"/>
              </a:rPr>
              <a:t> </a:t>
            </a:r>
            <a:r>
              <a:rPr lang="uk-UA" sz="8000" i="1" dirty="0" smtClean="0">
                <a:solidFill>
                  <a:schemeClr val="accent4">
                    <a:lumMod val="50000"/>
                  </a:schemeClr>
                </a:solidFill>
                <a:latin typeface="Arimo" charset="0"/>
                <a:ea typeface="Arimo" charset="0"/>
                <a:cs typeface="Arimo" charset="0"/>
              </a:rPr>
              <a:t>Що сталося?  </a:t>
            </a:r>
            <a:r>
              <a:rPr lang="uk-UA" sz="8000" dirty="0" smtClean="0">
                <a:solidFill>
                  <a:schemeClr val="accent4">
                    <a:lumMod val="50000"/>
                  </a:schemeClr>
                </a:solidFill>
                <a:latin typeface="Arimo" charset="0"/>
                <a:ea typeface="Arimo" charset="0"/>
                <a:cs typeface="Arimo" charset="0"/>
              </a:rPr>
              <a:t> Завтра спливає термін здавання проєкту, уже вечір, а він ще не завершений. </a:t>
            </a:r>
          </a:p>
          <a:p>
            <a:pPr algn="just">
              <a:buNone/>
            </a:pPr>
            <a:r>
              <a:rPr lang="uk-UA" sz="8000" b="1" dirty="0" smtClean="0">
                <a:solidFill>
                  <a:schemeClr val="accent4">
                    <a:lumMod val="50000"/>
                  </a:schemeClr>
                </a:solidFill>
                <a:latin typeface="Arimo" charset="0"/>
                <a:ea typeface="Arimo" charset="0"/>
                <a:cs typeface="Arimo" charset="0"/>
              </a:rPr>
              <a:t>Думка</a:t>
            </a:r>
            <a:r>
              <a:rPr lang="uk-UA" sz="8000" dirty="0" smtClean="0">
                <a:solidFill>
                  <a:schemeClr val="accent4">
                    <a:lumMod val="50000"/>
                  </a:schemeClr>
                </a:solidFill>
                <a:latin typeface="Arimo" charset="0"/>
                <a:ea typeface="Arimo" charset="0"/>
                <a:cs typeface="Arimo" charset="0"/>
              </a:rPr>
              <a:t> </a:t>
            </a:r>
            <a:r>
              <a:rPr lang="uk-UA" sz="8000" i="1" dirty="0" smtClean="0">
                <a:solidFill>
                  <a:schemeClr val="accent4">
                    <a:lumMod val="50000"/>
                  </a:schemeClr>
                </a:solidFill>
                <a:latin typeface="Arimo" charset="0"/>
                <a:ea typeface="Arimo" charset="0"/>
                <a:cs typeface="Arimo" charset="0"/>
              </a:rPr>
              <a:t>Що ви подумали?</a:t>
            </a:r>
            <a:r>
              <a:rPr lang="uk-UA" sz="8000" dirty="0" smtClean="0">
                <a:solidFill>
                  <a:schemeClr val="accent4">
                    <a:lumMod val="50000"/>
                  </a:schemeClr>
                </a:solidFill>
                <a:latin typeface="Arimo" charset="0"/>
                <a:ea typeface="Arimo" charset="0"/>
                <a:cs typeface="Arimo" charset="0"/>
              </a:rPr>
              <a:t>  Що про мене подумає керівник і колеги, адже я їх підведу? Раптом мене звільнять? Так, безумовно, звільнять. На що я тоді житиму?Така думка провокує емоцію — тривогу.              </a:t>
            </a:r>
          </a:p>
          <a:p>
            <a:pPr algn="just">
              <a:buNone/>
            </a:pPr>
            <a:r>
              <a:rPr lang="uk-UA" sz="8000" b="1" dirty="0" smtClean="0">
                <a:solidFill>
                  <a:schemeClr val="accent4">
                    <a:lumMod val="50000"/>
                  </a:schemeClr>
                </a:solidFill>
                <a:latin typeface="Arimo" charset="0"/>
                <a:ea typeface="Arimo" charset="0"/>
                <a:cs typeface="Arimo" charset="0"/>
              </a:rPr>
              <a:t>Емоція</a:t>
            </a:r>
            <a:r>
              <a:rPr lang="uk-UA" sz="8000" dirty="0" smtClean="0">
                <a:solidFill>
                  <a:schemeClr val="accent4">
                    <a:lumMod val="50000"/>
                  </a:schemeClr>
                </a:solidFill>
                <a:latin typeface="Arimo" charset="0"/>
                <a:ea typeface="Arimo" charset="0"/>
                <a:cs typeface="Arimo" charset="0"/>
              </a:rPr>
              <a:t>, </a:t>
            </a:r>
            <a:r>
              <a:rPr lang="uk-UA" sz="8000" b="1" dirty="0" smtClean="0">
                <a:solidFill>
                  <a:schemeClr val="accent4">
                    <a:lumMod val="50000"/>
                  </a:schemeClr>
                </a:solidFill>
                <a:latin typeface="Arimo" charset="0"/>
                <a:ea typeface="Arimo" charset="0"/>
                <a:cs typeface="Arimo" charset="0"/>
              </a:rPr>
              <a:t>відчуття в тілі</a:t>
            </a:r>
            <a:r>
              <a:rPr lang="uk-UA" sz="8000" dirty="0" smtClean="0">
                <a:solidFill>
                  <a:schemeClr val="accent4">
                    <a:lumMod val="50000"/>
                  </a:schemeClr>
                </a:solidFill>
                <a:latin typeface="Arimo" charset="0"/>
                <a:ea typeface="Arimo" charset="0"/>
                <a:cs typeface="Arimo" charset="0"/>
              </a:rPr>
              <a:t> Що відчули? Відчуття в тілі: внутрішній неспокій, пришвидшене серцебиття, нездатність концентруватися.        </a:t>
            </a:r>
          </a:p>
          <a:p>
            <a:pPr algn="just">
              <a:buNone/>
            </a:pPr>
            <a:r>
              <a:rPr lang="uk-UA" sz="8000" b="1" dirty="0" smtClean="0">
                <a:solidFill>
                  <a:schemeClr val="accent4">
                    <a:lumMod val="50000"/>
                  </a:schemeClr>
                </a:solidFill>
                <a:latin typeface="Arimo" charset="0"/>
                <a:ea typeface="Arimo" charset="0"/>
                <a:cs typeface="Arimo" charset="0"/>
              </a:rPr>
              <a:t>Реакція</a:t>
            </a:r>
            <a:r>
              <a:rPr lang="uk-UA" sz="8000" dirty="0" smtClean="0">
                <a:solidFill>
                  <a:schemeClr val="accent4">
                    <a:lumMod val="50000"/>
                  </a:schemeClr>
                </a:solidFill>
                <a:latin typeface="Arimo" charset="0"/>
                <a:ea typeface="Arimo" charset="0"/>
                <a:cs typeface="Arimo" charset="0"/>
              </a:rPr>
              <a:t> </a:t>
            </a:r>
            <a:r>
              <a:rPr lang="uk-UA" sz="8000" i="1" dirty="0" smtClean="0">
                <a:solidFill>
                  <a:schemeClr val="accent4">
                    <a:lumMod val="50000"/>
                  </a:schemeClr>
                </a:solidFill>
                <a:latin typeface="Arimo" charset="0"/>
                <a:ea typeface="Arimo" charset="0"/>
                <a:cs typeface="Arimo" charset="0"/>
              </a:rPr>
              <a:t>Як ви відреагували, що вчинили? </a:t>
            </a:r>
            <a:r>
              <a:rPr lang="uk-UA" sz="8000" dirty="0" smtClean="0">
                <a:solidFill>
                  <a:schemeClr val="accent4">
                    <a:lumMod val="50000"/>
                  </a:schemeClr>
                </a:solidFill>
                <a:latin typeface="Arimo" charset="0"/>
                <a:ea typeface="Arimo" charset="0"/>
                <a:cs typeface="Arimo" charset="0"/>
              </a:rPr>
              <a:t> Я запанікувала, припинила доробляти завдання, що залишились, і стала писати керівнику та колегам сумбурні повідомлення, повні вибачень.</a:t>
            </a:r>
          </a:p>
          <a:p>
            <a:r>
              <a:rPr lang="uk-UA" dirty="0" smtClean="0">
                <a:solidFill>
                  <a:schemeClr val="accent4">
                    <a:lumMod val="50000"/>
                  </a:schemeClr>
                </a:solidFill>
              </a:rPr>
              <a:t/>
            </a:r>
            <a:br>
              <a:rPr lang="uk-UA" dirty="0" smtClean="0">
                <a:solidFill>
                  <a:schemeClr val="accent4">
                    <a:lumMod val="50000"/>
                  </a:schemeClr>
                </a:solidFill>
              </a:rPr>
            </a:br>
            <a:r>
              <a:rPr lang="uk-UA" sz="9600" dirty="0" smtClean="0">
                <a:solidFill>
                  <a:schemeClr val="accent4">
                    <a:lumMod val="50000"/>
                  </a:schemeClr>
                </a:solidFill>
                <a:latin typeface="Arimo" charset="0"/>
                <a:ea typeface="Arimo" charset="0"/>
                <a:cs typeface="Arimo" charset="0"/>
              </a:rPr>
              <a:t> Мета цієї вправи — навчитися відстежувати, усвідомлювати й спростовувати свої автоматичні тривожні думки, емоції та тілесні відчуття, які викликають ці думки й реакції.</a:t>
            </a:r>
          </a:p>
          <a:p>
            <a:pPr>
              <a:buNone/>
            </a:pPr>
            <a:r>
              <a:rPr lang="uk-UA" sz="9600" dirty="0" smtClean="0">
                <a:solidFill>
                  <a:schemeClr val="accent4">
                    <a:lumMod val="50000"/>
                  </a:schemeClr>
                </a:solidFill>
                <a:latin typeface="Arimo" charset="0"/>
                <a:ea typeface="Arimo" charset="0"/>
                <a:cs typeface="Arimo" charset="0"/>
              </a:rPr>
              <a:t>Часто ми реагуємо на певні думки надмірно й неадекватно, хоча подія сама собою нейтральна або не така негативна, як ми думаємо. Найчастіше ми не можемо змінити ситуацію. Але якщо ми визначимо, які думки викликають таку неадекватну реакцію, тоді поступово замінимо реакцію на більш здорову.</a:t>
            </a:r>
          </a:p>
          <a:p>
            <a:pPr>
              <a:buNone/>
            </a:pPr>
            <a:r>
              <a:rPr lang="uk-UA" sz="9600" dirty="0" smtClean="0">
                <a:solidFill>
                  <a:schemeClr val="accent4">
                    <a:lumMod val="50000"/>
                  </a:schemeClr>
                </a:solidFill>
                <a:latin typeface="Arial" pitchFamily="34" charset="0"/>
                <a:cs typeface="Arial" pitchFamily="34" charset="0"/>
              </a:rPr>
              <a:t>Після заповнення таблиці корисно уявити: а як ще інакше можна відреагувати? Як у таких ситуаціях поводиться знайома вам нетривожна людина? Як учинила б та людина, якою ви захоплюєтеся?</a:t>
            </a:r>
          </a:p>
          <a:p>
            <a:pPr>
              <a:buNone/>
            </a:pPr>
            <a:endParaRPr lang="uk-UA" sz="9600" dirty="0">
              <a:latin typeface="Arimo" charset="0"/>
              <a:ea typeface="Arimo" charset="0"/>
              <a:cs typeface="Arimo"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AutoShape 2"/>
          <p:cNvSpPr/>
          <p:nvPr/>
        </p:nvSpPr>
        <p:spPr>
          <a:xfrm>
            <a:off x="-705697" y="2146300"/>
            <a:ext cx="20345400" cy="8763000"/>
          </a:xfrm>
          <a:prstGeom prst="rect">
            <a:avLst/>
          </a:prstGeom>
          <a:solidFill>
            <a:srgbClr val="FFCC37"/>
          </a:solidFill>
        </p:spPr>
      </p:sp>
      <p:sp>
        <p:nvSpPr>
          <p:cNvPr id="3" name="AutoShape 3"/>
          <p:cNvSpPr/>
          <p:nvPr/>
        </p:nvSpPr>
        <p:spPr>
          <a:xfrm>
            <a:off x="-3624305" y="5653067"/>
            <a:ext cx="10473944" cy="489104"/>
          </a:xfrm>
          <a:prstGeom prst="rect">
            <a:avLst/>
          </a:prstGeom>
          <a:solidFill>
            <a:srgbClr val="7564AB"/>
          </a:solidFill>
        </p:spPr>
      </p:sp>
      <p:sp>
        <p:nvSpPr>
          <p:cNvPr id="4" name="TextBox 4"/>
          <p:cNvSpPr txBox="1"/>
          <p:nvPr/>
        </p:nvSpPr>
        <p:spPr>
          <a:xfrm>
            <a:off x="7030709" y="4051402"/>
            <a:ext cx="11081384" cy="2885405"/>
          </a:xfrm>
          <a:prstGeom prst="rect">
            <a:avLst/>
          </a:prstGeom>
        </p:spPr>
        <p:txBody>
          <a:bodyPr lIns="0" tIns="0" rIns="0" bIns="0" rtlCol="0" anchor="t">
            <a:spAutoFit/>
          </a:bodyPr>
          <a:lstStyle/>
          <a:p>
            <a:pPr algn="ctr">
              <a:lnSpc>
                <a:spcPts val="4532"/>
              </a:lnSpc>
            </a:pPr>
            <a:r>
              <a:rPr lang="uk-UA" sz="3237" dirty="0" smtClean="0">
                <a:solidFill>
                  <a:srgbClr val="000000"/>
                </a:solidFill>
                <a:latin typeface="PT Serif"/>
              </a:rPr>
              <a:t> Щоб дитина повірила, що здатна впоратися з тривогою й вести нормальне </a:t>
            </a:r>
            <a:r>
              <a:rPr lang="en-US" sz="3237" dirty="0" smtClean="0">
                <a:solidFill>
                  <a:srgbClr val="000000"/>
                </a:solidFill>
                <a:latin typeface="PT Serif"/>
              </a:rPr>
              <a:t>життя</a:t>
            </a:r>
            <a:r>
              <a:rPr lang="en-US" sz="3237" dirty="0">
                <a:solidFill>
                  <a:srgbClr val="000000"/>
                </a:solidFill>
                <a:latin typeface="PT Serif"/>
              </a:rPr>
              <a:t>, їм потрібна підтримка педагога та батьків. </a:t>
            </a:r>
            <a:r>
              <a:rPr lang="uk-UA" sz="3237" dirty="0" smtClean="0">
                <a:solidFill>
                  <a:srgbClr val="000000"/>
                </a:solidFill>
                <a:latin typeface="PT Serif"/>
              </a:rPr>
              <a:t>Дитина</a:t>
            </a:r>
            <a:r>
              <a:rPr lang="en-US" sz="3237" dirty="0" smtClean="0">
                <a:solidFill>
                  <a:srgbClr val="000000"/>
                </a:solidFill>
                <a:latin typeface="PT Serif"/>
              </a:rPr>
              <a:t> </a:t>
            </a:r>
            <a:r>
              <a:rPr lang="en-US" sz="3237" dirty="0">
                <a:solidFill>
                  <a:srgbClr val="000000"/>
                </a:solidFill>
                <a:latin typeface="PT Serif"/>
              </a:rPr>
              <a:t>не повинна страждати через тривогу. Із вашою допомогою вона зможе стати щасливою й жити спокійно.</a:t>
            </a:r>
          </a:p>
        </p:txBody>
      </p:sp>
      <p:sp>
        <p:nvSpPr>
          <p:cNvPr id="5" name="TextBox 5"/>
          <p:cNvSpPr txBox="1"/>
          <p:nvPr/>
        </p:nvSpPr>
        <p:spPr>
          <a:xfrm>
            <a:off x="323749" y="4110017"/>
            <a:ext cx="5938598" cy="1543050"/>
          </a:xfrm>
          <a:prstGeom prst="rect">
            <a:avLst/>
          </a:prstGeom>
        </p:spPr>
        <p:txBody>
          <a:bodyPr lIns="0" tIns="0" rIns="0" bIns="0" rtlCol="0" anchor="t">
            <a:spAutoFit/>
          </a:bodyPr>
          <a:lstStyle/>
          <a:p>
            <a:pPr algn="ctr">
              <a:lnSpc>
                <a:spcPts val="12599"/>
              </a:lnSpc>
            </a:pPr>
            <a:r>
              <a:rPr lang="en-US" sz="9000" dirty="0">
                <a:solidFill>
                  <a:srgbClr val="000000"/>
                </a:solidFill>
                <a:latin typeface="PT Serif Bold"/>
              </a:rPr>
              <a:t>Висновки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AutoShape 2"/>
          <p:cNvSpPr/>
          <p:nvPr/>
        </p:nvSpPr>
        <p:spPr>
          <a:xfrm>
            <a:off x="15043173" y="-667727"/>
            <a:ext cx="4470353" cy="11812954"/>
          </a:xfrm>
          <a:prstGeom prst="rect">
            <a:avLst/>
          </a:prstGeom>
          <a:solidFill>
            <a:srgbClr val="FFCC37"/>
          </a:solidFill>
        </p:spPr>
      </p:sp>
      <p:grpSp>
        <p:nvGrpSpPr>
          <p:cNvPr id="3" name="Group 3"/>
          <p:cNvGrpSpPr/>
          <p:nvPr/>
        </p:nvGrpSpPr>
        <p:grpSpPr>
          <a:xfrm>
            <a:off x="-928310" y="1066800"/>
            <a:ext cx="11070829" cy="1659917"/>
            <a:chOff x="0" y="0"/>
            <a:chExt cx="14761106" cy="2213222"/>
          </a:xfrm>
        </p:grpSpPr>
        <p:sp>
          <p:nvSpPr>
            <p:cNvPr id="4" name="TextBox 4"/>
            <p:cNvSpPr txBox="1"/>
            <p:nvPr/>
          </p:nvSpPr>
          <p:spPr>
            <a:xfrm>
              <a:off x="2609346" y="76200"/>
              <a:ext cx="12151759" cy="1447800"/>
            </a:xfrm>
            <a:prstGeom prst="rect">
              <a:avLst/>
            </a:prstGeom>
          </p:spPr>
          <p:txBody>
            <a:bodyPr lIns="0" tIns="0" rIns="0" bIns="0" rtlCol="0" anchor="t">
              <a:spAutoFit/>
            </a:bodyPr>
            <a:lstStyle/>
            <a:p>
              <a:pPr algn="l">
                <a:lnSpc>
                  <a:spcPts val="8250"/>
                </a:lnSpc>
              </a:pPr>
              <a:r>
                <a:rPr lang="en-US" sz="7500" dirty="0">
                  <a:solidFill>
                    <a:srgbClr val="FFCC37"/>
                  </a:solidFill>
                  <a:latin typeface="Quicksand Bold"/>
                </a:rPr>
                <a:t>ДЯКУЮ ЗА УВАГУ!</a:t>
              </a:r>
            </a:p>
          </p:txBody>
        </p:sp>
        <p:sp>
          <p:nvSpPr>
            <p:cNvPr id="5" name="AutoShape 5"/>
            <p:cNvSpPr/>
            <p:nvPr/>
          </p:nvSpPr>
          <p:spPr>
            <a:xfrm>
              <a:off x="0" y="2071321"/>
              <a:ext cx="13992114" cy="141901"/>
            </a:xfrm>
            <a:prstGeom prst="rect">
              <a:avLst/>
            </a:prstGeom>
            <a:solidFill>
              <a:srgbClr val="FFCC37"/>
            </a:solidFill>
          </p:spPr>
        </p:sp>
      </p:grpSp>
      <p:sp>
        <p:nvSpPr>
          <p:cNvPr id="6" name="TextBox 6"/>
          <p:cNvSpPr txBox="1"/>
          <p:nvPr/>
        </p:nvSpPr>
        <p:spPr>
          <a:xfrm>
            <a:off x="0" y="4914900"/>
            <a:ext cx="14859000" cy="4505849"/>
          </a:xfrm>
          <a:prstGeom prst="rect">
            <a:avLst/>
          </a:prstGeom>
        </p:spPr>
        <p:txBody>
          <a:bodyPr wrap="square" lIns="0" tIns="0" rIns="0" bIns="0" rtlCol="0" anchor="t">
            <a:spAutoFit/>
          </a:bodyPr>
          <a:lstStyle/>
          <a:p>
            <a:r>
              <a:rPr lang="uk-UA" sz="4280" dirty="0" smtClean="0">
                <a:solidFill>
                  <a:srgbClr val="FFFFFF"/>
                </a:solidFill>
                <a:latin typeface="PT Serif"/>
              </a:rPr>
              <a:t>Література:</a:t>
            </a:r>
            <a:endParaRPr lang="uk-UA" sz="4400" dirty="0" smtClean="0"/>
          </a:p>
          <a:p>
            <a:pPr algn="just">
              <a:lnSpc>
                <a:spcPts val="5993"/>
              </a:lnSpc>
            </a:pPr>
            <a:r>
              <a:rPr lang="uk-UA" sz="4400" dirty="0" smtClean="0"/>
              <a:t> Крамченкова В.О. </a:t>
            </a:r>
            <a:r>
              <a:rPr lang="uk-UA" sz="4000" b="1" dirty="0" smtClean="0"/>
              <a:t>Психодіагностика розвитку дошкільників: ранній та молодший вік</a:t>
            </a:r>
            <a:r>
              <a:rPr lang="uk-UA" sz="4000" dirty="0" smtClean="0"/>
              <a:t>. Харків, 2013. 160 с.</a:t>
            </a:r>
          </a:p>
          <a:p>
            <a:pPr algn="just">
              <a:lnSpc>
                <a:spcPts val="5993"/>
              </a:lnSpc>
            </a:pPr>
            <a:r>
              <a:rPr lang="en-US" sz="4000" dirty="0" smtClean="0">
                <a:hlinkClick r:id="rId2"/>
              </a:rPr>
              <a:t>EdEra – </a:t>
            </a:r>
            <a:r>
              <a:rPr lang="uk-UA" sz="4000" dirty="0" smtClean="0">
                <a:hlinkClick r:id="rId2"/>
              </a:rPr>
              <a:t>студія онлайн освіти (</a:t>
            </a:r>
            <a:r>
              <a:rPr lang="en-US" sz="4000" dirty="0" smtClean="0">
                <a:hlinkClick r:id="rId2"/>
              </a:rPr>
              <a:t>ed-era.com)</a:t>
            </a:r>
            <a:r>
              <a:rPr lang="uk-UA" sz="4000" dirty="0" smtClean="0"/>
              <a:t> Діалоги без тривоги.</a:t>
            </a:r>
            <a:r>
              <a:rPr lang="ru-RU" sz="4000" dirty="0" smtClean="0"/>
              <a:t> (онлайн-курс про різні способи подолання тривожності).</a:t>
            </a:r>
            <a:endParaRPr lang="uk-UA" sz="4000" dirty="0" smtClean="0"/>
          </a:p>
          <a:p>
            <a:pPr algn="just">
              <a:lnSpc>
                <a:spcPts val="5993"/>
              </a:lnSpc>
            </a:pPr>
            <a:r>
              <a:rPr lang="uk-UA" sz="4000" dirty="0" smtClean="0"/>
              <a:t> </a:t>
            </a:r>
            <a:endParaRPr lang="uk-UA" sz="4280" dirty="0">
              <a:solidFill>
                <a:srgbClr val="FFFFFF"/>
              </a:solidFill>
              <a:latin typeface="PT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04900"/>
            <a:ext cx="17068800" cy="7543800"/>
          </a:xfrm>
        </p:spPr>
        <p:txBody>
          <a:bodyPr>
            <a:normAutofit/>
          </a:bodyPr>
          <a:lstStyle/>
          <a:p>
            <a:pPr algn="l"/>
            <a:r>
              <a:rPr lang="uk-UA" sz="2800" dirty="0" smtClean="0"/>
              <a:t>ВІДПОВІДІ НА ТЕСТИ</a:t>
            </a:r>
            <a:br>
              <a:rPr lang="uk-UA" sz="2800" dirty="0" smtClean="0"/>
            </a:br>
            <a:r>
              <a:rPr lang="uk-UA" sz="2800" dirty="0" smtClean="0"/>
              <a:t/>
            </a:r>
            <a:br>
              <a:rPr lang="uk-UA" sz="2800" dirty="0" smtClean="0"/>
            </a:br>
            <a:r>
              <a:rPr lang="uk-UA" sz="2800" dirty="0" smtClean="0"/>
              <a:t>Тест 1. Якщо ваша оцінка 7 і більше, то тривожність надмірна.</a:t>
            </a:r>
            <a:br>
              <a:rPr lang="uk-UA" sz="2800" dirty="0" smtClean="0"/>
            </a:br>
            <a:r>
              <a:rPr lang="uk-UA" sz="2800" dirty="0" smtClean="0"/>
              <a:t/>
            </a:r>
            <a:br>
              <a:rPr lang="uk-UA" sz="2800" dirty="0" smtClean="0"/>
            </a:br>
            <a:r>
              <a:rPr lang="uk-UA" sz="2800" dirty="0" smtClean="0"/>
              <a:t>Тест 2. Що більше відповідей «так» ви дали (від 1 до 7), то більше ви схильні до іпохондрії.</a:t>
            </a:r>
            <a:br>
              <a:rPr lang="uk-UA" sz="2800" dirty="0" smtClean="0"/>
            </a:br>
            <a:r>
              <a:rPr lang="en-US" sz="2800" dirty="0" smtClean="0"/>
              <a:t>❗️ </a:t>
            </a:r>
            <a:r>
              <a:rPr lang="uk-UA" sz="2800" dirty="0" smtClean="0"/>
              <a:t>Якщо тривожні думки заважають вам працювати, дотримуватися розпорядку дня, насолоджуватися улюбленими заняттями й викликають проблеми з оточенням, це ознака того, що потрібно вжити заходів.</a:t>
            </a:r>
            <a:br>
              <a:rPr lang="uk-UA" sz="2800" dirty="0" smtClean="0"/>
            </a:br>
            <a:endParaRPr lang="uk-UA" sz="2800" dirty="0">
              <a:latin typeface="Arimo" charset="0"/>
              <a:ea typeface="Arimo" charset="0"/>
              <a:cs typeface="Arimo"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grpSp>
        <p:nvGrpSpPr>
          <p:cNvPr id="2" name="Group 2"/>
          <p:cNvGrpSpPr/>
          <p:nvPr/>
        </p:nvGrpSpPr>
        <p:grpSpPr>
          <a:xfrm>
            <a:off x="2590800" y="342900"/>
            <a:ext cx="13182600" cy="2432684"/>
            <a:chOff x="-1945241" y="0"/>
            <a:chExt cx="16025078" cy="3288883"/>
          </a:xfrm>
        </p:grpSpPr>
        <p:pic>
          <p:nvPicPr>
            <p:cNvPr id="3" name="Picture 3"/>
            <p:cNvPicPr>
              <a:picLocks noChangeAspect="1"/>
            </p:cNvPicPr>
            <p:nvPr/>
          </p:nvPicPr>
          <p:blipFill>
            <a:blip r:embed="rId2" cstate="print"/>
            <a:srcRect/>
            <a:stretch>
              <a:fillRect/>
            </a:stretch>
          </p:blipFill>
          <p:spPr>
            <a:xfrm>
              <a:off x="2742681" y="0"/>
              <a:ext cx="994219" cy="964386"/>
            </a:xfrm>
            <a:prstGeom prst="rect">
              <a:avLst/>
            </a:prstGeom>
          </p:spPr>
        </p:pic>
        <p:pic>
          <p:nvPicPr>
            <p:cNvPr id="4" name="Picture 4"/>
            <p:cNvPicPr>
              <a:picLocks noChangeAspect="1"/>
            </p:cNvPicPr>
            <p:nvPr/>
          </p:nvPicPr>
          <p:blipFill>
            <a:blip r:embed="rId3" cstate="print"/>
            <a:srcRect/>
            <a:stretch>
              <a:fillRect/>
            </a:stretch>
          </p:blipFill>
          <p:spPr>
            <a:xfrm>
              <a:off x="6049887" y="0"/>
              <a:ext cx="1339553" cy="964386"/>
            </a:xfrm>
            <a:prstGeom prst="rect">
              <a:avLst/>
            </a:prstGeom>
          </p:spPr>
        </p:pic>
        <p:pic>
          <p:nvPicPr>
            <p:cNvPr id="5" name="Picture 5"/>
            <p:cNvPicPr>
              <a:picLocks noChangeAspect="1"/>
            </p:cNvPicPr>
            <p:nvPr/>
          </p:nvPicPr>
          <p:blipFill>
            <a:blip r:embed="rId4" cstate="print"/>
            <a:srcRect/>
            <a:stretch>
              <a:fillRect/>
            </a:stretch>
          </p:blipFill>
          <p:spPr>
            <a:xfrm>
              <a:off x="4411201" y="0"/>
              <a:ext cx="964386" cy="964386"/>
            </a:xfrm>
            <a:prstGeom prst="rect">
              <a:avLst/>
            </a:prstGeom>
          </p:spPr>
        </p:pic>
        <p:sp>
          <p:nvSpPr>
            <p:cNvPr id="6" name="TextBox 6"/>
            <p:cNvSpPr txBox="1"/>
            <p:nvPr/>
          </p:nvSpPr>
          <p:spPr>
            <a:xfrm>
              <a:off x="-1945241" y="1957361"/>
              <a:ext cx="16025078" cy="1331522"/>
            </a:xfrm>
            <a:prstGeom prst="rect">
              <a:avLst/>
            </a:prstGeom>
          </p:spPr>
          <p:txBody>
            <a:bodyPr wrap="square" lIns="0" tIns="0" rIns="0" bIns="0" rtlCol="0" anchor="t">
              <a:spAutoFit/>
            </a:bodyPr>
            <a:lstStyle/>
            <a:p>
              <a:pPr algn="ctr"/>
              <a:r>
                <a:rPr lang="uk-UA" sz="3200" spc="360" dirty="0" smtClean="0">
                  <a:solidFill>
                    <a:srgbClr val="FFFDF5"/>
                  </a:solidFill>
                  <a:latin typeface="Quicksand Bold"/>
                </a:rPr>
                <a:t>Чому важливо вивчати природу тривожності та</a:t>
              </a:r>
            </a:p>
            <a:p>
              <a:pPr algn="ctr"/>
              <a:r>
                <a:rPr lang="uk-UA" sz="3200" spc="360" dirty="0" smtClean="0">
                  <a:solidFill>
                    <a:srgbClr val="FFFDF5"/>
                  </a:solidFill>
                  <a:latin typeface="Quicksand Bold"/>
                </a:rPr>
                <a:t> особливості її формування на різних вікових етапах? </a:t>
              </a:r>
              <a:endParaRPr lang="en-US" sz="3200" spc="360" dirty="0">
                <a:solidFill>
                  <a:srgbClr val="FFFDF5"/>
                </a:solidFill>
                <a:latin typeface="Quicksand Bold"/>
              </a:endParaRPr>
            </a:p>
          </p:txBody>
        </p:sp>
        <p:sp>
          <p:nvSpPr>
            <p:cNvPr id="7" name="AutoShape 7"/>
            <p:cNvSpPr/>
            <p:nvPr/>
          </p:nvSpPr>
          <p:spPr>
            <a:xfrm>
              <a:off x="0" y="1594004"/>
              <a:ext cx="10132120" cy="92784"/>
            </a:xfrm>
            <a:prstGeom prst="rect">
              <a:avLst/>
            </a:prstGeom>
            <a:solidFill>
              <a:srgbClr val="FFCC37"/>
            </a:solidFill>
          </p:spPr>
        </p:sp>
      </p:grpSp>
      <p:sp>
        <p:nvSpPr>
          <p:cNvPr id="8" name="TextBox 8"/>
          <p:cNvSpPr txBox="1"/>
          <p:nvPr/>
        </p:nvSpPr>
        <p:spPr>
          <a:xfrm>
            <a:off x="807149" y="3086100"/>
            <a:ext cx="16230600" cy="6095066"/>
          </a:xfrm>
          <a:prstGeom prst="rect">
            <a:avLst/>
          </a:prstGeom>
        </p:spPr>
        <p:txBody>
          <a:bodyPr wrap="square" lIns="0" tIns="0" rIns="0" bIns="0" rtlCol="0" anchor="t">
            <a:spAutoFit/>
          </a:bodyPr>
          <a:lstStyle/>
          <a:p>
            <a:pPr>
              <a:lnSpc>
                <a:spcPts val="4759"/>
              </a:lnSpc>
            </a:pPr>
            <a:r>
              <a:rPr lang="uk-UA" sz="2800" dirty="0" smtClean="0">
                <a:solidFill>
                  <a:srgbClr val="FFFFFF"/>
                </a:solidFill>
                <a:latin typeface="Arimo"/>
              </a:rPr>
              <a:t>Дослідження природи тривожності та шляхів її формування на різних вікових етапах є важливим для розуміння закономірностей розвитку емоційної сфери людини, особливостей утворення стійких особистісних рис (невпевненості, сором’язливості, агресивності). </a:t>
            </a:r>
          </a:p>
          <a:p>
            <a:pPr>
              <a:lnSpc>
                <a:spcPts val="4759"/>
              </a:lnSpc>
            </a:pPr>
            <a:r>
              <a:rPr lang="uk-UA" sz="2800" dirty="0" smtClean="0">
                <a:solidFill>
                  <a:srgbClr val="FFFFFF"/>
                </a:solidFill>
                <a:latin typeface="Arimo"/>
              </a:rPr>
              <a:t>Високий рівень тривожності розглядається як показник передневротичного стану і є підґрунтям для формування низки психологічних труднощів дитинства та юності, в тому числі таких порушень поведінки, які є різновидами девіантної поведінки, - це делінквентна (злочинна) та адиктивна поведінка (різні види залежності). </a:t>
            </a:r>
          </a:p>
          <a:p>
            <a:pPr>
              <a:lnSpc>
                <a:spcPts val="4759"/>
              </a:lnSpc>
            </a:pPr>
            <a:r>
              <a:rPr lang="uk-UA" sz="2800" dirty="0" smtClean="0">
                <a:solidFill>
                  <a:srgbClr val="FFFFFF"/>
                </a:solidFill>
                <a:latin typeface="Arimo"/>
              </a:rPr>
              <a:t>Оскільки ознак стійкого особистісного утворення дана риса набуває саме в підлітковому та ранньому юнацькому віці, питання психологічної корекції тривожності на ранніх етапах розвитку має особливе значення.</a:t>
            </a:r>
            <a:endParaRPr lang="uk-UA" sz="2800" dirty="0">
              <a:solidFill>
                <a:srgbClr val="FFFFFF"/>
              </a:solidFill>
              <a:latin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37"/>
        </a:solidFill>
        <a:effectLst/>
      </p:bgPr>
    </p:bg>
    <p:spTree>
      <p:nvGrpSpPr>
        <p:cNvPr id="1" name=""/>
        <p:cNvGrpSpPr/>
        <p:nvPr/>
      </p:nvGrpSpPr>
      <p:grpSpPr>
        <a:xfrm>
          <a:off x="0" y="0"/>
          <a:ext cx="0" cy="0"/>
          <a:chOff x="0" y="0"/>
          <a:chExt cx="0" cy="0"/>
        </a:xfrm>
      </p:grpSpPr>
      <p:grpSp>
        <p:nvGrpSpPr>
          <p:cNvPr id="2" name="Group 2"/>
          <p:cNvGrpSpPr/>
          <p:nvPr/>
        </p:nvGrpSpPr>
        <p:grpSpPr>
          <a:xfrm>
            <a:off x="-2951557" y="1028700"/>
            <a:ext cx="10499329" cy="2374292"/>
            <a:chOff x="0" y="0"/>
            <a:chExt cx="13999106" cy="3165722"/>
          </a:xfrm>
        </p:grpSpPr>
        <p:sp>
          <p:nvSpPr>
            <p:cNvPr id="3" name="TextBox 3"/>
            <p:cNvSpPr txBox="1"/>
            <p:nvPr/>
          </p:nvSpPr>
          <p:spPr>
            <a:xfrm>
              <a:off x="5200146" y="76200"/>
              <a:ext cx="8798959" cy="1447800"/>
            </a:xfrm>
            <a:prstGeom prst="rect">
              <a:avLst/>
            </a:prstGeom>
          </p:spPr>
          <p:txBody>
            <a:bodyPr lIns="0" tIns="0" rIns="0" bIns="0" rtlCol="0" anchor="t">
              <a:spAutoFit/>
            </a:bodyPr>
            <a:lstStyle/>
            <a:p>
              <a:pPr algn="l">
                <a:lnSpc>
                  <a:spcPts val="8250"/>
                </a:lnSpc>
              </a:pPr>
              <a:r>
                <a:rPr lang="en-US" sz="7500" dirty="0">
                  <a:solidFill>
                    <a:srgbClr val="7564AB"/>
                  </a:solidFill>
                  <a:latin typeface="Quicksand Bold"/>
                </a:rPr>
                <a:t>ПЛАН:</a:t>
              </a:r>
            </a:p>
          </p:txBody>
        </p:sp>
        <p:sp>
          <p:nvSpPr>
            <p:cNvPr id="4" name="AutoShape 4"/>
            <p:cNvSpPr/>
            <p:nvPr/>
          </p:nvSpPr>
          <p:spPr>
            <a:xfrm>
              <a:off x="0" y="3023821"/>
              <a:ext cx="13992114" cy="141901"/>
            </a:xfrm>
            <a:prstGeom prst="rect">
              <a:avLst/>
            </a:prstGeom>
            <a:solidFill>
              <a:srgbClr val="7564AB"/>
            </a:solidFill>
          </p:spPr>
        </p:sp>
      </p:grpSp>
      <p:pic>
        <p:nvPicPr>
          <p:cNvPr id="5" name="Picture 5"/>
          <p:cNvPicPr>
            <a:picLocks noChangeAspect="1"/>
          </p:cNvPicPr>
          <p:nvPr/>
        </p:nvPicPr>
        <p:blipFill>
          <a:blip r:embed="rId2" cstate="print"/>
          <a:srcRect t="4903" b="4903"/>
          <a:stretch>
            <a:fillRect/>
          </a:stretch>
        </p:blipFill>
        <p:spPr>
          <a:xfrm>
            <a:off x="406400" y="4319832"/>
            <a:ext cx="7141373" cy="4293971"/>
          </a:xfrm>
          <a:prstGeom prst="rect">
            <a:avLst/>
          </a:prstGeom>
        </p:spPr>
      </p:pic>
      <p:sp>
        <p:nvSpPr>
          <p:cNvPr id="6" name="TextBox 6"/>
          <p:cNvSpPr txBox="1"/>
          <p:nvPr/>
        </p:nvSpPr>
        <p:spPr>
          <a:xfrm>
            <a:off x="8139732" y="1660174"/>
            <a:ext cx="9843821" cy="5334794"/>
          </a:xfrm>
          <a:prstGeom prst="rect">
            <a:avLst/>
          </a:prstGeom>
        </p:spPr>
        <p:txBody>
          <a:bodyPr lIns="0" tIns="0" rIns="0" bIns="0" rtlCol="0" anchor="t">
            <a:spAutoFit/>
          </a:bodyPr>
          <a:lstStyle/>
          <a:p>
            <a:pPr algn="l">
              <a:lnSpc>
                <a:spcPts val="5220"/>
              </a:lnSpc>
            </a:pPr>
            <a:r>
              <a:rPr lang="uk-UA" sz="3600" spc="179" dirty="0" smtClean="0">
                <a:solidFill>
                  <a:srgbClr val="7564AB"/>
                </a:solidFill>
                <a:latin typeface="Quicksand"/>
              </a:rPr>
              <a:t>1.Тривога: емоція чи розлад психіки?</a:t>
            </a:r>
          </a:p>
          <a:p>
            <a:pPr algn="l">
              <a:lnSpc>
                <a:spcPts val="5220"/>
              </a:lnSpc>
            </a:pPr>
            <a:r>
              <a:rPr lang="uk-UA" sz="3600" spc="179" dirty="0" smtClean="0">
                <a:solidFill>
                  <a:srgbClr val="7564AB"/>
                </a:solidFill>
                <a:latin typeface="Quicksand"/>
              </a:rPr>
              <a:t>2.Тривожні розлади в дітей.</a:t>
            </a:r>
          </a:p>
          <a:p>
            <a:pPr algn="l">
              <a:lnSpc>
                <a:spcPts val="5220"/>
              </a:lnSpc>
            </a:pPr>
            <a:r>
              <a:rPr lang="uk-UA" sz="3600" spc="179" dirty="0" smtClean="0">
                <a:solidFill>
                  <a:srgbClr val="7564AB"/>
                </a:solidFill>
                <a:latin typeface="Quicksand"/>
              </a:rPr>
              <a:t>3.Що викликає тривожність у дітей?</a:t>
            </a:r>
          </a:p>
          <a:p>
            <a:pPr algn="l">
              <a:lnSpc>
                <a:spcPts val="5220"/>
              </a:lnSpc>
            </a:pPr>
            <a:r>
              <a:rPr lang="uk-UA" sz="3600" spc="179" dirty="0" smtClean="0">
                <a:solidFill>
                  <a:srgbClr val="7564AB"/>
                </a:solidFill>
                <a:latin typeface="Quicksand"/>
              </a:rPr>
              <a:t>4.Симптоми тривожності в дітей.</a:t>
            </a:r>
          </a:p>
          <a:p>
            <a:pPr algn="l">
              <a:lnSpc>
                <a:spcPts val="5220"/>
              </a:lnSpc>
            </a:pPr>
            <a:r>
              <a:rPr lang="uk-UA" sz="3600" spc="179" dirty="0" smtClean="0">
                <a:solidFill>
                  <a:srgbClr val="7564AB"/>
                </a:solidFill>
                <a:latin typeface="Quicksand"/>
              </a:rPr>
              <a:t>5.Діагностика тривожних розладів у дітей.</a:t>
            </a:r>
          </a:p>
          <a:p>
            <a:pPr algn="l">
              <a:lnSpc>
                <a:spcPts val="5220"/>
              </a:lnSpc>
            </a:pPr>
            <a:r>
              <a:rPr lang="uk-UA" sz="3600" spc="179" dirty="0" smtClean="0">
                <a:solidFill>
                  <a:srgbClr val="7564AB"/>
                </a:solidFill>
                <a:latin typeface="Quicksand"/>
              </a:rPr>
              <a:t>6.Психологічна допомогти дитині, яка страждає на тривожні розлади.</a:t>
            </a:r>
          </a:p>
          <a:p>
            <a:pPr algn="l">
              <a:lnSpc>
                <a:spcPts val="5220"/>
              </a:lnSpc>
            </a:pPr>
            <a:r>
              <a:rPr lang="uk-UA" sz="3600" spc="179" dirty="0" smtClean="0">
                <a:solidFill>
                  <a:srgbClr val="7564AB"/>
                </a:solidFill>
                <a:latin typeface="Quicksand"/>
              </a:rPr>
              <a:t>7.Заняття для дітей, які відчувають тривогу.</a:t>
            </a:r>
            <a:endParaRPr lang="uk-UA" sz="3600" spc="179" dirty="0">
              <a:solidFill>
                <a:srgbClr val="7564AB"/>
              </a:solidFill>
              <a:latin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grpSp>
        <p:nvGrpSpPr>
          <p:cNvPr id="2" name="Group 2"/>
          <p:cNvGrpSpPr/>
          <p:nvPr/>
        </p:nvGrpSpPr>
        <p:grpSpPr>
          <a:xfrm>
            <a:off x="-1685066" y="1028700"/>
            <a:ext cx="8187297" cy="4302438"/>
            <a:chOff x="0" y="0"/>
            <a:chExt cx="10916396" cy="5736583"/>
          </a:xfrm>
        </p:grpSpPr>
        <p:sp>
          <p:nvSpPr>
            <p:cNvPr id="3" name="TextBox 3"/>
            <p:cNvSpPr txBox="1"/>
            <p:nvPr/>
          </p:nvSpPr>
          <p:spPr>
            <a:xfrm>
              <a:off x="3180993" y="57150"/>
              <a:ext cx="7735403" cy="4967061"/>
            </a:xfrm>
            <a:prstGeom prst="rect">
              <a:avLst/>
            </a:prstGeom>
          </p:spPr>
          <p:txBody>
            <a:bodyPr lIns="0" tIns="0" rIns="0" bIns="0" rtlCol="0" anchor="t">
              <a:spAutoFit/>
            </a:bodyPr>
            <a:lstStyle/>
            <a:p>
              <a:pPr algn="l">
                <a:lnSpc>
                  <a:spcPts val="7252"/>
                </a:lnSpc>
              </a:pPr>
              <a:r>
                <a:rPr lang="en-US" sz="6593" dirty="0">
                  <a:solidFill>
                    <a:srgbClr val="FFCC37"/>
                  </a:solidFill>
                  <a:latin typeface="Quicksand Bold"/>
                </a:rPr>
                <a:t>1.ТРИВОГА: ЕМОЦІЯ ЧИ РОЗЛАД ПСИХІКИ?</a:t>
              </a:r>
            </a:p>
          </p:txBody>
        </p:sp>
        <p:sp>
          <p:nvSpPr>
            <p:cNvPr id="4" name="AutoShape 4"/>
            <p:cNvSpPr/>
            <p:nvPr/>
          </p:nvSpPr>
          <p:spPr>
            <a:xfrm>
              <a:off x="0" y="5611834"/>
              <a:ext cx="10916396" cy="124749"/>
            </a:xfrm>
            <a:prstGeom prst="rect">
              <a:avLst/>
            </a:prstGeom>
            <a:solidFill>
              <a:srgbClr val="FFCC37"/>
            </a:solidFill>
          </p:spPr>
        </p:sp>
      </p:grpSp>
      <p:sp>
        <p:nvSpPr>
          <p:cNvPr id="5" name="TextBox 5"/>
          <p:cNvSpPr txBox="1"/>
          <p:nvPr/>
        </p:nvSpPr>
        <p:spPr>
          <a:xfrm>
            <a:off x="8581563" y="971550"/>
            <a:ext cx="8859005" cy="8681351"/>
          </a:xfrm>
          <a:prstGeom prst="rect">
            <a:avLst/>
          </a:prstGeom>
        </p:spPr>
        <p:txBody>
          <a:bodyPr lIns="0" tIns="0" rIns="0" bIns="0" rtlCol="0" anchor="t">
            <a:spAutoFit/>
          </a:bodyPr>
          <a:lstStyle/>
          <a:p>
            <a:pPr algn="just">
              <a:lnSpc>
                <a:spcPts val="3359"/>
              </a:lnSpc>
            </a:pPr>
            <a:r>
              <a:rPr lang="uk-UA" sz="2400" dirty="0" smtClean="0">
                <a:solidFill>
                  <a:srgbClr val="FFFFFF"/>
                </a:solidFill>
                <a:latin typeface="Arimo"/>
              </a:rPr>
              <a:t>Тривога – це досить неприємна для людини емоція. Утім, вона може бути здоровою й позитивною емоцією, допомагаючи людині краще підготуватися до складних для неї життєвих моментів. Хвилювання дитини перед іспитом або виступом на сцені – цілком нормальні прояви тривоги. Час від часу ми непокоїмося. Механізми подолання тривоги в кожного з нас різні: одні слухають музику, інші – співають. Діти в момент занепокоєння можуть розмовляти самі із собою, згадують підбадьорливі слова батьків або просто глибоко дихають, щоб позбавитися напруження.</a:t>
            </a:r>
          </a:p>
          <a:p>
            <a:pPr algn="just">
              <a:lnSpc>
                <a:spcPts val="3359"/>
              </a:lnSpc>
            </a:pPr>
            <a:r>
              <a:rPr lang="uk-UA" sz="2400" dirty="0" smtClean="0">
                <a:solidFill>
                  <a:srgbClr val="FFFFFF"/>
                </a:solidFill>
                <a:latin typeface="Arimo"/>
              </a:rPr>
              <a:t>Але тривожність може становити проблему, наприклад, коли дитина відмовляється відпустити мамину руку й піти в клас або погратися з друзями на вулиці. Тривожні розлади здатні змінити картину світу дитини, вселити в дитячу свідомість ірраціональні страхи, перетворити дрібні неприємності на серйозні проблеми. Незначна тривога не становить небезпеки. Але якщо вона заважає життю дитини і її батьків, то це розлад, який треба лікувати. На щастя, тривожність піддається лікуванню. Але насамперед необхідно зрозуміти, які види тривожних розладів можуть виникати в дітей.</a:t>
            </a:r>
            <a:endParaRPr lang="uk-UA" sz="2400" dirty="0">
              <a:solidFill>
                <a:srgbClr val="FFFFFF"/>
              </a:solidFill>
              <a:latin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nvGraphicFramePr>
        <p:xfrm>
          <a:off x="2209799" y="1333499"/>
          <a:ext cx="13030199" cy="8382001"/>
        </p:xfrm>
        <a:graphic>
          <a:graphicData uri="http://schemas.openxmlformats.org/drawingml/2006/table">
            <a:tbl>
              <a:tblPr/>
              <a:tblGrid>
                <a:gridCol w="7315201">
                  <a:extLst>
                    <a:ext uri="{9D8B030D-6E8A-4147-A177-3AD203B41FA5}">
                      <a16:colId xmlns:a16="http://schemas.microsoft.com/office/drawing/2014/main" val="20000"/>
                    </a:ext>
                  </a:extLst>
                </a:gridCol>
                <a:gridCol w="5714998">
                  <a:extLst>
                    <a:ext uri="{9D8B030D-6E8A-4147-A177-3AD203B41FA5}">
                      <a16:colId xmlns:a16="http://schemas.microsoft.com/office/drawing/2014/main" val="20001"/>
                    </a:ext>
                  </a:extLst>
                </a:gridCol>
              </a:tblGrid>
              <a:tr h="4664766">
                <a:tc>
                  <a:txBody>
                    <a:bodyPr/>
                    <a:lstStyle/>
                    <a:p>
                      <a:pPr algn="l"/>
                      <a:endParaRPr lang="uk-UA" sz="2400" i="0" dirty="0">
                        <a:solidFill>
                          <a:srgbClr val="000080"/>
                        </a:solidFill>
                        <a:latin typeface="Arimo" charset="0"/>
                        <a:ea typeface="Arimo" charset="0"/>
                        <a:cs typeface="Arimo" charset="0"/>
                      </a:endParaRPr>
                    </a:p>
                    <a:p>
                      <a:pPr algn="l"/>
                      <a:r>
                        <a:rPr lang="uk-UA" sz="2400" b="1" i="0" dirty="0" smtClean="0">
                          <a:solidFill>
                            <a:srgbClr val="000080"/>
                          </a:solidFill>
                          <a:latin typeface="Arimo" charset="0"/>
                          <a:ea typeface="Arimo" charset="0"/>
                          <a:cs typeface="Arimo" charset="0"/>
                        </a:rPr>
                        <a:t>ТРИВОГА</a:t>
                      </a:r>
                      <a:r>
                        <a:rPr lang="uk-UA" sz="2400" i="1" dirty="0">
                          <a:solidFill>
                            <a:srgbClr val="000080"/>
                          </a:solidFill>
                          <a:latin typeface="Arimo" charset="0"/>
                          <a:ea typeface="Arimo" charset="0"/>
                          <a:cs typeface="Arimo" charset="0"/>
                        </a:rPr>
                        <a:t> – </a:t>
                      </a:r>
                      <a:r>
                        <a:rPr lang="uk-UA" sz="2400" i="0" dirty="0">
                          <a:solidFill>
                            <a:srgbClr val="000080"/>
                          </a:solidFill>
                          <a:latin typeface="Arimo" charset="0"/>
                          <a:ea typeface="Arimo" charset="0"/>
                          <a:cs typeface="Arimo" charset="0"/>
                        </a:rPr>
                        <a:t>переживання людиною стану емоційного дискомфорту, зумовленого очікуванням несприятливого розвитку подій або передчуттям можливої небезпеки</a:t>
                      </a:r>
                      <a:r>
                        <a:rPr lang="uk-UA" sz="2400" i="0" dirty="0" smtClean="0">
                          <a:solidFill>
                            <a:srgbClr val="000080"/>
                          </a:solidFill>
                          <a:latin typeface="Arimo" charset="0"/>
                          <a:ea typeface="Arimo" charset="0"/>
                          <a:cs typeface="Arimo" charset="0"/>
                        </a:rPr>
                        <a:t>.</a:t>
                      </a:r>
                    </a:p>
                    <a:p>
                      <a:pPr algn="l"/>
                      <a:endParaRPr lang="uk-UA" sz="2400" i="0" dirty="0" smtClean="0">
                        <a:solidFill>
                          <a:srgbClr val="000080"/>
                        </a:solidFill>
                        <a:latin typeface="Arimo" charset="0"/>
                        <a:ea typeface="Arimo" charset="0"/>
                        <a:cs typeface="Arimo" charset="0"/>
                      </a:endParaRPr>
                    </a:p>
                    <a:p>
                      <a:pPr algn="l"/>
                      <a:r>
                        <a:rPr lang="uk-UA" sz="2400" b="1" i="0" dirty="0" smtClean="0">
                          <a:solidFill>
                            <a:srgbClr val="000080"/>
                          </a:solidFill>
                          <a:latin typeface="Arimo" charset="0"/>
                          <a:ea typeface="Arimo" charset="0"/>
                          <a:cs typeface="Arimo" charset="0"/>
                        </a:rPr>
                        <a:t>ТРИВОЖНІСТЬ</a:t>
                      </a:r>
                      <a:r>
                        <a:rPr lang="uk-UA" sz="2400" i="0" dirty="0" smtClean="0">
                          <a:solidFill>
                            <a:srgbClr val="000080"/>
                          </a:solidFill>
                          <a:latin typeface="Arimo" charset="0"/>
                          <a:ea typeface="Arimo" charset="0"/>
                          <a:cs typeface="Arimo" charset="0"/>
                        </a:rPr>
                        <a:t> </a:t>
                      </a:r>
                      <a:r>
                        <a:rPr lang="uk-UA" sz="2400" i="1" dirty="0" smtClean="0">
                          <a:solidFill>
                            <a:srgbClr val="000080"/>
                          </a:solidFill>
                          <a:latin typeface="Arimo" charset="0"/>
                          <a:ea typeface="Arimo" charset="0"/>
                          <a:cs typeface="Arimo" charset="0"/>
                        </a:rPr>
                        <a:t>– </a:t>
                      </a:r>
                      <a:r>
                        <a:rPr lang="uk-UA" sz="2400" i="0" dirty="0" smtClean="0">
                          <a:solidFill>
                            <a:srgbClr val="000080"/>
                          </a:solidFill>
                          <a:latin typeface="Arimo" charset="0"/>
                          <a:ea typeface="Arimo" charset="0"/>
                          <a:cs typeface="Arimo" charset="0"/>
                        </a:rPr>
                        <a:t>індивідуально-психологічна особливість індивіда, яка виявляється в схильності людини до переживання стану тривоги при очікуванні несприятливого розвитку подій.</a:t>
                      </a:r>
                      <a:endParaRPr lang="uk-UA" sz="2400" i="0" dirty="0">
                        <a:solidFill>
                          <a:srgbClr val="000080"/>
                        </a:solidFill>
                        <a:latin typeface="Arimo" charset="0"/>
                        <a:ea typeface="Arimo" charset="0"/>
                        <a:cs typeface="Arimo" charset="0"/>
                      </a:endParaRPr>
                    </a:p>
                  </a:txBody>
                  <a:tcPr anchor="ctr">
                    <a:lnL>
                      <a:noFill/>
                    </a:lnL>
                    <a:lnR>
                      <a:noFill/>
                    </a:lnR>
                    <a:lnT>
                      <a:noFill/>
                    </a:lnT>
                    <a:lnB>
                      <a:noFill/>
                    </a:lnB>
                    <a:solidFill>
                      <a:schemeClr val="accent4">
                        <a:lumMod val="60000"/>
                        <a:lumOff val="40000"/>
                      </a:schemeClr>
                    </a:solidFill>
                  </a:tcPr>
                </a:tc>
                <a:tc>
                  <a:txBody>
                    <a:bodyPr/>
                    <a:lstStyle/>
                    <a:p>
                      <a:endParaRPr lang="uk-UA" dirty="0"/>
                    </a:p>
                  </a:txBody>
                  <a:tcPr>
                    <a:lnL>
                      <a:noFill/>
                    </a:lnL>
                  </a:tcPr>
                </a:tc>
                <a:extLst>
                  <a:ext uri="{0D108BD9-81ED-4DB2-BD59-A6C34878D82A}">
                    <a16:rowId xmlns:a16="http://schemas.microsoft.com/office/drawing/2014/main" val="10000"/>
                  </a:ext>
                </a:extLst>
              </a:tr>
              <a:tr h="3717235">
                <a:tc gridSpan="2">
                  <a:txBody>
                    <a:bodyPr/>
                    <a:lstStyle/>
                    <a:p>
                      <a:pPr algn="l"/>
                      <a:r>
                        <a:rPr lang="uk-UA" sz="2400" b="1" i="0" dirty="0" smtClean="0">
                          <a:solidFill>
                            <a:srgbClr val="000080"/>
                          </a:solidFill>
                          <a:latin typeface="Arimo" charset="0"/>
                          <a:ea typeface="Arimo" charset="0"/>
                          <a:cs typeface="Arimo" charset="0"/>
                        </a:rPr>
                        <a:t>Особистісна </a:t>
                      </a:r>
                      <a:r>
                        <a:rPr lang="uk-UA" sz="2400" b="1" i="0" dirty="0">
                          <a:solidFill>
                            <a:srgbClr val="000080"/>
                          </a:solidFill>
                          <a:latin typeface="Arimo" charset="0"/>
                          <a:ea typeface="Arimo" charset="0"/>
                          <a:cs typeface="Arimo" charset="0"/>
                        </a:rPr>
                        <a:t>тривожність</a:t>
                      </a:r>
                      <a:r>
                        <a:rPr lang="uk-UA" sz="2800" i="0" dirty="0">
                          <a:solidFill>
                            <a:srgbClr val="000080"/>
                          </a:solidFill>
                          <a:latin typeface="Arimo" charset="0"/>
                          <a:ea typeface="Arimo" charset="0"/>
                          <a:cs typeface="Arimo" charset="0"/>
                        </a:rPr>
                        <a:t> </a:t>
                      </a:r>
                      <a:r>
                        <a:rPr lang="uk-UA" sz="2400" dirty="0">
                          <a:solidFill>
                            <a:srgbClr val="000080"/>
                          </a:solidFill>
                          <a:latin typeface="Arimo" charset="0"/>
                          <a:ea typeface="Arimo" charset="0"/>
                          <a:cs typeface="Arimo" charset="0"/>
                        </a:rPr>
                        <a:t>– це базова риса особистості, яка формується та закріплюється в ранньому дитинстві і проявляється підвищеним хвилюванням в ситуації, яка загрожує особистості або здається такою.</a:t>
                      </a:r>
                    </a:p>
                    <a:p>
                      <a:pPr algn="l"/>
                      <a:endParaRPr lang="uk-UA" sz="2400" dirty="0" smtClean="0">
                        <a:solidFill>
                          <a:srgbClr val="000080"/>
                        </a:solidFill>
                        <a:latin typeface="Arimo" charset="0"/>
                        <a:ea typeface="Arimo" charset="0"/>
                        <a:cs typeface="Arimo" charset="0"/>
                      </a:endParaRPr>
                    </a:p>
                    <a:p>
                      <a:pPr algn="l"/>
                      <a:r>
                        <a:rPr lang="uk-UA" sz="2400" dirty="0" smtClean="0">
                          <a:solidFill>
                            <a:srgbClr val="000080"/>
                          </a:solidFill>
                          <a:latin typeface="Arimo" charset="0"/>
                          <a:ea typeface="Arimo" charset="0"/>
                          <a:cs typeface="Arimo" charset="0"/>
                        </a:rPr>
                        <a:t>УВАГА! Слід відрізняти тривогу від тривожності. Якщо тривога - це епізодичні прояви неспокою, хвилювання дитини, то тривожність є стійким станом.</a:t>
                      </a:r>
                    </a:p>
                  </a:txBody>
                  <a:tcPr anchor="ctr">
                    <a:lnL>
                      <a:noFill/>
                    </a:lnL>
                    <a:lnR>
                      <a:noFill/>
                    </a:lnR>
                    <a:lnT>
                      <a:noFill/>
                    </a:lnT>
                    <a:lnB>
                      <a:noFill/>
                    </a:lnB>
                    <a:solidFill>
                      <a:schemeClr val="accent4">
                        <a:lumMod val="60000"/>
                        <a:lumOff val="40000"/>
                      </a:schemeClr>
                    </a:solidFill>
                  </a:tcPr>
                </a:tc>
                <a:tc hMerge="1">
                  <a:txBody>
                    <a:bodyPr/>
                    <a:lstStyle/>
                    <a:p>
                      <a:endParaRPr lang="uk-UA"/>
                    </a:p>
                  </a:txBody>
                  <a:tcPr/>
                </a:tc>
                <a:extLst>
                  <a:ext uri="{0D108BD9-81ED-4DB2-BD59-A6C34878D82A}">
                    <a16:rowId xmlns:a16="http://schemas.microsoft.com/office/drawing/2014/main" val="10001"/>
                  </a:ext>
                </a:extLst>
              </a:tr>
            </a:tbl>
          </a:graphicData>
        </a:graphic>
      </p:graphicFrame>
      <p:pic>
        <p:nvPicPr>
          <p:cNvPr id="3" name="Рисунок 2" descr="161464525023366281505964138169.jpg"/>
          <p:cNvPicPr>
            <a:picLocks noChangeAspect="1"/>
          </p:cNvPicPr>
          <p:nvPr/>
        </p:nvPicPr>
        <p:blipFill>
          <a:blip r:embed="rId2" cstate="print"/>
          <a:stretch>
            <a:fillRect/>
          </a:stretch>
        </p:blipFill>
        <p:spPr>
          <a:xfrm>
            <a:off x="9448800" y="1333500"/>
            <a:ext cx="7620000" cy="4800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AutoShape 2"/>
          <p:cNvSpPr/>
          <p:nvPr/>
        </p:nvSpPr>
        <p:spPr>
          <a:xfrm>
            <a:off x="-670354" y="-647700"/>
            <a:ext cx="19628708" cy="6926992"/>
          </a:xfrm>
          <a:prstGeom prst="rect">
            <a:avLst/>
          </a:prstGeom>
          <a:solidFill>
            <a:srgbClr val="FFCC37"/>
          </a:solidFill>
        </p:spPr>
      </p:sp>
      <p:sp>
        <p:nvSpPr>
          <p:cNvPr id="3" name="TextBox 3"/>
          <p:cNvSpPr txBox="1"/>
          <p:nvPr/>
        </p:nvSpPr>
        <p:spPr>
          <a:xfrm>
            <a:off x="3254105" y="1175068"/>
            <a:ext cx="11779790" cy="897682"/>
          </a:xfrm>
          <a:prstGeom prst="rect">
            <a:avLst/>
          </a:prstGeom>
        </p:spPr>
        <p:txBody>
          <a:bodyPr lIns="0" tIns="0" rIns="0" bIns="0" rtlCol="0" anchor="t">
            <a:spAutoFit/>
          </a:bodyPr>
          <a:lstStyle/>
          <a:p>
            <a:pPr algn="ctr">
              <a:lnSpc>
                <a:spcPts val="7000"/>
              </a:lnSpc>
            </a:pPr>
            <a:r>
              <a:rPr lang="en-US" sz="5600" spc="280" dirty="0">
                <a:solidFill>
                  <a:srgbClr val="7564AB"/>
                </a:solidFill>
                <a:latin typeface="Quicksand Bold"/>
              </a:rPr>
              <a:t>2.Тривожні розлади в дітей</a:t>
            </a:r>
          </a:p>
        </p:txBody>
      </p:sp>
      <p:sp>
        <p:nvSpPr>
          <p:cNvPr id="4" name="AutoShape 4"/>
          <p:cNvSpPr/>
          <p:nvPr/>
        </p:nvSpPr>
        <p:spPr>
          <a:xfrm>
            <a:off x="-4115026" y="1657350"/>
            <a:ext cx="6889345" cy="87376"/>
          </a:xfrm>
          <a:prstGeom prst="rect">
            <a:avLst/>
          </a:prstGeom>
          <a:solidFill>
            <a:srgbClr val="7564AB"/>
          </a:solidFill>
        </p:spPr>
      </p:sp>
      <p:sp>
        <p:nvSpPr>
          <p:cNvPr id="5" name="AutoShape 5"/>
          <p:cNvSpPr/>
          <p:nvPr/>
        </p:nvSpPr>
        <p:spPr>
          <a:xfrm>
            <a:off x="1068859" y="3900101"/>
            <a:ext cx="3842951" cy="5665573"/>
          </a:xfrm>
          <a:prstGeom prst="rect">
            <a:avLst/>
          </a:prstGeom>
          <a:solidFill>
            <a:srgbClr val="FFFDF5"/>
          </a:solidFill>
        </p:spPr>
      </p:sp>
      <p:sp>
        <p:nvSpPr>
          <p:cNvPr id="6" name="TextBox 6"/>
          <p:cNvSpPr txBox="1"/>
          <p:nvPr/>
        </p:nvSpPr>
        <p:spPr>
          <a:xfrm>
            <a:off x="1431243" y="5205580"/>
            <a:ext cx="3186600" cy="1812290"/>
          </a:xfrm>
          <a:prstGeom prst="rect">
            <a:avLst/>
          </a:prstGeom>
        </p:spPr>
        <p:txBody>
          <a:bodyPr lIns="0" tIns="0" rIns="0" bIns="0" rtlCol="0" anchor="t">
            <a:spAutoFit/>
          </a:bodyPr>
          <a:lstStyle/>
          <a:p>
            <a:pPr algn="ctr">
              <a:lnSpc>
                <a:spcPts val="3640"/>
              </a:lnSpc>
            </a:pPr>
            <a:r>
              <a:rPr lang="en-US" sz="2800" spc="140" dirty="0">
                <a:solidFill>
                  <a:srgbClr val="7564AB"/>
                </a:solidFill>
                <a:latin typeface="Quicksand Bold"/>
              </a:rPr>
              <a:t>ГЕНЕРАЛІЗОВАНИЙ ТРИВОЖНИЙ РОЗЛАД</a:t>
            </a:r>
          </a:p>
        </p:txBody>
      </p:sp>
      <p:grpSp>
        <p:nvGrpSpPr>
          <p:cNvPr id="7" name="Group 7"/>
          <p:cNvGrpSpPr/>
          <p:nvPr/>
        </p:nvGrpSpPr>
        <p:grpSpPr>
          <a:xfrm>
            <a:off x="2381765" y="3291531"/>
            <a:ext cx="1217141" cy="12171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9" name="TextBox 9"/>
          <p:cNvSpPr txBox="1"/>
          <p:nvPr/>
        </p:nvSpPr>
        <p:spPr>
          <a:xfrm>
            <a:off x="2634452"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1</a:t>
            </a:r>
          </a:p>
        </p:txBody>
      </p:sp>
      <p:sp>
        <p:nvSpPr>
          <p:cNvPr id="10" name="AutoShape 10"/>
          <p:cNvSpPr/>
          <p:nvPr/>
        </p:nvSpPr>
        <p:spPr>
          <a:xfrm>
            <a:off x="5171303" y="3900101"/>
            <a:ext cx="3842951" cy="5665573"/>
          </a:xfrm>
          <a:prstGeom prst="rect">
            <a:avLst/>
          </a:prstGeom>
          <a:solidFill>
            <a:srgbClr val="FFFDF5"/>
          </a:solidFill>
        </p:spPr>
      </p:sp>
      <p:sp>
        <p:nvSpPr>
          <p:cNvPr id="11" name="TextBox 11"/>
          <p:cNvSpPr txBox="1"/>
          <p:nvPr/>
        </p:nvSpPr>
        <p:spPr>
          <a:xfrm>
            <a:off x="5533686" y="5570705"/>
            <a:ext cx="3186600" cy="107251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ПАНІЧНІ АТАКИ</a:t>
            </a:r>
          </a:p>
        </p:txBody>
      </p:sp>
      <p:grpSp>
        <p:nvGrpSpPr>
          <p:cNvPr id="12" name="Group 12"/>
          <p:cNvGrpSpPr/>
          <p:nvPr/>
        </p:nvGrpSpPr>
        <p:grpSpPr>
          <a:xfrm>
            <a:off x="6484208" y="3291531"/>
            <a:ext cx="1217141" cy="121714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14" name="TextBox 14"/>
          <p:cNvSpPr txBox="1"/>
          <p:nvPr/>
        </p:nvSpPr>
        <p:spPr>
          <a:xfrm>
            <a:off x="6736895"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2</a:t>
            </a:r>
          </a:p>
        </p:txBody>
      </p:sp>
      <p:sp>
        <p:nvSpPr>
          <p:cNvPr id="15" name="AutoShape 15"/>
          <p:cNvSpPr/>
          <p:nvPr/>
        </p:nvSpPr>
        <p:spPr>
          <a:xfrm>
            <a:off x="9273746" y="3900101"/>
            <a:ext cx="3842951" cy="5665573"/>
          </a:xfrm>
          <a:prstGeom prst="rect">
            <a:avLst/>
          </a:prstGeom>
          <a:solidFill>
            <a:srgbClr val="FFFDF5"/>
          </a:solidFill>
        </p:spPr>
      </p:sp>
      <p:sp>
        <p:nvSpPr>
          <p:cNvPr id="16" name="TextBox 16"/>
          <p:cNvSpPr txBox="1"/>
          <p:nvPr/>
        </p:nvSpPr>
        <p:spPr>
          <a:xfrm>
            <a:off x="9636129" y="5570705"/>
            <a:ext cx="3186600" cy="107251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СЕПАРАЦІЙНА ТРИВОГА</a:t>
            </a:r>
          </a:p>
        </p:txBody>
      </p:sp>
      <p:grpSp>
        <p:nvGrpSpPr>
          <p:cNvPr id="17" name="Group 17"/>
          <p:cNvGrpSpPr/>
          <p:nvPr/>
        </p:nvGrpSpPr>
        <p:grpSpPr>
          <a:xfrm>
            <a:off x="10586651" y="3291531"/>
            <a:ext cx="1217141" cy="1217141"/>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19" name="TextBox 19"/>
          <p:cNvSpPr txBox="1"/>
          <p:nvPr/>
        </p:nvSpPr>
        <p:spPr>
          <a:xfrm>
            <a:off x="10839338"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3</a:t>
            </a:r>
          </a:p>
        </p:txBody>
      </p:sp>
      <p:sp>
        <p:nvSpPr>
          <p:cNvPr id="20" name="AutoShape 20"/>
          <p:cNvSpPr/>
          <p:nvPr/>
        </p:nvSpPr>
        <p:spPr>
          <a:xfrm>
            <a:off x="13376189" y="3900101"/>
            <a:ext cx="3842951" cy="5665573"/>
          </a:xfrm>
          <a:prstGeom prst="rect">
            <a:avLst/>
          </a:prstGeom>
          <a:solidFill>
            <a:srgbClr val="FFFDF5"/>
          </a:solidFill>
        </p:spPr>
      </p:sp>
      <p:sp>
        <p:nvSpPr>
          <p:cNvPr id="21" name="TextBox 21"/>
          <p:cNvSpPr txBox="1"/>
          <p:nvPr/>
        </p:nvSpPr>
        <p:spPr>
          <a:xfrm>
            <a:off x="13738572" y="5570705"/>
            <a:ext cx="3186600" cy="107251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СОЦІАЛЬНА ФОБІЯ</a:t>
            </a:r>
          </a:p>
        </p:txBody>
      </p:sp>
      <p:grpSp>
        <p:nvGrpSpPr>
          <p:cNvPr id="22" name="Group 22"/>
          <p:cNvGrpSpPr/>
          <p:nvPr/>
        </p:nvGrpSpPr>
        <p:grpSpPr>
          <a:xfrm>
            <a:off x="14689095" y="3291531"/>
            <a:ext cx="1217141" cy="121714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24" name="TextBox 24"/>
          <p:cNvSpPr txBox="1"/>
          <p:nvPr/>
        </p:nvSpPr>
        <p:spPr>
          <a:xfrm>
            <a:off x="14941781"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4</a:t>
            </a:r>
          </a:p>
        </p:txBody>
      </p:sp>
      <p:sp>
        <p:nvSpPr>
          <p:cNvPr id="25" name="AutoShape 25"/>
          <p:cNvSpPr/>
          <p:nvPr/>
        </p:nvSpPr>
        <p:spPr>
          <a:xfrm>
            <a:off x="15513682" y="1657350"/>
            <a:ext cx="6889345" cy="87376"/>
          </a:xfrm>
          <a:prstGeom prst="rect">
            <a:avLst/>
          </a:prstGeom>
          <a:solidFill>
            <a:srgbClr val="7564AB"/>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AutoShape 2"/>
          <p:cNvSpPr/>
          <p:nvPr/>
        </p:nvSpPr>
        <p:spPr>
          <a:xfrm>
            <a:off x="-670354" y="-647700"/>
            <a:ext cx="19628708" cy="6926992"/>
          </a:xfrm>
          <a:prstGeom prst="rect">
            <a:avLst/>
          </a:prstGeom>
          <a:solidFill>
            <a:srgbClr val="FFCC37"/>
          </a:solidFill>
        </p:spPr>
      </p:sp>
      <p:sp>
        <p:nvSpPr>
          <p:cNvPr id="3" name="AutoShape 3"/>
          <p:cNvSpPr/>
          <p:nvPr/>
        </p:nvSpPr>
        <p:spPr>
          <a:xfrm>
            <a:off x="-4115026" y="1657350"/>
            <a:ext cx="6889345" cy="87376"/>
          </a:xfrm>
          <a:prstGeom prst="rect">
            <a:avLst/>
          </a:prstGeom>
          <a:solidFill>
            <a:srgbClr val="7564AB"/>
          </a:solidFill>
        </p:spPr>
      </p:sp>
      <p:sp>
        <p:nvSpPr>
          <p:cNvPr id="4" name="AutoShape 4"/>
          <p:cNvSpPr/>
          <p:nvPr/>
        </p:nvSpPr>
        <p:spPr>
          <a:xfrm>
            <a:off x="1068859" y="3900101"/>
            <a:ext cx="3842951" cy="5665573"/>
          </a:xfrm>
          <a:prstGeom prst="rect">
            <a:avLst/>
          </a:prstGeom>
          <a:solidFill>
            <a:srgbClr val="FFFDF5"/>
          </a:solidFill>
        </p:spPr>
      </p:sp>
      <p:sp>
        <p:nvSpPr>
          <p:cNvPr id="5" name="TextBox 5"/>
          <p:cNvSpPr txBox="1"/>
          <p:nvPr/>
        </p:nvSpPr>
        <p:spPr>
          <a:xfrm>
            <a:off x="1431243" y="5598645"/>
            <a:ext cx="3186600" cy="1026160"/>
          </a:xfrm>
          <a:prstGeom prst="rect">
            <a:avLst/>
          </a:prstGeom>
        </p:spPr>
        <p:txBody>
          <a:bodyPr lIns="0" tIns="0" rIns="0" bIns="0" rtlCol="0" anchor="t">
            <a:spAutoFit/>
          </a:bodyPr>
          <a:lstStyle/>
          <a:p>
            <a:pPr algn="ctr">
              <a:lnSpc>
                <a:spcPts val="4160"/>
              </a:lnSpc>
            </a:pPr>
            <a:r>
              <a:rPr lang="en-US" sz="3200" spc="160" dirty="0">
                <a:solidFill>
                  <a:srgbClr val="7564AB"/>
                </a:solidFill>
                <a:latin typeface="Quicksand Bold"/>
              </a:rPr>
              <a:t>ВИБІРКОВА НІМОТА</a:t>
            </a:r>
          </a:p>
        </p:txBody>
      </p:sp>
      <p:grpSp>
        <p:nvGrpSpPr>
          <p:cNvPr id="6" name="Group 6"/>
          <p:cNvGrpSpPr/>
          <p:nvPr/>
        </p:nvGrpSpPr>
        <p:grpSpPr>
          <a:xfrm>
            <a:off x="2381765" y="3291531"/>
            <a:ext cx="1217141" cy="121714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8" name="TextBox 8"/>
          <p:cNvSpPr txBox="1"/>
          <p:nvPr/>
        </p:nvSpPr>
        <p:spPr>
          <a:xfrm>
            <a:off x="2634452"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5</a:t>
            </a:r>
          </a:p>
        </p:txBody>
      </p:sp>
      <p:sp>
        <p:nvSpPr>
          <p:cNvPr id="9" name="AutoShape 9"/>
          <p:cNvSpPr/>
          <p:nvPr/>
        </p:nvSpPr>
        <p:spPr>
          <a:xfrm>
            <a:off x="5171303" y="3900101"/>
            <a:ext cx="3842951" cy="5665573"/>
          </a:xfrm>
          <a:prstGeom prst="rect">
            <a:avLst/>
          </a:prstGeom>
          <a:solidFill>
            <a:srgbClr val="FFFDF5"/>
          </a:solidFill>
        </p:spPr>
      </p:sp>
      <p:sp>
        <p:nvSpPr>
          <p:cNvPr id="10" name="TextBox 10"/>
          <p:cNvSpPr txBox="1"/>
          <p:nvPr/>
        </p:nvSpPr>
        <p:spPr>
          <a:xfrm>
            <a:off x="5533686" y="5570705"/>
            <a:ext cx="3186600" cy="107251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ВИБІРКОВІ ФОБІЇ</a:t>
            </a:r>
          </a:p>
        </p:txBody>
      </p:sp>
      <p:grpSp>
        <p:nvGrpSpPr>
          <p:cNvPr id="11" name="Group 11"/>
          <p:cNvGrpSpPr/>
          <p:nvPr/>
        </p:nvGrpSpPr>
        <p:grpSpPr>
          <a:xfrm>
            <a:off x="6484208" y="3291531"/>
            <a:ext cx="1217141" cy="121714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13" name="TextBox 13"/>
          <p:cNvSpPr txBox="1"/>
          <p:nvPr/>
        </p:nvSpPr>
        <p:spPr>
          <a:xfrm>
            <a:off x="6736895"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6</a:t>
            </a:r>
          </a:p>
        </p:txBody>
      </p:sp>
      <p:sp>
        <p:nvSpPr>
          <p:cNvPr id="14" name="AutoShape 14"/>
          <p:cNvSpPr/>
          <p:nvPr/>
        </p:nvSpPr>
        <p:spPr>
          <a:xfrm>
            <a:off x="9273746" y="3900101"/>
            <a:ext cx="3842951" cy="5665573"/>
          </a:xfrm>
          <a:prstGeom prst="rect">
            <a:avLst/>
          </a:prstGeom>
          <a:solidFill>
            <a:srgbClr val="FFFDF5"/>
          </a:solidFill>
        </p:spPr>
      </p:sp>
      <p:sp>
        <p:nvSpPr>
          <p:cNvPr id="15" name="TextBox 15"/>
          <p:cNvSpPr txBox="1"/>
          <p:nvPr/>
        </p:nvSpPr>
        <p:spPr>
          <a:xfrm>
            <a:off x="9636129" y="5027780"/>
            <a:ext cx="3186600" cy="215836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ПОСТТРАВМАТИЧНИЙ СТРЕСОВИЙ РОЗЛАД</a:t>
            </a:r>
          </a:p>
        </p:txBody>
      </p:sp>
      <p:grpSp>
        <p:nvGrpSpPr>
          <p:cNvPr id="16" name="Group 16"/>
          <p:cNvGrpSpPr/>
          <p:nvPr/>
        </p:nvGrpSpPr>
        <p:grpSpPr>
          <a:xfrm>
            <a:off x="10586651" y="3291531"/>
            <a:ext cx="1217141" cy="121714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18" name="TextBox 18"/>
          <p:cNvSpPr txBox="1"/>
          <p:nvPr/>
        </p:nvSpPr>
        <p:spPr>
          <a:xfrm>
            <a:off x="10839338"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7</a:t>
            </a:r>
          </a:p>
        </p:txBody>
      </p:sp>
      <p:sp>
        <p:nvSpPr>
          <p:cNvPr id="19" name="AutoShape 19"/>
          <p:cNvSpPr/>
          <p:nvPr/>
        </p:nvSpPr>
        <p:spPr>
          <a:xfrm>
            <a:off x="13376189" y="3900101"/>
            <a:ext cx="3842951" cy="5665573"/>
          </a:xfrm>
          <a:prstGeom prst="rect">
            <a:avLst/>
          </a:prstGeom>
          <a:solidFill>
            <a:srgbClr val="FFFDF5"/>
          </a:solidFill>
        </p:spPr>
      </p:sp>
      <p:sp>
        <p:nvSpPr>
          <p:cNvPr id="20" name="TextBox 20"/>
          <p:cNvSpPr txBox="1"/>
          <p:nvPr/>
        </p:nvSpPr>
        <p:spPr>
          <a:xfrm>
            <a:off x="13738572" y="5027780"/>
            <a:ext cx="3186600" cy="2158365"/>
          </a:xfrm>
          <a:prstGeom prst="rect">
            <a:avLst/>
          </a:prstGeom>
        </p:spPr>
        <p:txBody>
          <a:bodyPr lIns="0" tIns="0" rIns="0" bIns="0" rtlCol="0" anchor="t">
            <a:spAutoFit/>
          </a:bodyPr>
          <a:lstStyle/>
          <a:p>
            <a:pPr algn="ctr">
              <a:lnSpc>
                <a:spcPts val="4290"/>
              </a:lnSpc>
            </a:pPr>
            <a:r>
              <a:rPr lang="en-US" sz="3300" spc="165" dirty="0">
                <a:solidFill>
                  <a:srgbClr val="7564AB"/>
                </a:solidFill>
                <a:latin typeface="Quicksand Bold"/>
              </a:rPr>
              <a:t>ОБСЕСИВНО-КОМПУЛЬСИВНИЙ РОЗЛАД</a:t>
            </a:r>
          </a:p>
        </p:txBody>
      </p:sp>
      <p:grpSp>
        <p:nvGrpSpPr>
          <p:cNvPr id="21" name="Group 21"/>
          <p:cNvGrpSpPr/>
          <p:nvPr/>
        </p:nvGrpSpPr>
        <p:grpSpPr>
          <a:xfrm>
            <a:off x="14689095" y="3291531"/>
            <a:ext cx="1217141" cy="121714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564AB"/>
            </a:solidFill>
          </p:spPr>
        </p:sp>
      </p:grpSp>
      <p:sp>
        <p:nvSpPr>
          <p:cNvPr id="23" name="TextBox 23"/>
          <p:cNvSpPr txBox="1"/>
          <p:nvPr/>
        </p:nvSpPr>
        <p:spPr>
          <a:xfrm>
            <a:off x="14941781" y="3586904"/>
            <a:ext cx="711767" cy="616870"/>
          </a:xfrm>
          <a:prstGeom prst="rect">
            <a:avLst/>
          </a:prstGeom>
        </p:spPr>
        <p:txBody>
          <a:bodyPr lIns="0" tIns="0" rIns="0" bIns="0" rtlCol="0" anchor="t">
            <a:spAutoFit/>
          </a:bodyPr>
          <a:lstStyle/>
          <a:p>
            <a:pPr algn="ctr">
              <a:lnSpc>
                <a:spcPts val="4800"/>
              </a:lnSpc>
            </a:pPr>
            <a:r>
              <a:rPr lang="en-US" sz="4000" dirty="0">
                <a:solidFill>
                  <a:srgbClr val="FFFDF5"/>
                </a:solidFill>
                <a:latin typeface="Quicksand Bold"/>
              </a:rPr>
              <a:t>8</a:t>
            </a:r>
          </a:p>
        </p:txBody>
      </p:sp>
      <p:sp>
        <p:nvSpPr>
          <p:cNvPr id="24" name="AutoShape 24"/>
          <p:cNvSpPr/>
          <p:nvPr/>
        </p:nvSpPr>
        <p:spPr>
          <a:xfrm>
            <a:off x="15513682" y="1657350"/>
            <a:ext cx="6889345" cy="87376"/>
          </a:xfrm>
          <a:prstGeom prst="rect">
            <a:avLst/>
          </a:prstGeom>
          <a:solidFill>
            <a:srgbClr val="7564AB"/>
          </a:solidFill>
        </p:spPr>
      </p:sp>
      <p:sp>
        <p:nvSpPr>
          <p:cNvPr id="25" name="TextBox 25"/>
          <p:cNvSpPr txBox="1"/>
          <p:nvPr/>
        </p:nvSpPr>
        <p:spPr>
          <a:xfrm>
            <a:off x="3598905" y="249748"/>
            <a:ext cx="10772198" cy="1952664"/>
          </a:xfrm>
          <a:prstGeom prst="rect">
            <a:avLst/>
          </a:prstGeom>
        </p:spPr>
        <p:txBody>
          <a:bodyPr lIns="0" tIns="0" rIns="0" bIns="0" rtlCol="0" anchor="t">
            <a:spAutoFit/>
          </a:bodyPr>
          <a:lstStyle/>
          <a:p>
            <a:pPr algn="ctr">
              <a:lnSpc>
                <a:spcPts val="7839"/>
              </a:lnSpc>
            </a:pPr>
            <a:r>
              <a:rPr lang="en-US" sz="5600" dirty="0">
                <a:solidFill>
                  <a:srgbClr val="7564AB"/>
                </a:solidFill>
                <a:latin typeface="Quicksand Bold"/>
              </a:rPr>
              <a:t>Тривожні розлади в дітей </a:t>
            </a:r>
          </a:p>
          <a:p>
            <a:pPr algn="ctr">
              <a:lnSpc>
                <a:spcPts val="7840"/>
              </a:lnSpc>
            </a:pPr>
            <a:r>
              <a:rPr lang="en-US" sz="5600" dirty="0">
                <a:solidFill>
                  <a:srgbClr val="7564AB"/>
                </a:solidFill>
                <a:latin typeface="Quicksand Bold"/>
              </a:rPr>
              <a:t>(продовження)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64AB"/>
        </a:solidFill>
        <a:effectLst/>
      </p:bgPr>
    </p:bg>
    <p:spTree>
      <p:nvGrpSpPr>
        <p:cNvPr id="1" name=""/>
        <p:cNvGrpSpPr/>
        <p:nvPr/>
      </p:nvGrpSpPr>
      <p:grpSpPr>
        <a:xfrm>
          <a:off x="0" y="0"/>
          <a:ext cx="0" cy="0"/>
          <a:chOff x="0" y="0"/>
          <a:chExt cx="0" cy="0"/>
        </a:xfrm>
      </p:grpSpPr>
      <p:sp>
        <p:nvSpPr>
          <p:cNvPr id="2" name="TextBox 2"/>
          <p:cNvSpPr txBox="1"/>
          <p:nvPr/>
        </p:nvSpPr>
        <p:spPr>
          <a:xfrm>
            <a:off x="1219200" y="1409701"/>
            <a:ext cx="16230600" cy="8877300"/>
          </a:xfrm>
          <a:prstGeom prst="rect">
            <a:avLst/>
          </a:prstGeom>
        </p:spPr>
        <p:txBody>
          <a:bodyPr wrap="square" lIns="0" tIns="0" rIns="0" bIns="0" rtlCol="0" anchor="t">
            <a:spAutoFit/>
          </a:bodyPr>
          <a:lstStyle/>
          <a:p>
            <a:pPr algn="just"/>
            <a:r>
              <a:rPr lang="uk-UA" sz="3200" dirty="0" smtClean="0">
                <a:solidFill>
                  <a:srgbClr val="FFCC37"/>
                </a:solidFill>
                <a:latin typeface="PT Serif"/>
              </a:rPr>
              <a:t>Згідно зі статистикою, тривожність як проблема характерна для кожної восьмої дитини. Коли дорослі не в змозі допомогти дитині впоратися зі звичайною тривогою, остання здатна перерости в розлад, що супроводжуватиме її життя не тільки в підлітковому, а й навіть у дорослому віці. 25 % дітей віком 13–18 років мають </a:t>
            </a:r>
            <a:r>
              <a:rPr lang="en-US" sz="3200" dirty="0" smtClean="0">
                <a:solidFill>
                  <a:srgbClr val="FFCC37"/>
                </a:solidFill>
                <a:latin typeface="PT Serif"/>
              </a:rPr>
              <a:t>тривожні </a:t>
            </a:r>
            <a:r>
              <a:rPr lang="uk-UA" sz="3200" dirty="0" smtClean="0">
                <a:solidFill>
                  <a:srgbClr val="FFCC37"/>
                </a:solidFill>
                <a:latin typeface="PT Serif"/>
              </a:rPr>
              <a:t>розлади, а 5,9 % – досить серйозні. Зрозуміло, батьки готові зробити все, аби допомогти своїй надмірно тривожній дитині. Перш за все слід визначити вид розладу, що дошкуляє дитині. </a:t>
            </a:r>
          </a:p>
          <a:p>
            <a:pPr algn="just"/>
            <a:r>
              <a:rPr lang="uk-UA" sz="3200" b="1" dirty="0" smtClean="0"/>
              <a:t>Страх — перша похідна (першопричина) тривоги.</a:t>
            </a:r>
            <a:endParaRPr lang="uk-UA" sz="3200" dirty="0" smtClean="0"/>
          </a:p>
          <a:p>
            <a:pPr algn="just"/>
            <a:r>
              <a:rPr lang="uk-UA" sz="3200" dirty="0" smtClean="0">
                <a:solidFill>
                  <a:schemeClr val="bg1"/>
                </a:solidFill>
              </a:rPr>
              <a:t>Провідний страх у шкільному віці — страх "бути не тим", про кого добре говорять, кого поважають, цінують і розуміють. Інакше кажучи, це страх не відповідати соціальним вимогам найближчого оточення (школа, середовище однолітків або родина).</a:t>
            </a:r>
          </a:p>
          <a:p>
            <a:pPr algn="just"/>
            <a:r>
              <a:rPr lang="uk-UA" sz="3200" dirty="0" smtClean="0">
                <a:solidFill>
                  <a:schemeClr val="bg1"/>
                </a:solidFill>
              </a:rPr>
              <a:t>Конкретними формами страху бути "не тим" є страхи не встигнути, спізнитися, зробити не те, не так, бути засудженим або покараним</a:t>
            </a:r>
            <a:r>
              <a:rPr lang="uk-UA" sz="3200" dirty="0" smtClean="0"/>
              <a:t>.</a:t>
            </a:r>
          </a:p>
          <a:p>
            <a:pPr algn="just"/>
            <a:r>
              <a:rPr lang="uk-UA" sz="3200" dirty="0" smtClean="0">
                <a:solidFill>
                  <a:schemeClr val="bg1"/>
                </a:solidFill>
              </a:rPr>
              <a:t>Ці страхи свідчать про наростаючу соціальну активність, про  надмірне почуття відповідальності, обов'язку (“я повинен”), тобто про все те, що об'єднано в понятті "совість", що є центральним психологічним утворенням даного віку.</a:t>
            </a:r>
          </a:p>
          <a:p>
            <a:pPr algn="ctr">
              <a:lnSpc>
                <a:spcPts val="5880"/>
              </a:lnSpc>
            </a:pPr>
            <a:endParaRPr lang="uk-UA" sz="4200" dirty="0">
              <a:solidFill>
                <a:srgbClr val="FFCC37"/>
              </a:solidFill>
              <a:latin typeface="PT Serif"/>
            </a:endParaRPr>
          </a:p>
        </p:txBody>
      </p:sp>
      <p:grpSp>
        <p:nvGrpSpPr>
          <p:cNvPr id="3" name="Group 3"/>
          <p:cNvGrpSpPr/>
          <p:nvPr/>
        </p:nvGrpSpPr>
        <p:grpSpPr>
          <a:xfrm>
            <a:off x="3933531" y="-228196"/>
            <a:ext cx="10058400" cy="1599392"/>
            <a:chOff x="0" y="0"/>
            <a:chExt cx="3594100" cy="571500"/>
          </a:xfrm>
        </p:grpSpPr>
        <p:sp>
          <p:nvSpPr>
            <p:cNvPr id="4" name="Freeform 4"/>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FFCC37"/>
            </a:solidFill>
          </p:spPr>
        </p:sp>
      </p:grpSp>
      <p:grpSp>
        <p:nvGrpSpPr>
          <p:cNvPr id="5" name="Group 5"/>
          <p:cNvGrpSpPr/>
          <p:nvPr/>
        </p:nvGrpSpPr>
        <p:grpSpPr>
          <a:xfrm>
            <a:off x="4396774" y="8877300"/>
            <a:ext cx="10058400" cy="1180696"/>
            <a:chOff x="0" y="0"/>
            <a:chExt cx="3594100" cy="571500"/>
          </a:xfrm>
        </p:grpSpPr>
        <p:sp>
          <p:nvSpPr>
            <p:cNvPr id="6" name="Freeform 6"/>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FFCC37"/>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829</TotalTime>
  <Words>3497</Words>
  <Application>Microsoft Office PowerPoint</Application>
  <PresentationFormat>Довільний</PresentationFormat>
  <Paragraphs>195</Paragraphs>
  <Slides>29</Slides>
  <Notes>1</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29</vt:i4>
      </vt:variant>
    </vt:vector>
  </HeadingPairs>
  <TitlesOfParts>
    <vt:vector size="39" baseType="lpstr">
      <vt:lpstr>PT Serif Bold</vt:lpstr>
      <vt:lpstr>PT Serif</vt:lpstr>
      <vt:lpstr>Fredoka One</vt:lpstr>
      <vt:lpstr>Quicksand Bold</vt:lpstr>
      <vt:lpstr>Calibri</vt:lpstr>
      <vt:lpstr>Arimo</vt:lpstr>
      <vt:lpstr>Noto Serif Display Black</vt:lpstr>
      <vt:lpstr>Quicksand</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Оцініть, наскільки виражена ваша тривожність про можливі хвороби саме зараз?   За шкалою від 1 до 10, де 1 — ви мінімально переживаєте, а 10 — ви надзвичайно переживаєте.   Іпохондрія — це психічний розлад, за якого людина постійно шукає в себе ознаки різноманітних серйозних хвороб, збирає інформацію про них та розповідає про це своєму оточенню.   </vt:lpstr>
      <vt:lpstr>Психодіагностична вправа : Чи можна самостійно зрозуміти, що в мене іпохондрія? Дайте відповідь на запитання і вкажіть, скільки разів ви відповіли «так», а скільки — «ні»: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vt:lpstr>
      <vt:lpstr>Презентація PowerPoint</vt:lpstr>
      <vt:lpstr>Презентація PowerPoint</vt:lpstr>
      <vt:lpstr>ВІДПОВІДІ НА ТЕСТИ  Тест 1. Якщо ваша оцінка 7 і більше, то тривожність надмірна.  Тест 2. Що більше відповідей «так» ви дали (від 1 до 7), то більше ви схильні до іпохондрії. ❗️ Якщо тривожні думки заважають вам працювати, дотримуватися розпорядку дня, насолоджуватися улюбленими заняттями й викликають проблеми з оточенням, це ознака того, що потрібно вжити заходів.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Презентація.Тривожність.</dc:title>
  <dc:creator>Lenovo</dc:creator>
  <cp:lastModifiedBy>Lenovo</cp:lastModifiedBy>
  <cp:revision>84</cp:revision>
  <dcterms:created xsi:type="dcterms:W3CDTF">2006-08-16T00:00:00Z</dcterms:created>
  <dcterms:modified xsi:type="dcterms:W3CDTF">2023-02-13T20:33:50Z</dcterms:modified>
  <dc:identifier>DAD6dejf8xA</dc:identifier>
</cp:coreProperties>
</file>