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755" r:id="rId1"/>
  </p:sldMasterIdLst>
  <p:notesMasterIdLst>
    <p:notesMasterId r:id="rId13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E8011-FBDC-4090-B9A9-E338A066F6B1}" type="datetimeFigureOut">
              <a:rPr lang="uk-UA" smtClean="0"/>
              <a:t>11.05.2022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F2952-A25B-42F1-A7CF-C9B4BBBAB71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337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Драматичний трикутник — психосоціальна модель взаємодії людини</a:t>
            </a:r>
            <a:r>
              <a:rPr lang="uk-UA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іншими</a:t>
            </a:r>
            <a:r>
              <a:rPr lang="uk-UA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Автором є Стівен Карпман. Вправа «Кулька» .</a:t>
            </a:r>
            <a:r>
              <a:rPr lang="uk-UA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</a:t>
            </a:r>
            <a:r>
              <a:rPr lang="uk-UA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нструкція:</a:t>
            </a:r>
            <a:r>
              <a:rPr lang="uk-UA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пальці в кулак і вдувати повітря 10 разів. Вправа «Резервуар» </a:t>
            </a:r>
            <a:r>
              <a:rPr lang="uk-UA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Скриня ресурсів. </a:t>
            </a:r>
            <a:r>
              <a:rPr lang="uk-U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Важливо накопичувати ресурси, щоби втримувати напруження. Ресурсом може бути емоційний контакт із кимось, дозвіл собі відчувати, будь-яка раціональна інформація, віра, підтримка зв’язку з кимось, можливість їсти, пити, уява (можна уявляти, чим ми займатимемося, коли все закінчиться).</a:t>
            </a:r>
          </a:p>
          <a:p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2952-A25B-42F1-A7CF-C9B4BBBAB714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964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Стрес — це не тільки психологічна проблема, занадто багато негативних емоцій можуть спровокувати і фізичні нездужання, тому особливо важливо навчитися виходити з цього пригніченого стану. </a:t>
            </a:r>
          </a:p>
          <a:p>
            <a:r>
              <a:rPr lang="uk-UA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Техніка 4</a:t>
            </a:r>
            <a:r>
              <a:rPr lang="uk-UA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r>
              <a:rPr lang="uk-UA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7—8. Цей метод змусить розум і тіло зосередитися на регулюванні дихання, а не на відтворенні ваших тривог. </a:t>
            </a:r>
            <a:r>
              <a:rPr lang="ru-RU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евні </a:t>
            </a:r>
            <a:r>
              <a:rPr lang="uk-UA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запахи можуть змінювати активність мозкових хвиль і знижувати рівень гормонів стресу в організмі.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ефірні масла для боротьби зі стресом включають лаванду, троянду, бергамот, ромашку, ладан, сандалове дерево, та іланг-іланг.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вітамін В6</a:t>
            </a:r>
            <a:r>
              <a:rPr 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необхідний для синтезу серотоніну та міцного сну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жерела: капуста, часник, каші, горіхи);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Пребіотики</a:t>
            </a:r>
            <a:r>
              <a:rPr 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отрібні для росту здорових бактерій, які впливають на настрій та сон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(ч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асник, цибуля, банан, овес). </a:t>
            </a:r>
            <a:r>
              <a:rPr lang="uk-U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Вітаміни А і С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які знижують рівень кортизолу</a:t>
            </a:r>
            <a:r>
              <a:rPr lang="uk-U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(м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орська жирна риба (вітамін А), настій із шипшини, петрушка зелена, капуста білокачанна. </a:t>
            </a:r>
            <a:r>
              <a:rPr lang="uk-U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Магній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Має заспокійливу дію, сприяє розслабленню м’язів</a:t>
            </a:r>
            <a:r>
              <a:rPr lang="uk-U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г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оріхи, гречка, овес, висівки (додавати до каші), какао.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Тривала соціальна ізоляція рівносильна викурювання 15 сигарет у день</a:t>
            </a:r>
            <a:endParaRPr lang="uk-U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2952-A25B-42F1-A7CF-C9B4BBBAB714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8010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Наприклад, коли людина матюкається, виділяється гормон ендорфін. А це допомагає знеболити процес. </a:t>
            </a:r>
            <a:r>
              <a:rPr lang="uk-UA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 вранці я почула сирени, то зрозуміла, що не можу говорити. Це для мене не властиво. Це пояснюється так: коли страшно, у нас вимикаються зони Брока, що відповідають за говоріння. Якщо ви відчуваєте те саме чи чуєте, що в дітей сиплий, нетиповий голос, співайте, кричіть, говоріть голосно.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2952-A25B-42F1-A7CF-C9B4BBBAB714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77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uk-UA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людини є кілька точок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опори й контакту, </a:t>
            </a:r>
            <a:r>
              <a:rPr lang="uk-UA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завдяки яким вона може вийти зі стану паніки та стресу й допомогти собі не потрапити в стан травматизації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Контроль рук: Для дитини цю вправу треба модифікувати так: запропонуйте, аби вона поклала руку собі на плече, і скажіть, що це наче ви або янгол її захищаєте. Якщо ваші діти вірять у янголів-охоронців, зараз саме час це використати.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2952-A25B-42F1-A7CF-C9B4BBBAB714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93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5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202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0263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4907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8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7573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7525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2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8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1962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253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44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56" r:id="rId1"/>
    <p:sldLayoutId id="2147484757" r:id="rId2"/>
    <p:sldLayoutId id="2147484758" r:id="rId3"/>
    <p:sldLayoutId id="2147484759" r:id="rId4"/>
    <p:sldLayoutId id="2147484760" r:id="rId5"/>
    <p:sldLayoutId id="2147484761" r:id="rId6"/>
    <p:sldLayoutId id="2147484762" r:id="rId7"/>
    <p:sldLayoutId id="2147484763" r:id="rId8"/>
    <p:sldLayoutId id="2147484764" r:id="rId9"/>
    <p:sldLayoutId id="2147484765" r:id="rId10"/>
    <p:sldLayoutId id="214748476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lick.mlsend.com/link/c/YT0xOTA5NjcxODkwMjYwMDcxOTkxJmM9dTV2MCZlPTQ4MjImYj05NDU3NDYxMTImZD1wMGk2ajl1.g-kS_20tTGsBsw6Dx5dk4rJJ-TtT98NJtGHrequc0LQ" TargetMode="External"/><Relationship Id="rId3" Type="http://schemas.openxmlformats.org/officeDocument/2006/relationships/hyperlink" Target="https://t.me/friend_first_aid_bot" TargetMode="External"/><Relationship Id="rId7" Type="http://schemas.openxmlformats.org/officeDocument/2006/relationships/hyperlink" Target="https://tellme.com.ua/" TargetMode="External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osvitoria.media/news/psyhology-nadayut-dopomogu-onlajn/" TargetMode="External"/><Relationship Id="rId5" Type="http://schemas.openxmlformats.org/officeDocument/2006/relationships/hyperlink" Target="https://www.facebook.com/eduhub.in.ua/" TargetMode="External"/><Relationship Id="rId4" Type="http://schemas.openxmlformats.org/officeDocument/2006/relationships/hyperlink" Target="https://ms.detector.media/trendi/post/29038/2022-02-25-v-ukraini-zapustyly-telegram-bot-pershoi-psykhologichnoi-dopomogy/" TargetMode="Externa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us.org.ua/articles/korotka-pam-yatka-dlya-vchyteliv-yaki-pratsyuyut-iz-ditmy-pid-chas-vijny-9-pravyl/" TargetMode="External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600" dirty="0"/>
              <a:t>Як проводити уроки під час війни</a:t>
            </a:r>
            <a:br>
              <a:rPr lang="uk-UA" sz="3600" dirty="0"/>
            </a:br>
            <a:endParaRPr lang="uk-UA" sz="36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Вебінар</a:t>
            </a:r>
            <a:r>
              <a:rPr lang="uk-UA" dirty="0"/>
              <a:t> 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0" y="5815063"/>
            <a:ext cx="12191999" cy="69885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1600" dirty="0" smtClean="0"/>
              <a:t>Оксана Паркулаб, кандидат психологічних наук, доцент</a:t>
            </a:r>
            <a:endParaRPr lang="uk-UA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5" y="29393"/>
            <a:ext cx="2453951" cy="24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5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ПРАВИЛА 7,8</a:t>
            </a:r>
            <a:endParaRPr lang="uk-UA" dirty="0"/>
          </a:p>
        </p:txBody>
      </p:sp>
      <p:pic>
        <p:nvPicPr>
          <p:cNvPr id="6" name="Місце для зображення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1" b="17581"/>
          <a:stretch>
            <a:fillRect/>
          </a:stretch>
        </p:blipFill>
        <p:spPr>
          <a:xfrm>
            <a:off x="1279525" y="2211388"/>
            <a:ext cx="3962400" cy="3368675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49971" y="2150621"/>
            <a:ext cx="4967926" cy="3429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7. </a:t>
            </a:r>
            <a:r>
              <a:rPr lang="uk-UA" dirty="0" smtClean="0"/>
              <a:t>Для дитини, </a:t>
            </a:r>
            <a:r>
              <a:rPr lang="uk-UA" b="1" dirty="0" smtClean="0"/>
              <a:t>яка пережила втрату (близьких або будинок), абсолютно неприпустимі слова</a:t>
            </a:r>
            <a:r>
              <a:rPr lang="uk-UA" dirty="0" smtClean="0"/>
              <a:t> на кшталт</a:t>
            </a:r>
            <a:r>
              <a:rPr lang="uk-UA" i="1" dirty="0" smtClean="0"/>
              <a:t> “час лікує”, “у кожній ситуації є хороший бік, треба лишень уміти його знаходити”</a:t>
            </a:r>
            <a:r>
              <a:rPr lang="uk-UA" dirty="0" smtClean="0"/>
              <a:t>. Ці слова некоректні та неетичні.</a:t>
            </a:r>
          </a:p>
          <a:p>
            <a:r>
              <a:rPr lang="uk-UA" dirty="0" smtClean="0"/>
              <a:t>Дітям важливо почути: “</a:t>
            </a:r>
            <a:r>
              <a:rPr lang="uk-UA" i="1" dirty="0" smtClean="0"/>
              <a:t>Те, що ти пережив – жахлива трагедія, це жахливо й так шкода, що тобі довелося через це пройти. Я захоплююсь твоїми мужністю та силою. Попри таке горе, ти справляєшся, як справжній герой. Я дуже хочу тебе обійняти та захистити”.</a:t>
            </a:r>
            <a:endParaRPr lang="uk-UA" dirty="0" smtClean="0"/>
          </a:p>
          <a:p>
            <a:r>
              <a:rPr lang="uk-UA" dirty="0" smtClean="0"/>
              <a:t>8. Якщо дитина починає розповідати, що б вона не говорила, </a:t>
            </a:r>
            <a:r>
              <a:rPr lang="uk-UA" b="1" dirty="0" smtClean="0"/>
              <a:t>ми її слухаємо й не перебиваємо!</a:t>
            </a:r>
            <a:r>
              <a:rPr lang="uk-UA" dirty="0" smtClean="0"/>
              <a:t> Киваємо, підтримуємо й наприкінці робимо акцент на тому, що навіть слухати – це дуже важко. Далі можна сказати: “</a:t>
            </a:r>
            <a:r>
              <a:rPr lang="uk-UA" i="1" dirty="0" smtClean="0"/>
              <a:t>Але я бачу, який ти сильний і як ти справляєшся”.</a:t>
            </a:r>
            <a:r>
              <a:rPr lang="uk-UA" dirty="0" smtClean="0"/>
              <a:t> Проте не давайте порад, поки вас не попросили про це.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255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74" y="2537927"/>
            <a:ext cx="3722914" cy="31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0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КУДИ МОЖНА ЗВЕРНУТИСЯ ЗА ПСИХОЛОГІЧНОЮ </a:t>
            </a:r>
            <a:r>
              <a:rPr lang="ru-RU" dirty="0" smtClean="0"/>
              <a:t>ПІДТРИМКОЮ?</a:t>
            </a:r>
            <a:endParaRPr lang="ru-RU" dirty="0"/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3" r="28233"/>
          <a:stretch>
            <a:fillRect/>
          </a:stretch>
        </p:blipFill>
        <p:spPr>
          <a:xfrm>
            <a:off x="7684655" y="2401888"/>
            <a:ext cx="3972358" cy="3778250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098194" y="2365376"/>
            <a:ext cx="5985163" cy="3777672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r>
              <a:rPr lang="uk-UA" dirty="0">
                <a:solidFill>
                  <a:schemeClr val="tx1">
                    <a:lumMod val="85000"/>
                  </a:schemeClr>
                </a:solidFill>
                <a:hlinkClick r:id="rId3"/>
              </a:rPr>
              <a:t>Бот першої психологічної допомоги</a:t>
            </a:r>
            <a:r>
              <a:rPr lang="uk-UA" dirty="0">
                <a:solidFill>
                  <a:schemeClr val="tx1">
                    <a:lumMod val="85000"/>
                  </a:schemeClr>
                </a:solidFill>
              </a:rPr>
              <a:t> </a:t>
            </a:r>
            <a:r>
              <a:rPr lang="uk-UA" dirty="0"/>
              <a:t>із порадами психологічної підтримки для себе та щоб підтримати </a:t>
            </a:r>
            <a:r>
              <a:rPr lang="uk-UA" dirty="0" smtClean="0"/>
              <a:t>інших </a:t>
            </a:r>
            <a:r>
              <a:rPr lang="en-US" dirty="0">
                <a:hlinkClick r:id="rId4"/>
              </a:rPr>
              <a:t>https://ms.detector.media/trendi/post/29038/2022-02-25-v-ukraini-zapustyly-telegram-bot-pershoi-psykhologichnoi-dopomogy</a:t>
            </a:r>
            <a:r>
              <a:rPr lang="en-US" dirty="0" smtClean="0">
                <a:hlinkClick r:id="rId4"/>
              </a:rPr>
              <a:t>/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Також </a:t>
            </a:r>
            <a:r>
              <a:rPr lang="uk-UA" dirty="0"/>
              <a:t>Міністерство освіти і науки України з сертифікованими психологами Асоціації інноваційної та цифрової освіти запускає щоденні онлайн зустрічі о 13.00 та 20.00 </a:t>
            </a:r>
            <a:r>
              <a:rPr lang="uk-UA" dirty="0" smtClean="0">
                <a:hlinkClick r:id="rId5"/>
              </a:rPr>
              <a:t>тут</a:t>
            </a:r>
            <a:r>
              <a:rPr lang="uk-UA" dirty="0" smtClean="0"/>
              <a:t> </a:t>
            </a:r>
            <a:r>
              <a:rPr lang="en-US" dirty="0">
                <a:hlinkClick r:id="rId6"/>
              </a:rPr>
              <a:t>https://osvitoria.media/news/psyhology-nadayut-dopomogu-onlajn</a:t>
            </a:r>
            <a:r>
              <a:rPr lang="en-US" dirty="0" smtClean="0">
                <a:hlinkClick r:id="rId6"/>
              </a:rPr>
              <a:t>/</a:t>
            </a:r>
            <a:endParaRPr lang="uk-UA" dirty="0" smtClean="0"/>
          </a:p>
          <a:p>
            <a:endParaRPr lang="uk-UA" dirty="0"/>
          </a:p>
          <a:p>
            <a:r>
              <a:rPr lang="uk-UA" dirty="0">
                <a:hlinkClick r:id="rId7"/>
              </a:rPr>
              <a:t>Цілодобова безплатна платформа</a:t>
            </a:r>
            <a:r>
              <a:rPr lang="uk-UA" dirty="0"/>
              <a:t> для психологічних консультацій “Розкажи мені”, створена Інститутом когнітивного моделювання, МОЗ. Щоб отримати допомогу – необхідно заповнити анкету на сайті, коротко описавши свій </a:t>
            </a:r>
            <a:r>
              <a:rPr lang="uk-UA" dirty="0" smtClean="0"/>
              <a:t>стан</a:t>
            </a:r>
            <a:r>
              <a:rPr lang="uk-UA" dirty="0"/>
              <a:t> </a:t>
            </a:r>
            <a:r>
              <a:rPr lang="uk-UA" u="sng" dirty="0">
                <a:hlinkClick r:id="rId8"/>
              </a:rPr>
              <a:t>https://click.mlsend.com/link/c/YT0xOTA5NjcxODkwMjYwMDcxOTkxJmM9dTV2MCZlPTQ4MjImYj05NDU3NDYxMTImZD1wMGk2ajl1.g-kS_20tTGsBsw6Dx5dk4rJJ-TtT98NJtGHrequc0LQ</a:t>
            </a:r>
            <a:endParaRPr lang="uk-UA" dirty="0"/>
          </a:p>
          <a:p>
            <a:endParaRPr lang="uk-UA" dirty="0" smtClean="0"/>
          </a:p>
          <a:p>
            <a:r>
              <a:rPr lang="uk-UA" u="sng" dirty="0" smtClean="0"/>
              <a:t> </a:t>
            </a:r>
            <a:endParaRPr lang="uk-UA" dirty="0"/>
          </a:p>
          <a:p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19" y="643268"/>
            <a:ext cx="7905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5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599" y="560831"/>
            <a:ext cx="4833258" cy="1174663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РЕКОМЕНДАЦІЇ </a:t>
            </a:r>
            <a:r>
              <a:rPr lang="ru-RU" sz="2000" b="1" dirty="0"/>
              <a:t>для вчителів, які працюють із дітьми під час </a:t>
            </a:r>
            <a:r>
              <a:rPr lang="ru-RU" sz="2000" b="1" dirty="0" smtClean="0"/>
              <a:t>війни</a:t>
            </a:r>
            <a:br>
              <a:rPr lang="ru-RU" sz="2000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/>
          </a:p>
        </p:txBody>
      </p:sp>
      <p:pic>
        <p:nvPicPr>
          <p:cNvPr id="10" name="Місце для вмісту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07" y="2304661"/>
            <a:ext cx="2845836" cy="3042655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943600" y="2220686"/>
            <a:ext cx="4310744" cy="3126630"/>
          </a:xfrm>
        </p:spPr>
        <p:txBody>
          <a:bodyPr>
            <a:normAutofit/>
          </a:bodyPr>
          <a:lstStyle/>
          <a:p>
            <a:endParaRPr lang="uk-UA" sz="2000" dirty="0" smtClean="0"/>
          </a:p>
          <a:p>
            <a:endParaRPr lang="uk-UA" dirty="0" smtClean="0"/>
          </a:p>
          <a:p>
            <a:r>
              <a:rPr lang="uk-UA" dirty="0"/>
              <a:t>Нова українська школа</a:t>
            </a:r>
            <a:endParaRPr lang="uk-UA" altLang="uk-UA" sz="1600" dirty="0">
              <a:solidFill>
                <a:srgbClr val="1155CC"/>
              </a:solidFill>
              <a:latin typeface="Roboto"/>
              <a:hlinkClick r:id="rId3"/>
            </a:endParaRPr>
          </a:p>
          <a:p>
            <a:r>
              <a:rPr lang="uk-UA" altLang="uk-UA" sz="1600" dirty="0" smtClean="0">
                <a:solidFill>
                  <a:srgbClr val="1155CC"/>
                </a:solidFill>
                <a:latin typeface="Roboto"/>
                <a:hlinkClick r:id="rId3"/>
              </a:rPr>
              <a:t>https</a:t>
            </a:r>
            <a:r>
              <a:rPr lang="uk-UA" altLang="uk-UA" sz="1600" dirty="0">
                <a:solidFill>
                  <a:srgbClr val="1155CC"/>
                </a:solidFill>
                <a:latin typeface="Roboto"/>
                <a:hlinkClick r:id="rId3"/>
              </a:rPr>
              <a:t>://nus.org.ua/articles/korotka-pam-yatka-dlya-vchyteliv-yaki-pratsyuyut-iz-ditmy-pid-chas-vijny-9-pravyl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8" y="560831"/>
            <a:ext cx="4786605" cy="82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1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165933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Правило 1.</a:t>
            </a:r>
            <a:br>
              <a:rPr lang="uk-UA" sz="2000" b="1" dirty="0" smtClean="0"/>
            </a:br>
            <a:r>
              <a:rPr lang="uk-UA" sz="1800" b="1" dirty="0" smtClean="0"/>
              <a:t>Турбуємось про себе і намагаємось не починати роботу без ресурсу</a:t>
            </a:r>
            <a:endParaRPr lang="uk-UA" sz="1800" dirty="0"/>
          </a:p>
        </p:txBody>
      </p:sp>
      <p:pic>
        <p:nvPicPr>
          <p:cNvPr id="7" name="Місце для зображення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5" b="13655"/>
          <a:stretch>
            <a:fillRect/>
          </a:stretch>
        </p:blipFill>
        <p:spPr>
          <a:xfrm>
            <a:off x="1418064" y="1551681"/>
            <a:ext cx="6126480" cy="3931920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НАСЛІДКИ</a:t>
            </a:r>
            <a:r>
              <a:rPr lang="uk-UA" sz="1800" dirty="0" smtClean="0"/>
              <a:t>: </a:t>
            </a:r>
          </a:p>
          <a:p>
            <a:r>
              <a:rPr lang="uk-UA" dirty="0" smtClean="0"/>
              <a:t>В</a:t>
            </a:r>
            <a:r>
              <a:rPr lang="uk-UA" sz="1800" dirty="0" smtClean="0"/>
              <a:t>и не звернете увагу на</a:t>
            </a:r>
            <a:r>
              <a:rPr lang="uk-UA" dirty="0" smtClean="0"/>
              <a:t> зміни в поведінці дитини, вам </a:t>
            </a:r>
            <a:r>
              <a:rPr lang="uk-UA" sz="1800" dirty="0" smtClean="0"/>
              <a:t>не вистачить сил витримати її болісний погляд, відповісти на складні запитання, оцінити емоційну реакцію тощо – це посилить її стан занепокоєння та безпорадності.</a:t>
            </a:r>
          </a:p>
          <a:p>
            <a:r>
              <a:rPr lang="uk-UA" dirty="0" smtClean="0"/>
              <a:t>ВПРАВА «Скриня ресурсів»</a:t>
            </a:r>
            <a:endParaRPr lang="uk-UA" sz="18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1528900" y="2697017"/>
            <a:ext cx="1576873" cy="277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Переслідувач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5781963" y="2697018"/>
            <a:ext cx="1450110" cy="277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Рятівник</a:t>
            </a:r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2864498" y="5320146"/>
            <a:ext cx="3023118" cy="665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latin typeface="Comic Sans MS" panose="030F0702030302020204" pitchFamily="66" charset="0"/>
              </a:rPr>
              <a:t>Заперечує наявність власних ресурсів, просить поради, не ухвалює рішень</a:t>
            </a:r>
            <a:endParaRPr lang="uk-UA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2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700" b="1" dirty="0" smtClean="0"/>
              <a:t>Як зняти стрес і тривогу —  техніки розслаблення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6" name="Місце для зображення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" b="9268"/>
          <a:stretch>
            <a:fillRect/>
          </a:stretch>
        </p:blipFill>
        <p:spPr>
          <a:xfrm>
            <a:off x="5864225" y="2347913"/>
            <a:ext cx="5230813" cy="3795712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270734" y="2347913"/>
            <a:ext cx="4017703" cy="3795712"/>
          </a:xfrm>
        </p:spPr>
        <p:txBody>
          <a:bodyPr>
            <a:normAutofit fontScale="40000" lnSpcReduction="20000"/>
          </a:bodyPr>
          <a:lstStyle/>
          <a:p>
            <a:r>
              <a:rPr lang="uk-UA" sz="3400" b="1" dirty="0" smtClean="0"/>
              <a:t>Техніка</a:t>
            </a:r>
            <a:r>
              <a:rPr lang="ru-RU" sz="3400" b="1" dirty="0" smtClean="0"/>
              <a:t> </a:t>
            </a:r>
            <a:r>
              <a:rPr lang="uk-UA" sz="3400" b="1" dirty="0" smtClean="0"/>
              <a:t>релаксації </a:t>
            </a:r>
            <a:r>
              <a:rPr lang="uk-UA" sz="3400" dirty="0" smtClean="0"/>
              <a:t>Джейкобсона </a:t>
            </a:r>
            <a:r>
              <a:rPr lang="ru-RU" sz="3400" dirty="0" smtClean="0"/>
              <a:t>https</a:t>
            </a:r>
            <a:r>
              <a:rPr lang="ru-RU" sz="3400" dirty="0"/>
              <a:t>://www.youtube.com/watch?v=-EZD0ZHW0BU </a:t>
            </a:r>
            <a:endParaRPr lang="uk-UA" sz="3400" b="1" dirty="0" smtClean="0"/>
          </a:p>
          <a:p>
            <a:r>
              <a:rPr lang="uk-UA" sz="3400" b="1" dirty="0" smtClean="0"/>
              <a:t>Дихальні вправи: </a:t>
            </a:r>
            <a:r>
              <a:rPr lang="ru-RU" sz="3400" dirty="0"/>
              <a:t>т</a:t>
            </a:r>
            <a:r>
              <a:rPr lang="ru-RU" sz="3400" dirty="0" smtClean="0"/>
              <a:t>ехніка</a:t>
            </a:r>
            <a:r>
              <a:rPr lang="ru-RU" sz="3400" dirty="0"/>
              <a:t> «4−7−8». Вдихніть 4 секунди, </a:t>
            </a:r>
            <a:r>
              <a:rPr lang="uk-UA" sz="3400" dirty="0" smtClean="0"/>
              <a:t>затримайте</a:t>
            </a:r>
            <a:r>
              <a:rPr lang="ru-RU" sz="3400" dirty="0" smtClean="0"/>
              <a:t> </a:t>
            </a:r>
            <a:r>
              <a:rPr lang="ru-RU" sz="3400" dirty="0"/>
              <a:t>дихання на 7 секунд, потім видихніть на 8 </a:t>
            </a:r>
            <a:r>
              <a:rPr lang="ru-RU" sz="3400" dirty="0" smtClean="0"/>
              <a:t>секунд.</a:t>
            </a:r>
          </a:p>
          <a:p>
            <a:r>
              <a:rPr lang="uk-UA" sz="3400" b="1" dirty="0" smtClean="0"/>
              <a:t>Ароматерапія  (</a:t>
            </a:r>
            <a:r>
              <a:rPr lang="ru-RU" sz="3400" dirty="0"/>
              <a:t>ефірні масла для </a:t>
            </a:r>
            <a:r>
              <a:rPr lang="uk-UA" sz="3400" dirty="0" smtClean="0"/>
              <a:t>зняття стресу. Нанесіть </a:t>
            </a:r>
            <a:r>
              <a:rPr lang="ru-RU" sz="3400" dirty="0" smtClean="0"/>
              <a:t>три </a:t>
            </a:r>
            <a:r>
              <a:rPr lang="ru-RU" sz="3400" dirty="0"/>
              <a:t>краплі на ватний диск і глибоко вдихніть 10 </a:t>
            </a:r>
            <a:r>
              <a:rPr lang="ru-RU" sz="3400" dirty="0" smtClean="0"/>
              <a:t>разів). </a:t>
            </a:r>
          </a:p>
          <a:p>
            <a:r>
              <a:rPr lang="uk-UA" sz="3400" b="1" dirty="0"/>
              <a:t>Антистресовий </a:t>
            </a:r>
            <a:r>
              <a:rPr lang="uk-UA" sz="3400" b="1" dirty="0" smtClean="0"/>
              <a:t>раціон (вода, повноціннний білок, вітаміни групи В (особливо В6), пребіотики, вітаміни А і С, магній тощо).</a:t>
            </a:r>
          </a:p>
          <a:p>
            <a:r>
              <a:rPr lang="uk-UA" sz="3400" b="1" dirty="0" smtClean="0"/>
              <a:t>Соціальна підтримка (</a:t>
            </a:r>
            <a:r>
              <a:rPr lang="uk-UA" sz="3400" dirty="0" smtClean="0"/>
              <a:t>зберігати тісний зв’язок </a:t>
            </a:r>
            <a:r>
              <a:rPr lang="uk-UA" sz="3400" dirty="0"/>
              <a:t>з </a:t>
            </a:r>
            <a:r>
              <a:rPr lang="uk-UA" sz="3400" dirty="0" smtClean="0"/>
              <a:t>дітьми та батьками).</a:t>
            </a:r>
            <a:r>
              <a:rPr lang="uk-UA" sz="3400" b="1" dirty="0" smtClean="0"/>
              <a:t> </a:t>
            </a:r>
            <a:r>
              <a:rPr lang="ru-RU" sz="3600" dirty="0"/>
              <a:t>Тривала соціальна ізоляція рівносильна викурювання 15 сигарет у день</a:t>
            </a:r>
            <a:endParaRPr lang="uk-UA" sz="3400" b="1" dirty="0"/>
          </a:p>
          <a:p>
            <a:r>
              <a:rPr lang="uk-UA" sz="3400" dirty="0" smtClean="0"/>
              <a:t> </a:t>
            </a:r>
          </a:p>
          <a:p>
            <a:endParaRPr lang="uk-UA" b="1" dirty="0"/>
          </a:p>
          <a:p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825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/>
              <a:t>Правило 2.</a:t>
            </a:r>
            <a:br>
              <a:rPr lang="uk-UA" sz="2400" b="1" dirty="0" smtClean="0"/>
            </a:br>
            <a:r>
              <a:rPr lang="uk-UA" sz="2400" b="1" dirty="0" smtClean="0"/>
              <a:t> </a:t>
            </a:r>
            <a:r>
              <a:rPr lang="ru-RU" sz="1600" dirty="0" smtClean="0"/>
              <a:t>створити </a:t>
            </a:r>
            <a:r>
              <a:rPr lang="ru-RU" sz="1600" dirty="0"/>
              <a:t>безпечний простір, у </a:t>
            </a:r>
            <a:r>
              <a:rPr lang="ru-RU" sz="1600" b="1" dirty="0" smtClean="0"/>
              <a:t>якому </a:t>
            </a:r>
            <a:r>
              <a:rPr lang="ru-RU" sz="1600" b="1" dirty="0"/>
              <a:t>б дитина відчула близькість – “я з тобою</a:t>
            </a:r>
            <a:r>
              <a:rPr lang="ru-RU" sz="1600" b="1" dirty="0" smtClean="0"/>
              <a:t>” та </a:t>
            </a:r>
            <a:r>
              <a:rPr lang="uk-UA" sz="1600" b="1" dirty="0" smtClean="0"/>
              <a:t>прихильність</a:t>
            </a:r>
            <a:r>
              <a:rPr lang="ru-RU" sz="1600" b="1" dirty="0" smtClean="0"/>
              <a:t> – «</a:t>
            </a:r>
            <a:r>
              <a:rPr lang="uk-UA" sz="1600" b="1" dirty="0" smtClean="0"/>
              <a:t>Я дбаю про тебе</a:t>
            </a:r>
            <a:r>
              <a:rPr lang="ru-RU" sz="1600" b="1" dirty="0" smtClean="0"/>
              <a:t>».  «Я тебе люблю»</a:t>
            </a:r>
            <a:endParaRPr lang="uk-UA" sz="1600" dirty="0"/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" b="2466"/>
          <a:stretch>
            <a:fillRect/>
          </a:stretch>
        </p:blipFill>
        <p:spPr/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400" b="1" dirty="0" smtClean="0"/>
              <a:t>СПІЛКУЙТЕСЯ З УЧНЯМИ, </a:t>
            </a:r>
            <a:r>
              <a:rPr lang="ru-RU" sz="1400" b="1" dirty="0"/>
              <a:t>ЗАЛИШАЙТЕСЯ СПОКІЙНИМ ПІД ЧАС </a:t>
            </a:r>
            <a:r>
              <a:rPr lang="ru-RU" sz="1400" b="1" dirty="0" smtClean="0"/>
              <a:t>РОЗМОВИ.</a:t>
            </a:r>
          </a:p>
          <a:p>
            <a:r>
              <a:rPr lang="uk-UA" sz="1400" b="1" dirty="0"/>
              <a:t>ДЕМОНСТРУЙТЕ </a:t>
            </a:r>
            <a:r>
              <a:rPr lang="uk-UA" sz="1400" b="1" dirty="0" smtClean="0"/>
              <a:t>НАДІЙНІСТЬ (для дитини до підліткового віку можна свої слова про захист і безпеку підкріпити обіймами</a:t>
            </a:r>
            <a:r>
              <a:rPr lang="ru-RU" dirty="0"/>
              <a:t> </a:t>
            </a:r>
            <a:r>
              <a:rPr lang="ru-RU" dirty="0" smtClean="0"/>
              <a:t>, </a:t>
            </a:r>
            <a:r>
              <a:rPr lang="ru-RU" sz="1400" dirty="0" smtClean="0"/>
              <a:t>але не </a:t>
            </a:r>
            <a:r>
              <a:rPr lang="ru-RU" sz="1400" dirty="0"/>
              <a:t>торкатися відкритих частин тіла</a:t>
            </a:r>
            <a:r>
              <a:rPr lang="uk-UA" sz="1400" b="1" dirty="0" smtClean="0"/>
              <a:t>)</a:t>
            </a:r>
            <a:endParaRPr lang="ru-RU" sz="1400" dirty="0"/>
          </a:p>
          <a:p>
            <a:r>
              <a:rPr lang="ru-RU" sz="1400" b="1" dirty="0"/>
              <a:t>ОБГОВОРЮЙТЕ З У</a:t>
            </a:r>
            <a:r>
              <a:rPr lang="ru-RU" sz="1400" b="1" dirty="0" smtClean="0"/>
              <a:t>ЧНЯМИ </a:t>
            </a:r>
            <a:r>
              <a:rPr lang="ru-RU" sz="1400" b="1" dirty="0"/>
              <a:t>ПРАВИЛА “ЦИВІЛЬНОЇ ОБОРОНИ</a:t>
            </a:r>
            <a:r>
              <a:rPr lang="ru-RU" sz="1400" b="1" dirty="0" smtClean="0"/>
              <a:t>”</a:t>
            </a:r>
          </a:p>
          <a:p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326300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/>
              <a:t>Правило 3.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600" dirty="0" smtClean="0"/>
              <a:t>Якщо </a:t>
            </a:r>
            <a:r>
              <a:rPr lang="uk-UA" sz="1600" dirty="0"/>
              <a:t>ви не маєте досвіду роботи з емоційним реагуванням на почуття та емоції, починати роботу можна буде лише у співпраці з психологом.  Цю роботу можна буде проводити лише після фази стабілізації – зміцнення та відчуття безпеки.</a:t>
            </a:r>
            <a:br>
              <a:rPr lang="uk-UA" sz="1600" dirty="0"/>
            </a:br>
            <a:endParaRPr lang="uk-UA" sz="1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ДОЗВОЛЯЙТЕ ДИТИНІ ВИВІЛЬНЯТИ НЕНАВИСТЬ ТА </a:t>
            </a:r>
            <a:r>
              <a:rPr lang="ru-RU" b="1" dirty="0" smtClean="0"/>
              <a:t>ЗЛІСТЬ (</a:t>
            </a:r>
            <a:r>
              <a:rPr lang="uk-UA" sz="1800" dirty="0" smtClean="0"/>
              <a:t>виявляти лють – ненавидіти, лаятися, кричати – це здорова реакція. Тому дорослим потрібно  дозволяти собі й дітям, це робити в ігровій формі (гра “Зла тваринка” (придумати злу тваринку і поводитися так, як, на нашу думку, може себе вести ця тваринка. Потім перетворитися на добру тваринку. Потім – на людину). </a:t>
            </a:r>
            <a:r>
              <a:rPr lang="uk-UA" sz="1800" dirty="0"/>
              <a:t>К</a:t>
            </a:r>
            <a:r>
              <a:rPr lang="uk-UA" sz="1800" dirty="0" smtClean="0"/>
              <a:t>ричати в “мішечок для криків” або стаканчик. Але після вивільнення ненависті та злості слід перемкнутися на щось добре і позитивне: на обійми, теплий чай, добрі слова одне одному. </a:t>
            </a:r>
          </a:p>
          <a:p>
            <a:r>
              <a:rPr lang="ru-RU" b="1" dirty="0"/>
              <a:t>“ЗАЙМІТЬ” ЧИМОСЬ АУДІАЛЬНИЙ КАНАЛ </a:t>
            </a:r>
            <a:r>
              <a:rPr lang="ru-RU" b="1" dirty="0" smtClean="0"/>
              <a:t>ДИТИНИ (</a:t>
            </a:r>
            <a:r>
              <a:rPr lang="uk-UA" sz="1800" dirty="0"/>
              <a:t>під час звуку </a:t>
            </a:r>
            <a:r>
              <a:rPr lang="uk-UA" sz="1800" dirty="0" smtClean="0"/>
              <a:t>сирен </a:t>
            </a:r>
            <a:r>
              <a:rPr lang="uk-UA" sz="1800" dirty="0"/>
              <a:t>аудіальний канал </a:t>
            </a:r>
            <a:r>
              <a:rPr lang="uk-UA" sz="1800" dirty="0" smtClean="0"/>
              <a:t>сприймання потрібно </a:t>
            </a:r>
            <a:r>
              <a:rPr lang="uk-UA" sz="1800" dirty="0"/>
              <a:t>чимось “</a:t>
            </a:r>
            <a:r>
              <a:rPr lang="uk-UA" sz="1800" dirty="0" smtClean="0"/>
              <a:t>зайняти” (співати </a:t>
            </a:r>
            <a:r>
              <a:rPr lang="uk-UA" sz="1800" dirty="0"/>
              <a:t>хором, горланити кричалки проти </a:t>
            </a:r>
            <a:r>
              <a:rPr lang="uk-UA" sz="1800" dirty="0" smtClean="0"/>
              <a:t>путіна </a:t>
            </a:r>
            <a:r>
              <a:rPr lang="uk-UA" sz="1800" dirty="0"/>
              <a:t>і російської армії, слухати в навушниках аудіоказки та </a:t>
            </a:r>
            <a:r>
              <a:rPr lang="uk-UA" sz="1800" dirty="0" smtClean="0"/>
              <a:t>музику</a:t>
            </a:r>
            <a:r>
              <a:rPr lang="uk-UA" sz="1800" dirty="0"/>
              <a:t> </a:t>
            </a:r>
            <a:r>
              <a:rPr lang="uk-UA" sz="1800" dirty="0" smtClean="0"/>
              <a:t>тощо).</a:t>
            </a:r>
          </a:p>
          <a:p>
            <a:r>
              <a:rPr lang="ru-RU" b="1" dirty="0" smtClean="0"/>
              <a:t>ЗАСТОСОВУЙТЕ ІГРОВІ ПРАКТИКИ, </a:t>
            </a:r>
            <a:r>
              <a:rPr lang="ru-RU" b="1" dirty="0"/>
              <a:t>ВИКОНУЙТЕ З </a:t>
            </a:r>
            <a:r>
              <a:rPr lang="ru-RU" b="1" dirty="0" smtClean="0"/>
              <a:t>УЧНЯМИ </a:t>
            </a:r>
            <a:r>
              <a:rPr lang="ru-RU" b="1" dirty="0"/>
              <a:t>ЗАСПОКІЙЛИВІ </a:t>
            </a:r>
            <a:r>
              <a:rPr lang="ru-RU" b="1" dirty="0" smtClean="0"/>
              <a:t>ВПРАВИ (</a:t>
            </a:r>
            <a:r>
              <a:rPr lang="uk-UA" sz="1800" b="1" dirty="0"/>
              <a:t>в</a:t>
            </a:r>
            <a:r>
              <a:rPr lang="uk-UA" sz="1800" b="1" dirty="0" smtClean="0"/>
              <a:t>зяти</a:t>
            </a:r>
            <a:r>
              <a:rPr lang="ru-RU" sz="1800" b="1" dirty="0" smtClean="0"/>
              <a:t> в </a:t>
            </a:r>
            <a:r>
              <a:rPr lang="ru-RU" sz="1800" b="1" dirty="0"/>
              <a:t>ліву руку якийсь предмет</a:t>
            </a:r>
            <a:r>
              <a:rPr lang="ru-RU" sz="1800" dirty="0"/>
              <a:t>, </a:t>
            </a:r>
            <a:r>
              <a:rPr lang="uk-UA" sz="1800" dirty="0" smtClean="0"/>
              <a:t>який дитина </a:t>
            </a:r>
            <a:r>
              <a:rPr lang="ru-RU" sz="1800" dirty="0" smtClean="0"/>
              <a:t>може </a:t>
            </a:r>
            <a:r>
              <a:rPr lang="ru-RU" sz="1800" dirty="0"/>
              <a:t>проконтролювати. Коли ми беремо щось у ліву руку, то, фактично, беремо під контроль усе, що відбувається в правій півкулі мозку. Усі тривожні думки й образи — це зокрема робота правої </a:t>
            </a:r>
            <a:r>
              <a:rPr lang="ru-RU" sz="1800" dirty="0" smtClean="0"/>
              <a:t>півкулі. </a:t>
            </a:r>
            <a:r>
              <a:rPr lang="uk-UA" sz="1800" dirty="0"/>
              <a:t>М</a:t>
            </a:r>
            <a:r>
              <a:rPr lang="uk-UA" sz="1800" dirty="0" smtClean="0"/>
              <a:t>ожна </a:t>
            </a:r>
            <a:r>
              <a:rPr lang="uk-UA" sz="1800" dirty="0"/>
              <a:t>ліпити з пластиліну, окреслити навколо себе коло безпеки з нитки,  рвати на дрібні шматки папір, «Видихнути хмаринку» (уявити, що вдихнули хмаринку і видихнути її зі звуком, можна з грозою і блискавкою, тупотіти при цьому ногами) тощо. </a:t>
            </a:r>
            <a:r>
              <a:rPr lang="uk-UA" sz="1800" dirty="0" smtClean="0"/>
              <a:t> </a:t>
            </a:r>
          </a:p>
          <a:p>
            <a:r>
              <a:rPr lang="ru-RU" b="1" dirty="0"/>
              <a:t>ДОВІРТЕ ДИТИНІ ПОСИЛЬНЕ ДЛЯ НЕЇ ВІДПОВІДАЛЬНЕ ЗАВДАННЯ </a:t>
            </a:r>
            <a:r>
              <a:rPr lang="ru-RU" b="1" dirty="0" smtClean="0"/>
              <a:t>(</a:t>
            </a:r>
            <a:r>
              <a:rPr lang="uk-UA" dirty="0" smtClean="0"/>
              <a:t>дитину важливо зробити відповідальним за щось.</a:t>
            </a:r>
            <a:r>
              <a:rPr lang="ru-RU" dirty="0" smtClean="0"/>
              <a:t> </a:t>
            </a:r>
            <a:r>
              <a:rPr lang="uk-UA" sz="1800" dirty="0" smtClean="0"/>
              <a:t>Рекомендують доручити дитині певну функцію</a:t>
            </a:r>
            <a:r>
              <a:rPr lang="ru-RU" sz="1800" dirty="0" smtClean="0"/>
              <a:t> </a:t>
            </a:r>
            <a:r>
              <a:rPr lang="uk-UA" sz="1800" dirty="0" smtClean="0"/>
              <a:t>чи</a:t>
            </a:r>
            <a:r>
              <a:rPr lang="ru-RU" sz="1800" dirty="0" smtClean="0"/>
              <a:t> роль, наприклад, </a:t>
            </a:r>
            <a:r>
              <a:rPr lang="uk-UA" sz="1800" dirty="0"/>
              <a:t>“</a:t>
            </a:r>
            <a:r>
              <a:rPr lang="uk-UA" sz="1800" dirty="0" smtClean="0"/>
              <a:t>супергерй </a:t>
            </a:r>
            <a:r>
              <a:rPr lang="uk-UA" sz="1800" dirty="0"/>
              <a:t>безпеки</a:t>
            </a:r>
            <a:r>
              <a:rPr lang="uk-UA" sz="1800" dirty="0" smtClean="0"/>
              <a:t>”, кіберполіцейський, хакер</a:t>
            </a:r>
            <a:r>
              <a:rPr lang="ru-RU" sz="1800" dirty="0" smtClean="0"/>
              <a:t>)</a:t>
            </a:r>
          </a:p>
          <a:p>
            <a:r>
              <a:rPr lang="uk-UA" b="1" dirty="0" smtClean="0"/>
              <a:t>СТЕЖТЕ ЗА ПОВЕДІНКОЮ</a:t>
            </a:r>
            <a:r>
              <a:rPr lang="uk-UA" dirty="0" smtClean="0"/>
              <a:t>. </a:t>
            </a:r>
            <a:r>
              <a:rPr lang="uk-UA" sz="1800" dirty="0" smtClean="0"/>
              <a:t>Якщо ви пересуваєтесь приміщеннями школи, </a:t>
            </a:r>
            <a:r>
              <a:rPr lang="uk-UA" sz="1800" b="1" dirty="0" smtClean="0"/>
              <a:t>краще йти перехресно</a:t>
            </a:r>
            <a:r>
              <a:rPr lang="uk-UA" sz="1800" dirty="0" smtClean="0"/>
              <a:t>: ліва рука, права нога. Коли ми перебуваємо в стресовому стані, то переважно ходимо паралельно: права рука, права нога. Це означає, що порушені зв’язки між півкулями мозку</a:t>
            </a:r>
            <a:r>
              <a:rPr lang="ru-RU" sz="1800" dirty="0" smtClean="0"/>
              <a:t>.</a:t>
            </a:r>
            <a:endParaRPr lang="ru-RU" sz="1800" dirty="0"/>
          </a:p>
          <a:p>
            <a:endParaRPr lang="ru-RU" sz="1400" dirty="0" smtClean="0"/>
          </a:p>
          <a:p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30778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008" y="490194"/>
            <a:ext cx="9779990" cy="1302742"/>
          </a:xfrm>
        </p:spPr>
        <p:txBody>
          <a:bodyPr>
            <a:normAutofit fontScale="90000"/>
          </a:bodyPr>
          <a:lstStyle/>
          <a:p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2200" b="1" dirty="0" smtClean="0"/>
              <a:t>ПРАВИЛО 4.</a:t>
            </a:r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1800" dirty="0"/>
              <a:t>Пам’ятайте, що </a:t>
            </a:r>
            <a:r>
              <a:rPr lang="uk-UA" sz="1800" dirty="0" smtClean="0"/>
              <a:t>ми </a:t>
            </a:r>
            <a:r>
              <a:rPr lang="uk-UA" sz="1800" dirty="0"/>
              <a:t>проводимо </a:t>
            </a:r>
            <a:r>
              <a:rPr lang="uk-UA" sz="1800" dirty="0" err="1" smtClean="0"/>
              <a:t>уроки</a:t>
            </a:r>
            <a:r>
              <a:rPr lang="uk-UA" sz="1800" dirty="0" smtClean="0"/>
              <a:t>/зустрічі </a:t>
            </a:r>
            <a:r>
              <a:rPr lang="uk-UA" sz="1800" dirty="0"/>
              <a:t>для того, </a:t>
            </a:r>
            <a:r>
              <a:rPr lang="uk-UA" sz="1800" b="1" dirty="0"/>
              <a:t>щоби дати дітям стабільність у теперішній реальності, відволікати їх і </a:t>
            </a:r>
            <a:r>
              <a:rPr lang="uk-UA" sz="1800" b="1" dirty="0" smtClean="0"/>
              <a:t>зацікавити новими фактами</a:t>
            </a:r>
            <a:r>
              <a:rPr lang="uk-UA" sz="1800" b="1" dirty="0"/>
              <a:t>, </a:t>
            </a:r>
            <a:r>
              <a:rPr lang="uk-UA" sz="1800" b="1" dirty="0" smtClean="0"/>
              <a:t>розважити захопливими </a:t>
            </a:r>
            <a:r>
              <a:rPr lang="uk-UA" sz="1800" b="1" dirty="0"/>
              <a:t>розповідями</a:t>
            </a:r>
            <a:r>
              <a:rPr lang="uk-UA" sz="1800" dirty="0" smtClean="0"/>
              <a:t>. Усі розмови про війну для учнів зараз – додаткове травмування</a:t>
            </a:r>
            <a:r>
              <a:rPr lang="uk-UA" sz="1800" b="1" dirty="0"/>
              <a:t/>
            </a:r>
            <a:br>
              <a:rPr lang="uk-UA" sz="1800" b="1" dirty="0"/>
            </a:br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3100" b="1" dirty="0" smtClean="0"/>
              <a:t>ПРАКТИКИ</a:t>
            </a:r>
            <a:r>
              <a:rPr lang="uk-UA" sz="3100" b="1" dirty="0"/>
              <a:t>, ЯКІ ДОПОМОЖУТЬ СТАБІЛІЗУВАТИСЯ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07008" y="2120054"/>
            <a:ext cx="3581808" cy="4114800"/>
          </a:xfrm>
        </p:spPr>
        <p:txBody>
          <a:bodyPr/>
          <a:lstStyle/>
          <a:p>
            <a:r>
              <a:rPr lang="ru-RU" b="1" dirty="0"/>
              <a:t>Контроль стоп, </a:t>
            </a:r>
            <a:r>
              <a:rPr lang="uk-UA" b="1" dirty="0" smtClean="0"/>
              <a:t>спи</a:t>
            </a:r>
            <a:r>
              <a:rPr lang="ru-RU" b="1" dirty="0" smtClean="0"/>
              <a:t>ни</a:t>
            </a:r>
            <a:r>
              <a:rPr lang="ru-RU" b="1" dirty="0"/>
              <a:t>, очей і </a:t>
            </a:r>
            <a:r>
              <a:rPr lang="ru-RU" b="1" dirty="0" smtClean="0"/>
              <a:t>рук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156461" y="2147486"/>
            <a:ext cx="6080289" cy="4087368"/>
          </a:xfrm>
        </p:spPr>
        <p:txBody>
          <a:bodyPr>
            <a:normAutofit fontScale="85000" lnSpcReduction="10000"/>
          </a:bodyPr>
          <a:lstStyle/>
          <a:p>
            <a:r>
              <a:rPr lang="uk-UA" sz="1900" b="1" dirty="0" smtClean="0"/>
              <a:t>ВПРАВА «Екстрена допомога» допомагає заспокоїтися. Якщо дитині стає страшно (паніка), то</a:t>
            </a:r>
            <a:r>
              <a:rPr lang="uk-UA" sz="1900" dirty="0" smtClean="0"/>
              <a:t> </a:t>
            </a:r>
            <a:r>
              <a:rPr lang="uk-UA" sz="1900" dirty="0"/>
              <a:t>з</a:t>
            </a:r>
            <a:r>
              <a:rPr lang="uk-UA" sz="1900" dirty="0" smtClean="0"/>
              <a:t>найдіть точку між безіменним пальцем та мізинцем і надавіть на неї.  </a:t>
            </a:r>
          </a:p>
          <a:p>
            <a:r>
              <a:rPr lang="uk-UA" sz="1900" dirty="0" smtClean="0"/>
              <a:t>ВПРАВА «Пташка»</a:t>
            </a:r>
            <a:r>
              <a:rPr lang="ru-RU" sz="1900" dirty="0" smtClean="0"/>
              <a:t> </a:t>
            </a:r>
            <a:r>
              <a:rPr lang="uk-UA" sz="1900" dirty="0" smtClean="0"/>
              <a:t>допомагає повернути серцебиття в нормальний ритм.</a:t>
            </a:r>
            <a:r>
              <a:rPr lang="ru-RU" sz="1900" dirty="0"/>
              <a:t> </a:t>
            </a:r>
            <a:r>
              <a:rPr lang="uk-UA" sz="1900" dirty="0" smtClean="0"/>
              <a:t>Простукуйте грудну клітину, з’єднуючи руки, наче пташки, з періодичністю один удар у секунду, чергуючи руки.</a:t>
            </a:r>
          </a:p>
          <a:p>
            <a:r>
              <a:rPr lang="uk-UA" sz="1900" dirty="0" smtClean="0"/>
              <a:t>Якщо дитина самостійно не може це робити, ритмічно постукайте по її колінах чи плечах зі словами: “</a:t>
            </a:r>
            <a:r>
              <a:rPr lang="uk-UA" sz="1900" i="1" dirty="0" smtClean="0"/>
              <a:t>Ми впораємося, справді страшно й важко, але подивися, які ми молодці”.</a:t>
            </a:r>
          </a:p>
          <a:p>
            <a:r>
              <a:rPr lang="uk-UA" sz="1900" i="1" dirty="0" smtClean="0"/>
              <a:t>ВПРАВА «Янгол». </a:t>
            </a:r>
            <a:r>
              <a:rPr lang="uk-UA" sz="1900" dirty="0" smtClean="0"/>
              <a:t>Запропонуйте дитині покласти </a:t>
            </a:r>
            <a:r>
              <a:rPr lang="uk-UA" sz="1900" dirty="0"/>
              <a:t>руку собі на плече, і скажіть, що це наче ви або янгол її захищаєте. Якщо ваші діти вірять у янголів-охоронців, зараз саме час це використати.</a:t>
            </a:r>
            <a:endParaRPr lang="uk-UA" sz="1900" i="1" dirty="0" smtClean="0"/>
          </a:p>
          <a:p>
            <a:r>
              <a:rPr lang="uk-UA" sz="1900" i="1" dirty="0" smtClean="0"/>
              <a:t>ВПРАВИ «Гримаси», «Потягування», «Полоскання горла», «Маятник» , «Пантоміма», «Помиті руки».</a:t>
            </a: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34" y="3332375"/>
            <a:ext cx="2444620" cy="261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Правила  5, </a:t>
            </a:r>
            <a:r>
              <a:rPr lang="uk-UA" dirty="0"/>
              <a:t>6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174557" y="2150621"/>
            <a:ext cx="4816531" cy="34290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5</a:t>
            </a:r>
            <a:r>
              <a:rPr lang="ru-RU" dirty="0" smtClean="0"/>
              <a:t>. Не </a:t>
            </a:r>
            <a:r>
              <a:rPr lang="uk-UA" dirty="0" smtClean="0"/>
              <a:t>можна використовувати в іграх чи під час занять метафори, образи літаків, неба, військової техніки тощо. Це може травмувати дітей, які були під обстрілами. Краще</a:t>
            </a:r>
            <a:r>
              <a:rPr lang="uk-UA" b="1" dirty="0" smtClean="0"/>
              <a:t> спиратися на метафори та образи дому, землі</a:t>
            </a:r>
            <a:r>
              <a:rPr lang="ru-RU" b="1" dirty="0" smtClean="0"/>
              <a:t>, дерева, веселки</a:t>
            </a:r>
            <a:r>
              <a:rPr lang="uk-UA" b="1" dirty="0" smtClean="0"/>
              <a:t>, річки</a:t>
            </a:r>
            <a:r>
              <a:rPr lang="ru-RU" b="1" dirty="0" smtClean="0"/>
              <a:t>.</a:t>
            </a:r>
          </a:p>
          <a:p>
            <a:r>
              <a:rPr lang="uk-UA" b="1" dirty="0"/>
              <a:t>Не пропонуйте дітям жодних образів воєнної техніки.</a:t>
            </a:r>
            <a:r>
              <a:rPr lang="uk-UA" dirty="0"/>
              <a:t> Приймається лише той варіант, коли вони самі хочуть намалювати, виліпити чи обговорити це. Натомість працюйте над образами сили та стійкості й частіше просіть дитину намалювати, зобразити те, що є її силою</a:t>
            </a:r>
            <a:r>
              <a:rPr lang="uk-UA" dirty="0" smtClean="0"/>
              <a:t>.</a:t>
            </a:r>
            <a:endParaRPr lang="ru-RU" b="1" dirty="0" smtClean="0"/>
          </a:p>
          <a:p>
            <a:r>
              <a:rPr lang="uk-UA" dirty="0"/>
              <a:t>6</a:t>
            </a:r>
            <a:r>
              <a:rPr lang="uk-UA" dirty="0" smtClean="0"/>
              <a:t>. Якщо </a:t>
            </a:r>
            <a:r>
              <a:rPr lang="uk-UA" dirty="0"/>
              <a:t>в роботі плануєте створювати щось із частин, наприклад кубиків, пам’ятайте: </a:t>
            </a:r>
            <a:r>
              <a:rPr lang="uk-UA" b="1" dirty="0"/>
              <a:t>якщо деталі руйнуватимуться, це може нагадувати дітям зруйнований будинок. Діти самі можуть обрати таку гру – тоді для них це буде помічне. </a:t>
            </a:r>
            <a:r>
              <a:rPr lang="uk-UA" dirty="0"/>
              <a:t>До того ж будьте уважні до звуків, що використовуються в супроводі.</a:t>
            </a:r>
          </a:p>
          <a:p>
            <a:endParaRPr lang="ru-RU" dirty="0"/>
          </a:p>
          <a:p>
            <a:endParaRPr lang="uk-UA" dirty="0"/>
          </a:p>
        </p:txBody>
      </p:sp>
      <p:pic>
        <p:nvPicPr>
          <p:cNvPr id="7" name="Місце для зображення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" b="1304"/>
          <a:stretch>
            <a:fillRect/>
          </a:stretch>
        </p:blipFill>
        <p:spPr>
          <a:xfrm>
            <a:off x="895350" y="2211388"/>
            <a:ext cx="4845050" cy="3932237"/>
          </a:xfrm>
        </p:spPr>
      </p:pic>
    </p:spTree>
    <p:extLst>
      <p:ext uri="{BB962C8B-B14F-4D97-AF65-F5344CB8AC3E}">
        <p14:creationId xmlns:p14="http://schemas.microsoft.com/office/powerpoint/2010/main" val="1584821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троката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роката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рокат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TM03090430[[fn=Строката]]</Template>
  <TotalTime>694</TotalTime>
  <Words>1769</Words>
  <Application>Microsoft Office PowerPoint</Application>
  <PresentationFormat>Широкий екран</PresentationFormat>
  <Paragraphs>66</Paragraphs>
  <Slides>11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Calibri</vt:lpstr>
      <vt:lpstr>Comic Sans MS</vt:lpstr>
      <vt:lpstr>Corbel</vt:lpstr>
      <vt:lpstr>Roboto</vt:lpstr>
      <vt:lpstr>Times New Roman</vt:lpstr>
      <vt:lpstr>Wingdings</vt:lpstr>
      <vt:lpstr>Строката</vt:lpstr>
      <vt:lpstr>Як проводити уроки під час війни </vt:lpstr>
      <vt:lpstr>КУДИ МОЖНА ЗВЕРНУТИСЯ ЗА ПСИХОЛОГІЧНОЮ ПІДТРИМКОЮ?</vt:lpstr>
      <vt:lpstr>РЕКОМЕНДАЦІЇ для вчителів, які працюють із дітьми під час війни   </vt:lpstr>
      <vt:lpstr>Правило 1. Турбуємось про себе і намагаємось не починати роботу без ресурсу</vt:lpstr>
      <vt:lpstr>Як зняти стрес і тривогу —  техніки розслаблення </vt:lpstr>
      <vt:lpstr>Правило 2.  створити безпечний простір, у якому б дитина відчула близькість – “я з тобою” та прихильність – «Я дбаю про тебе».  «Я тебе люблю»</vt:lpstr>
      <vt:lpstr>Правило 3. Якщо ви не маєте досвіду роботи з емоційним реагуванням на почуття та емоції, починати роботу можна буде лише у співпраці з психологом.  Цю роботу можна буде проводити лише після фази стабілізації – зміцнення та відчуття безпеки. </vt:lpstr>
      <vt:lpstr> ПРАВИЛО 4. Пам’ятайте, що ми проводимо уроки/зустрічі для того, щоби дати дітям стабільність у теперішній реальності, відволікати їх і зацікавити новими фактами, розважити захопливими розповідями. Усі розмови про війну для учнів зараз – додаткове травмування  ПРАКТИКИ, ЯКІ ДОПОМОЖУТЬ СТАБІЛІЗУВАТИСЯ </vt:lpstr>
      <vt:lpstr>Правила  5, 6</vt:lpstr>
      <vt:lpstr>ПРАВИЛА 7,8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проводити уроки під час війни</dc:title>
  <dc:creator>Lenovo</dc:creator>
  <cp:lastModifiedBy>Lenovo</cp:lastModifiedBy>
  <cp:revision>56</cp:revision>
  <dcterms:created xsi:type="dcterms:W3CDTF">2022-05-10T08:12:03Z</dcterms:created>
  <dcterms:modified xsi:type="dcterms:W3CDTF">2022-05-11T17:31:54Z</dcterms:modified>
</cp:coreProperties>
</file>