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73" r:id="rId3"/>
    <p:sldId id="257" r:id="rId4"/>
    <p:sldId id="258" r:id="rId5"/>
    <p:sldId id="260" r:id="rId6"/>
    <p:sldId id="261" r:id="rId7"/>
    <p:sldId id="262" r:id="rId8"/>
    <p:sldId id="274" r:id="rId9"/>
    <p:sldId id="263" r:id="rId10"/>
    <p:sldId id="264" r:id="rId11"/>
    <p:sldId id="265" r:id="rId12"/>
    <p:sldId id="266" r:id="rId13"/>
    <p:sldId id="267" r:id="rId14"/>
    <p:sldId id="268" r:id="rId15"/>
    <p:sldId id="270" r:id="rId16"/>
    <p:sldId id="269"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Стиль із теми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із теми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із теми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із теми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F8088-EE64-4DBD-85D3-5061E67835D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F2F46848-0D2E-4BE7-A2AC-094FDE8825C3}">
      <dgm:prSet phldrT="[Текст]"/>
      <dgm:spPr/>
      <dgm:t>
        <a:bodyPr/>
        <a:lstStyle/>
        <a:p>
          <a:r>
            <a:rPr lang="uk-UA" dirty="0" smtClean="0"/>
            <a:t>Структура вікової психології містить розділи:</a:t>
          </a:r>
          <a:endParaRPr lang="uk-UA" dirty="0"/>
        </a:p>
      </dgm:t>
    </dgm:pt>
    <dgm:pt modelId="{C8FEDC6E-F2EC-45C1-88AE-5D3BBAF6A2D5}" type="parTrans" cxnId="{9833578E-466D-4FEC-9302-8620B5E008E7}">
      <dgm:prSet/>
      <dgm:spPr/>
      <dgm:t>
        <a:bodyPr/>
        <a:lstStyle/>
        <a:p>
          <a:endParaRPr lang="uk-UA"/>
        </a:p>
      </dgm:t>
    </dgm:pt>
    <dgm:pt modelId="{12618351-6074-4087-9798-51FED903A5C2}" type="sibTrans" cxnId="{9833578E-466D-4FEC-9302-8620B5E008E7}">
      <dgm:prSet/>
      <dgm:spPr/>
      <dgm:t>
        <a:bodyPr/>
        <a:lstStyle/>
        <a:p>
          <a:endParaRPr lang="uk-UA"/>
        </a:p>
      </dgm:t>
    </dgm:pt>
    <dgm:pt modelId="{3D4A1206-8B95-4B9C-8190-D0ABAA9327EB}">
      <dgm:prSet phldrT="[Текст]"/>
      <dgm:spPr/>
      <dgm:t>
        <a:bodyPr/>
        <a:lstStyle/>
        <a:p>
          <a:r>
            <a:rPr lang="uk-UA" dirty="0" smtClean="0"/>
            <a:t>Дитяча психологія (від народження до 10 років) – ранній вік, дошкільний та молодший шкільний;</a:t>
          </a:r>
          <a:endParaRPr lang="uk-UA" dirty="0"/>
        </a:p>
      </dgm:t>
    </dgm:pt>
    <dgm:pt modelId="{2D931AFE-702F-4F62-BD85-AD4E4E68FC25}" type="parTrans" cxnId="{83B698AA-E550-47A5-BDB6-14DC763361B5}">
      <dgm:prSet/>
      <dgm:spPr/>
      <dgm:t>
        <a:bodyPr/>
        <a:lstStyle/>
        <a:p>
          <a:endParaRPr lang="uk-UA"/>
        </a:p>
      </dgm:t>
    </dgm:pt>
    <dgm:pt modelId="{D00CB31D-D1A5-4205-A3FE-7A9A46C35E57}" type="sibTrans" cxnId="{83B698AA-E550-47A5-BDB6-14DC763361B5}">
      <dgm:prSet/>
      <dgm:spPr/>
      <dgm:t>
        <a:bodyPr/>
        <a:lstStyle/>
        <a:p>
          <a:endParaRPr lang="uk-UA"/>
        </a:p>
      </dgm:t>
    </dgm:pt>
    <dgm:pt modelId="{51A5B3F3-B679-4E44-AAA9-3D49756347E9}">
      <dgm:prSet phldrT="[Текст]"/>
      <dgm:spPr/>
      <dgm:t>
        <a:bodyPr/>
        <a:lstStyle/>
        <a:p>
          <a:r>
            <a:rPr lang="uk-UA" dirty="0" smtClean="0"/>
            <a:t>Підліткова психологія (10-15 років);</a:t>
          </a:r>
          <a:endParaRPr lang="uk-UA" dirty="0"/>
        </a:p>
      </dgm:t>
    </dgm:pt>
    <dgm:pt modelId="{8CA2DFE5-D140-44F0-BD6E-209CC731DACF}" type="parTrans" cxnId="{00E3F443-CB8C-4437-BA5F-74DFC7B54AB5}">
      <dgm:prSet/>
      <dgm:spPr/>
      <dgm:t>
        <a:bodyPr/>
        <a:lstStyle/>
        <a:p>
          <a:endParaRPr lang="uk-UA"/>
        </a:p>
      </dgm:t>
    </dgm:pt>
    <dgm:pt modelId="{0D9E0BA6-A5E3-4006-8DB4-F1048CDF334A}" type="sibTrans" cxnId="{00E3F443-CB8C-4437-BA5F-74DFC7B54AB5}">
      <dgm:prSet/>
      <dgm:spPr/>
      <dgm:t>
        <a:bodyPr/>
        <a:lstStyle/>
        <a:p>
          <a:endParaRPr lang="uk-UA"/>
        </a:p>
      </dgm:t>
    </dgm:pt>
    <dgm:pt modelId="{12A784D4-4AA8-4D4B-AC65-023FDB34069E}">
      <dgm:prSet phldrT="[Текст]"/>
      <dgm:spPr/>
      <dgm:t>
        <a:bodyPr/>
        <a:lstStyle/>
        <a:p>
          <a:r>
            <a:rPr lang="uk-UA" dirty="0" smtClean="0"/>
            <a:t>Психологія ранньої та середньої дорослості (21-60 років);</a:t>
          </a:r>
          <a:endParaRPr lang="uk-UA" dirty="0"/>
        </a:p>
      </dgm:t>
    </dgm:pt>
    <dgm:pt modelId="{AFA19D03-C953-4EE3-89C6-2175148B9E8A}" type="parTrans" cxnId="{B070110B-CC1D-4510-B8CB-755E0B2F808B}">
      <dgm:prSet/>
      <dgm:spPr/>
      <dgm:t>
        <a:bodyPr/>
        <a:lstStyle/>
        <a:p>
          <a:endParaRPr lang="uk-UA"/>
        </a:p>
      </dgm:t>
    </dgm:pt>
    <dgm:pt modelId="{5DC03D51-B220-4D92-8AEA-6B071895BD92}" type="sibTrans" cxnId="{B070110B-CC1D-4510-B8CB-755E0B2F808B}">
      <dgm:prSet/>
      <dgm:spPr/>
      <dgm:t>
        <a:bodyPr/>
        <a:lstStyle/>
        <a:p>
          <a:endParaRPr lang="uk-UA"/>
        </a:p>
      </dgm:t>
    </dgm:pt>
    <dgm:pt modelId="{5B36BA9F-DBD3-4F67-9593-B2430C1DC8CC}">
      <dgm:prSet phldrT="[Текст]"/>
      <dgm:spPr/>
      <dgm:t>
        <a:bodyPr/>
        <a:lstStyle/>
        <a:p>
          <a:r>
            <a:rPr lang="uk-UA" dirty="0" smtClean="0"/>
            <a:t>Психологія людей похилого віку (геронтопсихологія) – вивчає особливості людини після 60-річного віку її життя</a:t>
          </a:r>
          <a:endParaRPr lang="uk-UA" dirty="0"/>
        </a:p>
      </dgm:t>
    </dgm:pt>
    <dgm:pt modelId="{5202FE8B-E0BB-4725-8EB4-0780F8B24B05}" type="parTrans" cxnId="{15432772-5FE2-4EB4-8CC8-A82D54E507D5}">
      <dgm:prSet/>
      <dgm:spPr/>
      <dgm:t>
        <a:bodyPr/>
        <a:lstStyle/>
        <a:p>
          <a:endParaRPr lang="uk-UA"/>
        </a:p>
      </dgm:t>
    </dgm:pt>
    <dgm:pt modelId="{590D351B-0C09-46DE-8A17-577FD6D5A28C}" type="sibTrans" cxnId="{15432772-5FE2-4EB4-8CC8-A82D54E507D5}">
      <dgm:prSet/>
      <dgm:spPr/>
      <dgm:t>
        <a:bodyPr/>
        <a:lstStyle/>
        <a:p>
          <a:endParaRPr lang="uk-UA"/>
        </a:p>
      </dgm:t>
    </dgm:pt>
    <dgm:pt modelId="{3D4BD064-5748-4691-BE36-C1C4FFDAAE65}">
      <dgm:prSet phldrT="[Текст]"/>
      <dgm:spPr/>
      <dgm:t>
        <a:bodyPr/>
        <a:lstStyle/>
        <a:p>
          <a:r>
            <a:rPr lang="uk-UA" dirty="0" smtClean="0"/>
            <a:t>Психологія юнацтва (15-21 рік);</a:t>
          </a:r>
          <a:endParaRPr lang="uk-UA" dirty="0"/>
        </a:p>
      </dgm:t>
    </dgm:pt>
    <dgm:pt modelId="{B9D5BA20-0144-4717-9F47-D26E89998F2C}" type="parTrans" cxnId="{71F8926B-69B9-420B-BDF2-FA631A53B2D7}">
      <dgm:prSet/>
      <dgm:spPr/>
      <dgm:t>
        <a:bodyPr/>
        <a:lstStyle/>
        <a:p>
          <a:endParaRPr lang="uk-UA"/>
        </a:p>
      </dgm:t>
    </dgm:pt>
    <dgm:pt modelId="{2536E6C9-A8A4-48CB-8163-086A369F03C4}" type="sibTrans" cxnId="{71F8926B-69B9-420B-BDF2-FA631A53B2D7}">
      <dgm:prSet/>
      <dgm:spPr/>
      <dgm:t>
        <a:bodyPr/>
        <a:lstStyle/>
        <a:p>
          <a:endParaRPr lang="uk-UA"/>
        </a:p>
      </dgm:t>
    </dgm:pt>
    <dgm:pt modelId="{A13DFB03-0DB7-4E81-80C1-E86AB9B0B913}" type="pres">
      <dgm:prSet presAssocID="{53DF8088-EE64-4DBD-85D3-5061E67835DB}" presName="vert0" presStyleCnt="0">
        <dgm:presLayoutVars>
          <dgm:dir/>
          <dgm:animOne val="branch"/>
          <dgm:animLvl val="lvl"/>
        </dgm:presLayoutVars>
      </dgm:prSet>
      <dgm:spPr/>
      <dgm:t>
        <a:bodyPr/>
        <a:lstStyle/>
        <a:p>
          <a:endParaRPr lang="uk-UA"/>
        </a:p>
      </dgm:t>
    </dgm:pt>
    <dgm:pt modelId="{D692DB03-CC9E-4DE9-BF08-1FA9433346DE}" type="pres">
      <dgm:prSet presAssocID="{F2F46848-0D2E-4BE7-A2AC-094FDE8825C3}" presName="thickLine" presStyleLbl="alignNode1" presStyleIdx="0" presStyleCnt="1"/>
      <dgm:spPr/>
    </dgm:pt>
    <dgm:pt modelId="{8F257948-3F2B-4FB8-8C0B-D6C4CD94875B}" type="pres">
      <dgm:prSet presAssocID="{F2F46848-0D2E-4BE7-A2AC-094FDE8825C3}" presName="horz1" presStyleCnt="0"/>
      <dgm:spPr/>
    </dgm:pt>
    <dgm:pt modelId="{75E8FFD2-CC98-40B5-850B-FD61CFF9712A}" type="pres">
      <dgm:prSet presAssocID="{F2F46848-0D2E-4BE7-A2AC-094FDE8825C3}" presName="tx1" presStyleLbl="revTx" presStyleIdx="0" presStyleCnt="6"/>
      <dgm:spPr/>
      <dgm:t>
        <a:bodyPr/>
        <a:lstStyle/>
        <a:p>
          <a:endParaRPr lang="uk-UA"/>
        </a:p>
      </dgm:t>
    </dgm:pt>
    <dgm:pt modelId="{CD49516F-8F76-46BB-9E00-76337D417459}" type="pres">
      <dgm:prSet presAssocID="{F2F46848-0D2E-4BE7-A2AC-094FDE8825C3}" presName="vert1" presStyleCnt="0"/>
      <dgm:spPr/>
    </dgm:pt>
    <dgm:pt modelId="{4080E259-6B1A-470C-8DC5-7FF1AD799F06}" type="pres">
      <dgm:prSet presAssocID="{3D4A1206-8B95-4B9C-8190-D0ABAA9327EB}" presName="vertSpace2a" presStyleCnt="0"/>
      <dgm:spPr/>
    </dgm:pt>
    <dgm:pt modelId="{A8A6C1AD-03B1-433E-9777-977080916AD7}" type="pres">
      <dgm:prSet presAssocID="{3D4A1206-8B95-4B9C-8190-D0ABAA9327EB}" presName="horz2" presStyleCnt="0"/>
      <dgm:spPr/>
    </dgm:pt>
    <dgm:pt modelId="{7ED37A50-7F40-48E2-8D42-F213736534D5}" type="pres">
      <dgm:prSet presAssocID="{3D4A1206-8B95-4B9C-8190-D0ABAA9327EB}" presName="horzSpace2" presStyleCnt="0"/>
      <dgm:spPr/>
    </dgm:pt>
    <dgm:pt modelId="{2589FFA8-95FA-4D0D-A668-EF1966FA9443}" type="pres">
      <dgm:prSet presAssocID="{3D4A1206-8B95-4B9C-8190-D0ABAA9327EB}" presName="tx2" presStyleLbl="revTx" presStyleIdx="1" presStyleCnt="6"/>
      <dgm:spPr/>
      <dgm:t>
        <a:bodyPr/>
        <a:lstStyle/>
        <a:p>
          <a:endParaRPr lang="uk-UA"/>
        </a:p>
      </dgm:t>
    </dgm:pt>
    <dgm:pt modelId="{90B4EB9E-9F56-4C05-B279-3A19B67AF045}" type="pres">
      <dgm:prSet presAssocID="{3D4A1206-8B95-4B9C-8190-D0ABAA9327EB}" presName="vert2" presStyleCnt="0"/>
      <dgm:spPr/>
    </dgm:pt>
    <dgm:pt modelId="{1EAD3523-0791-48E6-976F-16C4FE185557}" type="pres">
      <dgm:prSet presAssocID="{3D4A1206-8B95-4B9C-8190-D0ABAA9327EB}" presName="thinLine2b" presStyleLbl="callout" presStyleIdx="0" presStyleCnt="5"/>
      <dgm:spPr/>
    </dgm:pt>
    <dgm:pt modelId="{6082CF80-41FF-4C0B-9425-1AF21B88DD23}" type="pres">
      <dgm:prSet presAssocID="{3D4A1206-8B95-4B9C-8190-D0ABAA9327EB}" presName="vertSpace2b" presStyleCnt="0"/>
      <dgm:spPr/>
    </dgm:pt>
    <dgm:pt modelId="{2FB56A9C-7FF4-41C6-B6EB-9038D4E5461E}" type="pres">
      <dgm:prSet presAssocID="{51A5B3F3-B679-4E44-AAA9-3D49756347E9}" presName="horz2" presStyleCnt="0"/>
      <dgm:spPr/>
    </dgm:pt>
    <dgm:pt modelId="{1E0503BC-6436-40BE-8B36-D28FEC680FEB}" type="pres">
      <dgm:prSet presAssocID="{51A5B3F3-B679-4E44-AAA9-3D49756347E9}" presName="horzSpace2" presStyleCnt="0"/>
      <dgm:spPr/>
    </dgm:pt>
    <dgm:pt modelId="{D7B728FF-7A07-4CB3-ADBE-EB4BE993EDCC}" type="pres">
      <dgm:prSet presAssocID="{51A5B3F3-B679-4E44-AAA9-3D49756347E9}" presName="tx2" presStyleLbl="revTx" presStyleIdx="2" presStyleCnt="6"/>
      <dgm:spPr/>
      <dgm:t>
        <a:bodyPr/>
        <a:lstStyle/>
        <a:p>
          <a:endParaRPr lang="uk-UA"/>
        </a:p>
      </dgm:t>
    </dgm:pt>
    <dgm:pt modelId="{CDC8A72B-A7A7-4E06-8CC2-86A1AECA4761}" type="pres">
      <dgm:prSet presAssocID="{51A5B3F3-B679-4E44-AAA9-3D49756347E9}" presName="vert2" presStyleCnt="0"/>
      <dgm:spPr/>
    </dgm:pt>
    <dgm:pt modelId="{C55CFFD5-ECFA-41C2-874F-12E7960D7F73}" type="pres">
      <dgm:prSet presAssocID="{51A5B3F3-B679-4E44-AAA9-3D49756347E9}" presName="thinLine2b" presStyleLbl="callout" presStyleIdx="1" presStyleCnt="5"/>
      <dgm:spPr/>
    </dgm:pt>
    <dgm:pt modelId="{D5BA3C3F-B4DB-42A9-ABC2-17920685BA78}" type="pres">
      <dgm:prSet presAssocID="{51A5B3F3-B679-4E44-AAA9-3D49756347E9}" presName="vertSpace2b" presStyleCnt="0"/>
      <dgm:spPr/>
    </dgm:pt>
    <dgm:pt modelId="{9C5B05FD-31F2-439B-9038-64EE416EBF06}" type="pres">
      <dgm:prSet presAssocID="{3D4BD064-5748-4691-BE36-C1C4FFDAAE65}" presName="horz2" presStyleCnt="0"/>
      <dgm:spPr/>
    </dgm:pt>
    <dgm:pt modelId="{4030A229-6C05-4CFA-AB87-F56FAD389E5B}" type="pres">
      <dgm:prSet presAssocID="{3D4BD064-5748-4691-BE36-C1C4FFDAAE65}" presName="horzSpace2" presStyleCnt="0"/>
      <dgm:spPr/>
    </dgm:pt>
    <dgm:pt modelId="{8891D478-A181-4592-B531-432CCBF46172}" type="pres">
      <dgm:prSet presAssocID="{3D4BD064-5748-4691-BE36-C1C4FFDAAE65}" presName="tx2" presStyleLbl="revTx" presStyleIdx="3" presStyleCnt="6"/>
      <dgm:spPr/>
      <dgm:t>
        <a:bodyPr/>
        <a:lstStyle/>
        <a:p>
          <a:endParaRPr lang="uk-UA"/>
        </a:p>
      </dgm:t>
    </dgm:pt>
    <dgm:pt modelId="{6594005C-7130-4CEE-A070-4EA85177FF3E}" type="pres">
      <dgm:prSet presAssocID="{3D4BD064-5748-4691-BE36-C1C4FFDAAE65}" presName="vert2" presStyleCnt="0"/>
      <dgm:spPr/>
    </dgm:pt>
    <dgm:pt modelId="{516CB61F-DEF7-475B-962D-8EA4094ED766}" type="pres">
      <dgm:prSet presAssocID="{3D4BD064-5748-4691-BE36-C1C4FFDAAE65}" presName="thinLine2b" presStyleLbl="callout" presStyleIdx="2" presStyleCnt="5"/>
      <dgm:spPr/>
    </dgm:pt>
    <dgm:pt modelId="{E9BC9B2E-8F7B-41C6-9638-FAAF917933F6}" type="pres">
      <dgm:prSet presAssocID="{3D4BD064-5748-4691-BE36-C1C4FFDAAE65}" presName="vertSpace2b" presStyleCnt="0"/>
      <dgm:spPr/>
    </dgm:pt>
    <dgm:pt modelId="{BFE6A9B8-4985-4186-8631-D2D3602F92E7}" type="pres">
      <dgm:prSet presAssocID="{12A784D4-4AA8-4D4B-AC65-023FDB34069E}" presName="horz2" presStyleCnt="0"/>
      <dgm:spPr/>
    </dgm:pt>
    <dgm:pt modelId="{F5A74A54-F527-434C-AF1C-A871325F1913}" type="pres">
      <dgm:prSet presAssocID="{12A784D4-4AA8-4D4B-AC65-023FDB34069E}" presName="horzSpace2" presStyleCnt="0"/>
      <dgm:spPr/>
    </dgm:pt>
    <dgm:pt modelId="{229B172B-9349-4E7B-8C1F-7573EC772412}" type="pres">
      <dgm:prSet presAssocID="{12A784D4-4AA8-4D4B-AC65-023FDB34069E}" presName="tx2" presStyleLbl="revTx" presStyleIdx="4" presStyleCnt="6"/>
      <dgm:spPr/>
      <dgm:t>
        <a:bodyPr/>
        <a:lstStyle/>
        <a:p>
          <a:endParaRPr lang="uk-UA"/>
        </a:p>
      </dgm:t>
    </dgm:pt>
    <dgm:pt modelId="{1D65943D-4420-4A1F-B3C9-4817C6DFE93E}" type="pres">
      <dgm:prSet presAssocID="{12A784D4-4AA8-4D4B-AC65-023FDB34069E}" presName="vert2" presStyleCnt="0"/>
      <dgm:spPr/>
    </dgm:pt>
    <dgm:pt modelId="{8D3B4209-EFBD-4C60-ACB3-C64869A312EA}" type="pres">
      <dgm:prSet presAssocID="{12A784D4-4AA8-4D4B-AC65-023FDB34069E}" presName="thinLine2b" presStyleLbl="callout" presStyleIdx="3" presStyleCnt="5"/>
      <dgm:spPr/>
    </dgm:pt>
    <dgm:pt modelId="{77E6FB37-B431-4E05-8AA6-E86359558F53}" type="pres">
      <dgm:prSet presAssocID="{12A784D4-4AA8-4D4B-AC65-023FDB34069E}" presName="vertSpace2b" presStyleCnt="0"/>
      <dgm:spPr/>
    </dgm:pt>
    <dgm:pt modelId="{6086FE70-B3DF-4BCC-9A86-F28F55FCEB4B}" type="pres">
      <dgm:prSet presAssocID="{5B36BA9F-DBD3-4F67-9593-B2430C1DC8CC}" presName="horz2" presStyleCnt="0"/>
      <dgm:spPr/>
    </dgm:pt>
    <dgm:pt modelId="{EB785030-10CB-4E87-AFA4-B0B5DDE43548}" type="pres">
      <dgm:prSet presAssocID="{5B36BA9F-DBD3-4F67-9593-B2430C1DC8CC}" presName="horzSpace2" presStyleCnt="0"/>
      <dgm:spPr/>
    </dgm:pt>
    <dgm:pt modelId="{86DAD5CA-734C-4BC9-A106-390BB39361FD}" type="pres">
      <dgm:prSet presAssocID="{5B36BA9F-DBD3-4F67-9593-B2430C1DC8CC}" presName="tx2" presStyleLbl="revTx" presStyleIdx="5" presStyleCnt="6"/>
      <dgm:spPr/>
      <dgm:t>
        <a:bodyPr/>
        <a:lstStyle/>
        <a:p>
          <a:endParaRPr lang="uk-UA"/>
        </a:p>
      </dgm:t>
    </dgm:pt>
    <dgm:pt modelId="{C4239FCC-C320-4B93-98AA-4C2E7D0C1516}" type="pres">
      <dgm:prSet presAssocID="{5B36BA9F-DBD3-4F67-9593-B2430C1DC8CC}" presName="vert2" presStyleCnt="0"/>
      <dgm:spPr/>
    </dgm:pt>
    <dgm:pt modelId="{111C6C18-B8F5-4A80-8D98-A9CCC2CC5894}" type="pres">
      <dgm:prSet presAssocID="{5B36BA9F-DBD3-4F67-9593-B2430C1DC8CC}" presName="thinLine2b" presStyleLbl="callout" presStyleIdx="4" presStyleCnt="5"/>
      <dgm:spPr/>
    </dgm:pt>
    <dgm:pt modelId="{6C90AC84-E7A9-40B8-8438-7F96FF308D2E}" type="pres">
      <dgm:prSet presAssocID="{5B36BA9F-DBD3-4F67-9593-B2430C1DC8CC}" presName="vertSpace2b" presStyleCnt="0"/>
      <dgm:spPr/>
    </dgm:pt>
  </dgm:ptLst>
  <dgm:cxnLst>
    <dgm:cxn modelId="{9833578E-466D-4FEC-9302-8620B5E008E7}" srcId="{53DF8088-EE64-4DBD-85D3-5061E67835DB}" destId="{F2F46848-0D2E-4BE7-A2AC-094FDE8825C3}" srcOrd="0" destOrd="0" parTransId="{C8FEDC6E-F2EC-45C1-88AE-5D3BBAF6A2D5}" sibTransId="{12618351-6074-4087-9798-51FED903A5C2}"/>
    <dgm:cxn modelId="{DD533B59-83FE-43C1-B98E-586916B8AC33}" type="presOf" srcId="{53DF8088-EE64-4DBD-85D3-5061E67835DB}" destId="{A13DFB03-0DB7-4E81-80C1-E86AB9B0B913}" srcOrd="0" destOrd="0" presId="urn:microsoft.com/office/officeart/2008/layout/LinedList"/>
    <dgm:cxn modelId="{2FEB03D2-A4CD-4E90-A923-94C82957B90E}" type="presOf" srcId="{F2F46848-0D2E-4BE7-A2AC-094FDE8825C3}" destId="{75E8FFD2-CC98-40B5-850B-FD61CFF9712A}" srcOrd="0" destOrd="0" presId="urn:microsoft.com/office/officeart/2008/layout/LinedList"/>
    <dgm:cxn modelId="{7E4E4817-D077-4DF3-ABCF-30D0F6A403CF}" type="presOf" srcId="{3D4BD064-5748-4691-BE36-C1C4FFDAAE65}" destId="{8891D478-A181-4592-B531-432CCBF46172}" srcOrd="0" destOrd="0" presId="urn:microsoft.com/office/officeart/2008/layout/LinedList"/>
    <dgm:cxn modelId="{83B698AA-E550-47A5-BDB6-14DC763361B5}" srcId="{F2F46848-0D2E-4BE7-A2AC-094FDE8825C3}" destId="{3D4A1206-8B95-4B9C-8190-D0ABAA9327EB}" srcOrd="0" destOrd="0" parTransId="{2D931AFE-702F-4F62-BD85-AD4E4E68FC25}" sibTransId="{D00CB31D-D1A5-4205-A3FE-7A9A46C35E57}"/>
    <dgm:cxn modelId="{15432772-5FE2-4EB4-8CC8-A82D54E507D5}" srcId="{F2F46848-0D2E-4BE7-A2AC-094FDE8825C3}" destId="{5B36BA9F-DBD3-4F67-9593-B2430C1DC8CC}" srcOrd="4" destOrd="0" parTransId="{5202FE8B-E0BB-4725-8EB4-0780F8B24B05}" sibTransId="{590D351B-0C09-46DE-8A17-577FD6D5A28C}"/>
    <dgm:cxn modelId="{00E3F443-CB8C-4437-BA5F-74DFC7B54AB5}" srcId="{F2F46848-0D2E-4BE7-A2AC-094FDE8825C3}" destId="{51A5B3F3-B679-4E44-AAA9-3D49756347E9}" srcOrd="1" destOrd="0" parTransId="{8CA2DFE5-D140-44F0-BD6E-209CC731DACF}" sibTransId="{0D9E0BA6-A5E3-4006-8DB4-F1048CDF334A}"/>
    <dgm:cxn modelId="{E2ED9462-5C12-42D2-BD39-7A9C4BCB0C14}" type="presOf" srcId="{5B36BA9F-DBD3-4F67-9593-B2430C1DC8CC}" destId="{86DAD5CA-734C-4BC9-A106-390BB39361FD}" srcOrd="0" destOrd="0" presId="urn:microsoft.com/office/officeart/2008/layout/LinedList"/>
    <dgm:cxn modelId="{71F8926B-69B9-420B-BDF2-FA631A53B2D7}" srcId="{F2F46848-0D2E-4BE7-A2AC-094FDE8825C3}" destId="{3D4BD064-5748-4691-BE36-C1C4FFDAAE65}" srcOrd="2" destOrd="0" parTransId="{B9D5BA20-0144-4717-9F47-D26E89998F2C}" sibTransId="{2536E6C9-A8A4-48CB-8163-086A369F03C4}"/>
    <dgm:cxn modelId="{A73EBDA5-2669-43B8-9FA7-42659F603AE0}" type="presOf" srcId="{12A784D4-4AA8-4D4B-AC65-023FDB34069E}" destId="{229B172B-9349-4E7B-8C1F-7573EC772412}" srcOrd="0" destOrd="0" presId="urn:microsoft.com/office/officeart/2008/layout/LinedList"/>
    <dgm:cxn modelId="{FAC5A9D2-D6A3-415B-8791-31F469821066}" type="presOf" srcId="{51A5B3F3-B679-4E44-AAA9-3D49756347E9}" destId="{D7B728FF-7A07-4CB3-ADBE-EB4BE993EDCC}" srcOrd="0" destOrd="0" presId="urn:microsoft.com/office/officeart/2008/layout/LinedList"/>
    <dgm:cxn modelId="{C44C764C-CCFE-474F-BBCF-349D29DDF1A6}" type="presOf" srcId="{3D4A1206-8B95-4B9C-8190-D0ABAA9327EB}" destId="{2589FFA8-95FA-4D0D-A668-EF1966FA9443}" srcOrd="0" destOrd="0" presId="urn:microsoft.com/office/officeart/2008/layout/LinedList"/>
    <dgm:cxn modelId="{B070110B-CC1D-4510-B8CB-755E0B2F808B}" srcId="{F2F46848-0D2E-4BE7-A2AC-094FDE8825C3}" destId="{12A784D4-4AA8-4D4B-AC65-023FDB34069E}" srcOrd="3" destOrd="0" parTransId="{AFA19D03-C953-4EE3-89C6-2175148B9E8A}" sibTransId="{5DC03D51-B220-4D92-8AEA-6B071895BD92}"/>
    <dgm:cxn modelId="{7D2AB8AE-591D-4F47-99E0-BAC1667B2240}" type="presParOf" srcId="{A13DFB03-0DB7-4E81-80C1-E86AB9B0B913}" destId="{D692DB03-CC9E-4DE9-BF08-1FA9433346DE}" srcOrd="0" destOrd="0" presId="urn:microsoft.com/office/officeart/2008/layout/LinedList"/>
    <dgm:cxn modelId="{5D757AE2-52E0-40E2-9116-4CF26DF59D2F}" type="presParOf" srcId="{A13DFB03-0DB7-4E81-80C1-E86AB9B0B913}" destId="{8F257948-3F2B-4FB8-8C0B-D6C4CD94875B}" srcOrd="1" destOrd="0" presId="urn:microsoft.com/office/officeart/2008/layout/LinedList"/>
    <dgm:cxn modelId="{3F7F6F8A-620F-495D-90BC-8517887AC669}" type="presParOf" srcId="{8F257948-3F2B-4FB8-8C0B-D6C4CD94875B}" destId="{75E8FFD2-CC98-40B5-850B-FD61CFF9712A}" srcOrd="0" destOrd="0" presId="urn:microsoft.com/office/officeart/2008/layout/LinedList"/>
    <dgm:cxn modelId="{9FC0E035-A95B-4E4E-B66F-5C8743826300}" type="presParOf" srcId="{8F257948-3F2B-4FB8-8C0B-D6C4CD94875B}" destId="{CD49516F-8F76-46BB-9E00-76337D417459}" srcOrd="1" destOrd="0" presId="urn:microsoft.com/office/officeart/2008/layout/LinedList"/>
    <dgm:cxn modelId="{E48C5A00-529C-4933-935B-C33ED1F6C105}" type="presParOf" srcId="{CD49516F-8F76-46BB-9E00-76337D417459}" destId="{4080E259-6B1A-470C-8DC5-7FF1AD799F06}" srcOrd="0" destOrd="0" presId="urn:microsoft.com/office/officeart/2008/layout/LinedList"/>
    <dgm:cxn modelId="{42F6513E-FFCC-45AC-A638-39573E010BE6}" type="presParOf" srcId="{CD49516F-8F76-46BB-9E00-76337D417459}" destId="{A8A6C1AD-03B1-433E-9777-977080916AD7}" srcOrd="1" destOrd="0" presId="urn:microsoft.com/office/officeart/2008/layout/LinedList"/>
    <dgm:cxn modelId="{A159017F-0CA2-44F6-BF2B-A2C8B4D7018C}" type="presParOf" srcId="{A8A6C1AD-03B1-433E-9777-977080916AD7}" destId="{7ED37A50-7F40-48E2-8D42-F213736534D5}" srcOrd="0" destOrd="0" presId="urn:microsoft.com/office/officeart/2008/layout/LinedList"/>
    <dgm:cxn modelId="{33A21A83-FB24-40D4-AE4E-E54BB5EAD914}" type="presParOf" srcId="{A8A6C1AD-03B1-433E-9777-977080916AD7}" destId="{2589FFA8-95FA-4D0D-A668-EF1966FA9443}" srcOrd="1" destOrd="0" presId="urn:microsoft.com/office/officeart/2008/layout/LinedList"/>
    <dgm:cxn modelId="{A6DA4D46-9EA8-4CF9-AC42-5F1AF63CC8BA}" type="presParOf" srcId="{A8A6C1AD-03B1-433E-9777-977080916AD7}" destId="{90B4EB9E-9F56-4C05-B279-3A19B67AF045}" srcOrd="2" destOrd="0" presId="urn:microsoft.com/office/officeart/2008/layout/LinedList"/>
    <dgm:cxn modelId="{A2D025E2-6288-4902-A199-3D7CA0A3D83C}" type="presParOf" srcId="{CD49516F-8F76-46BB-9E00-76337D417459}" destId="{1EAD3523-0791-48E6-976F-16C4FE185557}" srcOrd="2" destOrd="0" presId="urn:microsoft.com/office/officeart/2008/layout/LinedList"/>
    <dgm:cxn modelId="{F4C5FA9D-824B-472D-B19A-0559F2AEE35C}" type="presParOf" srcId="{CD49516F-8F76-46BB-9E00-76337D417459}" destId="{6082CF80-41FF-4C0B-9425-1AF21B88DD23}" srcOrd="3" destOrd="0" presId="urn:microsoft.com/office/officeart/2008/layout/LinedList"/>
    <dgm:cxn modelId="{EEAE1052-A983-4971-81FE-DD1635254258}" type="presParOf" srcId="{CD49516F-8F76-46BB-9E00-76337D417459}" destId="{2FB56A9C-7FF4-41C6-B6EB-9038D4E5461E}" srcOrd="4" destOrd="0" presId="urn:microsoft.com/office/officeart/2008/layout/LinedList"/>
    <dgm:cxn modelId="{45C7EDC6-EAE3-4465-AB1B-68018DE5D065}" type="presParOf" srcId="{2FB56A9C-7FF4-41C6-B6EB-9038D4E5461E}" destId="{1E0503BC-6436-40BE-8B36-D28FEC680FEB}" srcOrd="0" destOrd="0" presId="urn:microsoft.com/office/officeart/2008/layout/LinedList"/>
    <dgm:cxn modelId="{3A0716DF-031D-444C-A1CC-23EF595B0847}" type="presParOf" srcId="{2FB56A9C-7FF4-41C6-B6EB-9038D4E5461E}" destId="{D7B728FF-7A07-4CB3-ADBE-EB4BE993EDCC}" srcOrd="1" destOrd="0" presId="urn:microsoft.com/office/officeart/2008/layout/LinedList"/>
    <dgm:cxn modelId="{DF25DF2E-54A4-4ED9-AAFE-E0120AC15045}" type="presParOf" srcId="{2FB56A9C-7FF4-41C6-B6EB-9038D4E5461E}" destId="{CDC8A72B-A7A7-4E06-8CC2-86A1AECA4761}" srcOrd="2" destOrd="0" presId="urn:microsoft.com/office/officeart/2008/layout/LinedList"/>
    <dgm:cxn modelId="{1D0B7462-9D32-4991-91E6-8F8A14A84EB9}" type="presParOf" srcId="{CD49516F-8F76-46BB-9E00-76337D417459}" destId="{C55CFFD5-ECFA-41C2-874F-12E7960D7F73}" srcOrd="5" destOrd="0" presId="urn:microsoft.com/office/officeart/2008/layout/LinedList"/>
    <dgm:cxn modelId="{36C775F9-4CAA-4642-8E90-BA1C3460483E}" type="presParOf" srcId="{CD49516F-8F76-46BB-9E00-76337D417459}" destId="{D5BA3C3F-B4DB-42A9-ABC2-17920685BA78}" srcOrd="6" destOrd="0" presId="urn:microsoft.com/office/officeart/2008/layout/LinedList"/>
    <dgm:cxn modelId="{99B696EA-8E62-4612-8D88-1F5A755E1128}" type="presParOf" srcId="{CD49516F-8F76-46BB-9E00-76337D417459}" destId="{9C5B05FD-31F2-439B-9038-64EE416EBF06}" srcOrd="7" destOrd="0" presId="urn:microsoft.com/office/officeart/2008/layout/LinedList"/>
    <dgm:cxn modelId="{720B8A5A-E98C-4E5C-A86D-A1630F3272CF}" type="presParOf" srcId="{9C5B05FD-31F2-439B-9038-64EE416EBF06}" destId="{4030A229-6C05-4CFA-AB87-F56FAD389E5B}" srcOrd="0" destOrd="0" presId="urn:microsoft.com/office/officeart/2008/layout/LinedList"/>
    <dgm:cxn modelId="{F321FFC1-68DB-4D5D-B266-7D5B7E8A941B}" type="presParOf" srcId="{9C5B05FD-31F2-439B-9038-64EE416EBF06}" destId="{8891D478-A181-4592-B531-432CCBF46172}" srcOrd="1" destOrd="0" presId="urn:microsoft.com/office/officeart/2008/layout/LinedList"/>
    <dgm:cxn modelId="{0A0AD479-C9AD-4423-8415-D2BA4173D031}" type="presParOf" srcId="{9C5B05FD-31F2-439B-9038-64EE416EBF06}" destId="{6594005C-7130-4CEE-A070-4EA85177FF3E}" srcOrd="2" destOrd="0" presId="urn:microsoft.com/office/officeart/2008/layout/LinedList"/>
    <dgm:cxn modelId="{8F7CE9C8-99B1-469B-A344-1A2A736ABD1B}" type="presParOf" srcId="{CD49516F-8F76-46BB-9E00-76337D417459}" destId="{516CB61F-DEF7-475B-962D-8EA4094ED766}" srcOrd="8" destOrd="0" presId="urn:microsoft.com/office/officeart/2008/layout/LinedList"/>
    <dgm:cxn modelId="{48D7CDE2-B813-4276-AB21-9853AA14FBAE}" type="presParOf" srcId="{CD49516F-8F76-46BB-9E00-76337D417459}" destId="{E9BC9B2E-8F7B-41C6-9638-FAAF917933F6}" srcOrd="9" destOrd="0" presId="urn:microsoft.com/office/officeart/2008/layout/LinedList"/>
    <dgm:cxn modelId="{F1252C58-3E46-47B2-A2D4-3FF7B458E991}" type="presParOf" srcId="{CD49516F-8F76-46BB-9E00-76337D417459}" destId="{BFE6A9B8-4985-4186-8631-D2D3602F92E7}" srcOrd="10" destOrd="0" presId="urn:microsoft.com/office/officeart/2008/layout/LinedList"/>
    <dgm:cxn modelId="{0EA3359B-95AA-4179-90A4-B0C0B39ADBAF}" type="presParOf" srcId="{BFE6A9B8-4985-4186-8631-D2D3602F92E7}" destId="{F5A74A54-F527-434C-AF1C-A871325F1913}" srcOrd="0" destOrd="0" presId="urn:microsoft.com/office/officeart/2008/layout/LinedList"/>
    <dgm:cxn modelId="{9C7967A3-BADD-4C9D-B856-189B4DA9AB28}" type="presParOf" srcId="{BFE6A9B8-4985-4186-8631-D2D3602F92E7}" destId="{229B172B-9349-4E7B-8C1F-7573EC772412}" srcOrd="1" destOrd="0" presId="urn:microsoft.com/office/officeart/2008/layout/LinedList"/>
    <dgm:cxn modelId="{536F1EF6-DE6C-4EE6-BB6D-46D70C8F4485}" type="presParOf" srcId="{BFE6A9B8-4985-4186-8631-D2D3602F92E7}" destId="{1D65943D-4420-4A1F-B3C9-4817C6DFE93E}" srcOrd="2" destOrd="0" presId="urn:microsoft.com/office/officeart/2008/layout/LinedList"/>
    <dgm:cxn modelId="{186D4DE2-341C-4B94-9C6D-58E2E8006605}" type="presParOf" srcId="{CD49516F-8F76-46BB-9E00-76337D417459}" destId="{8D3B4209-EFBD-4C60-ACB3-C64869A312EA}" srcOrd="11" destOrd="0" presId="urn:microsoft.com/office/officeart/2008/layout/LinedList"/>
    <dgm:cxn modelId="{71EB5F56-2470-4C5F-BD56-AA5E79DE6D53}" type="presParOf" srcId="{CD49516F-8F76-46BB-9E00-76337D417459}" destId="{77E6FB37-B431-4E05-8AA6-E86359558F53}" srcOrd="12" destOrd="0" presId="urn:microsoft.com/office/officeart/2008/layout/LinedList"/>
    <dgm:cxn modelId="{9162247F-7A17-4A6E-9CFD-6B3514463296}" type="presParOf" srcId="{CD49516F-8F76-46BB-9E00-76337D417459}" destId="{6086FE70-B3DF-4BCC-9A86-F28F55FCEB4B}" srcOrd="13" destOrd="0" presId="urn:microsoft.com/office/officeart/2008/layout/LinedList"/>
    <dgm:cxn modelId="{BF629DFE-29FC-4938-A099-97185E76BE0E}" type="presParOf" srcId="{6086FE70-B3DF-4BCC-9A86-F28F55FCEB4B}" destId="{EB785030-10CB-4E87-AFA4-B0B5DDE43548}" srcOrd="0" destOrd="0" presId="urn:microsoft.com/office/officeart/2008/layout/LinedList"/>
    <dgm:cxn modelId="{73AEA31C-C825-4730-8A24-F4E8B7541CF3}" type="presParOf" srcId="{6086FE70-B3DF-4BCC-9A86-F28F55FCEB4B}" destId="{86DAD5CA-734C-4BC9-A106-390BB39361FD}" srcOrd="1" destOrd="0" presId="urn:microsoft.com/office/officeart/2008/layout/LinedList"/>
    <dgm:cxn modelId="{0897A872-3A73-4234-A50B-0901C88708C2}" type="presParOf" srcId="{6086FE70-B3DF-4BCC-9A86-F28F55FCEB4B}" destId="{C4239FCC-C320-4B93-98AA-4C2E7D0C1516}" srcOrd="2" destOrd="0" presId="urn:microsoft.com/office/officeart/2008/layout/LinedList"/>
    <dgm:cxn modelId="{CAD53B5B-38A2-4D08-B28B-4BBAB00CF072}" type="presParOf" srcId="{CD49516F-8F76-46BB-9E00-76337D417459}" destId="{111C6C18-B8F5-4A80-8D98-A9CCC2CC5894}" srcOrd="14" destOrd="0" presId="urn:microsoft.com/office/officeart/2008/layout/LinedList"/>
    <dgm:cxn modelId="{E145E3A5-EB39-4BD1-A5B1-E4A53C5CC031}" type="presParOf" srcId="{CD49516F-8F76-46BB-9E00-76337D417459}" destId="{6C90AC84-E7A9-40B8-8438-7F96FF308D2E}"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C0A1D-1C93-4492-AA04-7C284E77A39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E37EC1CB-2FD8-43A2-88D8-43C9C3A9EAB4}">
      <dgm:prSet phldrT="[Текст]"/>
      <dgm:spPr/>
      <dgm:t>
        <a:bodyPr/>
        <a:lstStyle/>
        <a:p>
          <a:r>
            <a:rPr lang="uk-UA" dirty="0" smtClean="0"/>
            <a:t>Методи вікової психології</a:t>
          </a:r>
          <a:endParaRPr lang="uk-UA" dirty="0"/>
        </a:p>
      </dgm:t>
    </dgm:pt>
    <dgm:pt modelId="{80E15F6B-5684-4EF0-A2A3-785D9E829BEA}" type="parTrans" cxnId="{DE990DA6-89F5-4689-BC2C-57A61FAE2502}">
      <dgm:prSet/>
      <dgm:spPr/>
      <dgm:t>
        <a:bodyPr/>
        <a:lstStyle/>
        <a:p>
          <a:endParaRPr lang="uk-UA"/>
        </a:p>
      </dgm:t>
    </dgm:pt>
    <dgm:pt modelId="{6ABEBACC-5F68-4569-9FB8-E84AC9B5EFFF}" type="sibTrans" cxnId="{DE990DA6-89F5-4689-BC2C-57A61FAE2502}">
      <dgm:prSet/>
      <dgm:spPr/>
      <dgm:t>
        <a:bodyPr/>
        <a:lstStyle/>
        <a:p>
          <a:endParaRPr lang="uk-UA"/>
        </a:p>
      </dgm:t>
    </dgm:pt>
    <dgm:pt modelId="{019AA189-3DF0-4677-AD9E-205473DE884B}">
      <dgm:prSet phldrT="[Текст]"/>
      <dgm:spPr/>
      <dgm:t>
        <a:bodyPr/>
        <a:lstStyle/>
        <a:p>
          <a:r>
            <a:rPr lang="uk-UA" dirty="0" smtClean="0"/>
            <a:t>Організаційні (порівняльний, лонгітюдний, комплексний)</a:t>
          </a:r>
          <a:endParaRPr lang="uk-UA" dirty="0"/>
        </a:p>
      </dgm:t>
    </dgm:pt>
    <dgm:pt modelId="{E73D6DFE-477E-4BB8-A1CE-50D865AAC35A}" type="parTrans" cxnId="{AA7D22BB-FD89-479F-A8B9-E49A44543B02}">
      <dgm:prSet/>
      <dgm:spPr/>
      <dgm:t>
        <a:bodyPr/>
        <a:lstStyle/>
        <a:p>
          <a:endParaRPr lang="uk-UA" dirty="0"/>
        </a:p>
      </dgm:t>
    </dgm:pt>
    <dgm:pt modelId="{662B1C51-ACE7-4D84-A515-9A127F147FE1}" type="sibTrans" cxnId="{AA7D22BB-FD89-479F-A8B9-E49A44543B02}">
      <dgm:prSet/>
      <dgm:spPr/>
      <dgm:t>
        <a:bodyPr/>
        <a:lstStyle/>
        <a:p>
          <a:endParaRPr lang="uk-UA"/>
        </a:p>
      </dgm:t>
    </dgm:pt>
    <dgm:pt modelId="{282EB532-8E8E-4359-B55C-5608AC756806}">
      <dgm:prSet phldrT="[Текст]"/>
      <dgm:spPr/>
      <dgm:t>
        <a:bodyPr/>
        <a:lstStyle/>
        <a:p>
          <a:r>
            <a:rPr lang="uk-UA" dirty="0" smtClean="0"/>
            <a:t>Емпіричні (спостереження. опитування,  тестування, експеримент, праксометричний)</a:t>
          </a:r>
          <a:endParaRPr lang="uk-UA" dirty="0"/>
        </a:p>
      </dgm:t>
    </dgm:pt>
    <dgm:pt modelId="{47AA2CF6-9D6C-46CF-A8A6-71F965B2450C}" type="parTrans" cxnId="{9098AFA2-B044-4114-8670-1C2F4BC30F44}">
      <dgm:prSet/>
      <dgm:spPr/>
      <dgm:t>
        <a:bodyPr/>
        <a:lstStyle/>
        <a:p>
          <a:endParaRPr lang="uk-UA" dirty="0"/>
        </a:p>
      </dgm:t>
    </dgm:pt>
    <dgm:pt modelId="{6C8F13DF-C85A-4599-9E39-15A50EF3185B}" type="sibTrans" cxnId="{9098AFA2-B044-4114-8670-1C2F4BC30F44}">
      <dgm:prSet/>
      <dgm:spPr/>
      <dgm:t>
        <a:bodyPr/>
        <a:lstStyle/>
        <a:p>
          <a:endParaRPr lang="uk-UA"/>
        </a:p>
      </dgm:t>
    </dgm:pt>
    <dgm:pt modelId="{5D9CE692-251E-4D5C-98F2-B1FB7AE1B728}">
      <dgm:prSet phldrT="[Текст]"/>
      <dgm:spPr/>
      <dgm:t>
        <a:bodyPr/>
        <a:lstStyle/>
        <a:p>
          <a:r>
            <a:rPr lang="uk-UA" dirty="0" smtClean="0"/>
            <a:t>обробки даних (кількісний аналіз та якісний аналіз)</a:t>
          </a:r>
          <a:endParaRPr lang="uk-UA" dirty="0"/>
        </a:p>
      </dgm:t>
    </dgm:pt>
    <dgm:pt modelId="{CC10C946-0038-4CB8-B6DE-B11052787631}" type="parTrans" cxnId="{3AC95E2B-8D63-4D6B-B4FD-2015C131B433}">
      <dgm:prSet/>
      <dgm:spPr/>
      <dgm:t>
        <a:bodyPr/>
        <a:lstStyle/>
        <a:p>
          <a:endParaRPr lang="uk-UA" dirty="0"/>
        </a:p>
      </dgm:t>
    </dgm:pt>
    <dgm:pt modelId="{08E75528-F2C3-4776-A066-65C7895BD24B}" type="sibTrans" cxnId="{3AC95E2B-8D63-4D6B-B4FD-2015C131B433}">
      <dgm:prSet/>
      <dgm:spPr/>
      <dgm:t>
        <a:bodyPr/>
        <a:lstStyle/>
        <a:p>
          <a:endParaRPr lang="uk-UA"/>
        </a:p>
      </dgm:t>
    </dgm:pt>
    <dgm:pt modelId="{54D5C58E-46B7-4BBE-84E0-514B4BFD407F}">
      <dgm:prSet phldrT="[Текст]"/>
      <dgm:spPr/>
      <dgm:t>
        <a:bodyPr/>
        <a:lstStyle/>
        <a:p>
          <a:r>
            <a:rPr lang="uk-UA" dirty="0" smtClean="0"/>
            <a:t>Інтерпретаційні (генетичний, структурний)</a:t>
          </a:r>
          <a:endParaRPr lang="uk-UA" dirty="0"/>
        </a:p>
      </dgm:t>
    </dgm:pt>
    <dgm:pt modelId="{B0560C0C-C64C-463D-A94E-415142EBADE0}" type="parTrans" cxnId="{ED03587A-020A-44E4-BE4D-C651A32D2485}">
      <dgm:prSet/>
      <dgm:spPr/>
      <dgm:t>
        <a:bodyPr/>
        <a:lstStyle/>
        <a:p>
          <a:endParaRPr lang="uk-UA" dirty="0"/>
        </a:p>
      </dgm:t>
    </dgm:pt>
    <dgm:pt modelId="{18EA8628-775E-49AA-9D82-AF7BB3F886B2}" type="sibTrans" cxnId="{ED03587A-020A-44E4-BE4D-C651A32D2485}">
      <dgm:prSet/>
      <dgm:spPr/>
    </dgm:pt>
    <dgm:pt modelId="{41CAB0A8-91BA-4DB1-8B61-2C3DE998C76A}" type="pres">
      <dgm:prSet presAssocID="{937C0A1D-1C93-4492-AA04-7C284E77A394}" presName="Name0" presStyleCnt="0">
        <dgm:presLayoutVars>
          <dgm:chPref val="1"/>
          <dgm:dir/>
          <dgm:animOne val="branch"/>
          <dgm:animLvl val="lvl"/>
          <dgm:resizeHandles val="exact"/>
        </dgm:presLayoutVars>
      </dgm:prSet>
      <dgm:spPr/>
      <dgm:t>
        <a:bodyPr/>
        <a:lstStyle/>
        <a:p>
          <a:endParaRPr lang="uk-UA"/>
        </a:p>
      </dgm:t>
    </dgm:pt>
    <dgm:pt modelId="{A2030763-D5C4-4BAD-9EA9-570F74841D68}" type="pres">
      <dgm:prSet presAssocID="{E37EC1CB-2FD8-43A2-88D8-43C9C3A9EAB4}" presName="root1" presStyleCnt="0"/>
      <dgm:spPr/>
    </dgm:pt>
    <dgm:pt modelId="{D2A04B83-6926-4F71-9FBA-ABF6E94022D2}" type="pres">
      <dgm:prSet presAssocID="{E37EC1CB-2FD8-43A2-88D8-43C9C3A9EAB4}" presName="LevelOneTextNode" presStyleLbl="node0" presStyleIdx="0" presStyleCnt="1">
        <dgm:presLayoutVars>
          <dgm:chPref val="3"/>
        </dgm:presLayoutVars>
      </dgm:prSet>
      <dgm:spPr/>
      <dgm:t>
        <a:bodyPr/>
        <a:lstStyle/>
        <a:p>
          <a:endParaRPr lang="uk-UA"/>
        </a:p>
      </dgm:t>
    </dgm:pt>
    <dgm:pt modelId="{15FCD45D-9DE8-436B-B0A8-2D4E011F803A}" type="pres">
      <dgm:prSet presAssocID="{E37EC1CB-2FD8-43A2-88D8-43C9C3A9EAB4}" presName="level2hierChild" presStyleCnt="0"/>
      <dgm:spPr/>
    </dgm:pt>
    <dgm:pt modelId="{E4130EBC-83E6-4DD9-9BA3-6763FD1634DC}" type="pres">
      <dgm:prSet presAssocID="{E73D6DFE-477E-4BB8-A1CE-50D865AAC35A}" presName="conn2-1" presStyleLbl="parChTrans1D2" presStyleIdx="0" presStyleCnt="4"/>
      <dgm:spPr/>
      <dgm:t>
        <a:bodyPr/>
        <a:lstStyle/>
        <a:p>
          <a:endParaRPr lang="uk-UA"/>
        </a:p>
      </dgm:t>
    </dgm:pt>
    <dgm:pt modelId="{6583369A-7079-4A34-B6BD-BFDD0DEDD256}" type="pres">
      <dgm:prSet presAssocID="{E73D6DFE-477E-4BB8-A1CE-50D865AAC35A}" presName="connTx" presStyleLbl="parChTrans1D2" presStyleIdx="0" presStyleCnt="4"/>
      <dgm:spPr/>
      <dgm:t>
        <a:bodyPr/>
        <a:lstStyle/>
        <a:p>
          <a:endParaRPr lang="uk-UA"/>
        </a:p>
      </dgm:t>
    </dgm:pt>
    <dgm:pt modelId="{87CC4A70-B424-4BB8-9466-D3368D1B987B}" type="pres">
      <dgm:prSet presAssocID="{019AA189-3DF0-4677-AD9E-205473DE884B}" presName="root2" presStyleCnt="0"/>
      <dgm:spPr/>
    </dgm:pt>
    <dgm:pt modelId="{4E8D8EE7-368F-4D8C-86CC-96C189A633AA}" type="pres">
      <dgm:prSet presAssocID="{019AA189-3DF0-4677-AD9E-205473DE884B}" presName="LevelTwoTextNode" presStyleLbl="node2" presStyleIdx="0" presStyleCnt="4">
        <dgm:presLayoutVars>
          <dgm:chPref val="3"/>
        </dgm:presLayoutVars>
      </dgm:prSet>
      <dgm:spPr/>
      <dgm:t>
        <a:bodyPr/>
        <a:lstStyle/>
        <a:p>
          <a:endParaRPr lang="uk-UA"/>
        </a:p>
      </dgm:t>
    </dgm:pt>
    <dgm:pt modelId="{2CDF079C-971F-45E2-9AD7-1152C6C71BF9}" type="pres">
      <dgm:prSet presAssocID="{019AA189-3DF0-4677-AD9E-205473DE884B}" presName="level3hierChild" presStyleCnt="0"/>
      <dgm:spPr/>
    </dgm:pt>
    <dgm:pt modelId="{5CA2509F-50DF-43E7-8D79-D7486512FB2C}" type="pres">
      <dgm:prSet presAssocID="{47AA2CF6-9D6C-46CF-A8A6-71F965B2450C}" presName="conn2-1" presStyleLbl="parChTrans1D2" presStyleIdx="1" presStyleCnt="4"/>
      <dgm:spPr/>
      <dgm:t>
        <a:bodyPr/>
        <a:lstStyle/>
        <a:p>
          <a:endParaRPr lang="uk-UA"/>
        </a:p>
      </dgm:t>
    </dgm:pt>
    <dgm:pt modelId="{3ADC61D4-7231-4FC7-9028-F0FDF58FA0DD}" type="pres">
      <dgm:prSet presAssocID="{47AA2CF6-9D6C-46CF-A8A6-71F965B2450C}" presName="connTx" presStyleLbl="parChTrans1D2" presStyleIdx="1" presStyleCnt="4"/>
      <dgm:spPr/>
      <dgm:t>
        <a:bodyPr/>
        <a:lstStyle/>
        <a:p>
          <a:endParaRPr lang="uk-UA"/>
        </a:p>
      </dgm:t>
    </dgm:pt>
    <dgm:pt modelId="{16A3DE6E-104B-464E-96E1-A9BF92150EAE}" type="pres">
      <dgm:prSet presAssocID="{282EB532-8E8E-4359-B55C-5608AC756806}" presName="root2" presStyleCnt="0"/>
      <dgm:spPr/>
    </dgm:pt>
    <dgm:pt modelId="{01E4DD69-8AC1-4E66-8216-C5C835901014}" type="pres">
      <dgm:prSet presAssocID="{282EB532-8E8E-4359-B55C-5608AC756806}" presName="LevelTwoTextNode" presStyleLbl="node2" presStyleIdx="1" presStyleCnt="4">
        <dgm:presLayoutVars>
          <dgm:chPref val="3"/>
        </dgm:presLayoutVars>
      </dgm:prSet>
      <dgm:spPr/>
      <dgm:t>
        <a:bodyPr/>
        <a:lstStyle/>
        <a:p>
          <a:endParaRPr lang="uk-UA"/>
        </a:p>
      </dgm:t>
    </dgm:pt>
    <dgm:pt modelId="{BBE5BF59-059F-4031-8352-3606128AEE51}" type="pres">
      <dgm:prSet presAssocID="{282EB532-8E8E-4359-B55C-5608AC756806}" presName="level3hierChild" presStyleCnt="0"/>
      <dgm:spPr/>
    </dgm:pt>
    <dgm:pt modelId="{5802E8EE-098C-46A9-BD2D-FF8EEBA8A5EF}" type="pres">
      <dgm:prSet presAssocID="{CC10C946-0038-4CB8-B6DE-B11052787631}" presName="conn2-1" presStyleLbl="parChTrans1D2" presStyleIdx="2" presStyleCnt="4"/>
      <dgm:spPr/>
      <dgm:t>
        <a:bodyPr/>
        <a:lstStyle/>
        <a:p>
          <a:endParaRPr lang="uk-UA"/>
        </a:p>
      </dgm:t>
    </dgm:pt>
    <dgm:pt modelId="{6F6637A6-84B3-411D-8179-809EB341FF77}" type="pres">
      <dgm:prSet presAssocID="{CC10C946-0038-4CB8-B6DE-B11052787631}" presName="connTx" presStyleLbl="parChTrans1D2" presStyleIdx="2" presStyleCnt="4"/>
      <dgm:spPr/>
      <dgm:t>
        <a:bodyPr/>
        <a:lstStyle/>
        <a:p>
          <a:endParaRPr lang="uk-UA"/>
        </a:p>
      </dgm:t>
    </dgm:pt>
    <dgm:pt modelId="{B1C42937-B0AC-4257-B14E-54DD07DDB683}" type="pres">
      <dgm:prSet presAssocID="{5D9CE692-251E-4D5C-98F2-B1FB7AE1B728}" presName="root2" presStyleCnt="0"/>
      <dgm:spPr/>
    </dgm:pt>
    <dgm:pt modelId="{887F917E-AF78-4D61-A97F-CDA4BB447722}" type="pres">
      <dgm:prSet presAssocID="{5D9CE692-251E-4D5C-98F2-B1FB7AE1B728}" presName="LevelTwoTextNode" presStyleLbl="node2" presStyleIdx="2" presStyleCnt="4">
        <dgm:presLayoutVars>
          <dgm:chPref val="3"/>
        </dgm:presLayoutVars>
      </dgm:prSet>
      <dgm:spPr/>
      <dgm:t>
        <a:bodyPr/>
        <a:lstStyle/>
        <a:p>
          <a:endParaRPr lang="uk-UA"/>
        </a:p>
      </dgm:t>
    </dgm:pt>
    <dgm:pt modelId="{B88EB3E7-03E6-481E-9A6A-3145344B8F3E}" type="pres">
      <dgm:prSet presAssocID="{5D9CE692-251E-4D5C-98F2-B1FB7AE1B728}" presName="level3hierChild" presStyleCnt="0"/>
      <dgm:spPr/>
    </dgm:pt>
    <dgm:pt modelId="{E995153F-8AFF-4DC9-93EE-80A48D30510A}" type="pres">
      <dgm:prSet presAssocID="{B0560C0C-C64C-463D-A94E-415142EBADE0}" presName="conn2-1" presStyleLbl="parChTrans1D2" presStyleIdx="3" presStyleCnt="4"/>
      <dgm:spPr/>
      <dgm:t>
        <a:bodyPr/>
        <a:lstStyle/>
        <a:p>
          <a:endParaRPr lang="uk-UA"/>
        </a:p>
      </dgm:t>
    </dgm:pt>
    <dgm:pt modelId="{02432950-0BF3-4065-8344-E25D07F47DB9}" type="pres">
      <dgm:prSet presAssocID="{B0560C0C-C64C-463D-A94E-415142EBADE0}" presName="connTx" presStyleLbl="parChTrans1D2" presStyleIdx="3" presStyleCnt="4"/>
      <dgm:spPr/>
      <dgm:t>
        <a:bodyPr/>
        <a:lstStyle/>
        <a:p>
          <a:endParaRPr lang="uk-UA"/>
        </a:p>
      </dgm:t>
    </dgm:pt>
    <dgm:pt modelId="{713C47CB-4B65-40C6-95D8-E13A9F934B92}" type="pres">
      <dgm:prSet presAssocID="{54D5C58E-46B7-4BBE-84E0-514B4BFD407F}" presName="root2" presStyleCnt="0"/>
      <dgm:spPr/>
    </dgm:pt>
    <dgm:pt modelId="{F26EC560-F083-46A5-87A8-A807D70A96AE}" type="pres">
      <dgm:prSet presAssocID="{54D5C58E-46B7-4BBE-84E0-514B4BFD407F}" presName="LevelTwoTextNode" presStyleLbl="node2" presStyleIdx="3" presStyleCnt="4">
        <dgm:presLayoutVars>
          <dgm:chPref val="3"/>
        </dgm:presLayoutVars>
      </dgm:prSet>
      <dgm:spPr/>
      <dgm:t>
        <a:bodyPr/>
        <a:lstStyle/>
        <a:p>
          <a:endParaRPr lang="uk-UA"/>
        </a:p>
      </dgm:t>
    </dgm:pt>
    <dgm:pt modelId="{C71C0C6B-538E-495A-9240-F57337B6C8AA}" type="pres">
      <dgm:prSet presAssocID="{54D5C58E-46B7-4BBE-84E0-514B4BFD407F}" presName="level3hierChild" presStyleCnt="0"/>
      <dgm:spPr/>
    </dgm:pt>
  </dgm:ptLst>
  <dgm:cxnLst>
    <dgm:cxn modelId="{246F4DA2-2D51-4A0C-8CFE-BD29F040AA06}" type="presOf" srcId="{019AA189-3DF0-4677-AD9E-205473DE884B}" destId="{4E8D8EE7-368F-4D8C-86CC-96C189A633AA}" srcOrd="0" destOrd="0" presId="urn:microsoft.com/office/officeart/2008/layout/HorizontalMultiLevelHierarchy"/>
    <dgm:cxn modelId="{DE990DA6-89F5-4689-BC2C-57A61FAE2502}" srcId="{937C0A1D-1C93-4492-AA04-7C284E77A394}" destId="{E37EC1CB-2FD8-43A2-88D8-43C9C3A9EAB4}" srcOrd="0" destOrd="0" parTransId="{80E15F6B-5684-4EF0-A2A3-785D9E829BEA}" sibTransId="{6ABEBACC-5F68-4569-9FB8-E84AC9B5EFFF}"/>
    <dgm:cxn modelId="{5C4ADFC1-2A98-48D5-97B1-7ED79EBC41C3}" type="presOf" srcId="{CC10C946-0038-4CB8-B6DE-B11052787631}" destId="{5802E8EE-098C-46A9-BD2D-FF8EEBA8A5EF}" srcOrd="0" destOrd="0" presId="urn:microsoft.com/office/officeart/2008/layout/HorizontalMultiLevelHierarchy"/>
    <dgm:cxn modelId="{9C5A37B9-99F3-432D-B878-0E7086DCEB5B}" type="presOf" srcId="{B0560C0C-C64C-463D-A94E-415142EBADE0}" destId="{E995153F-8AFF-4DC9-93EE-80A48D30510A}" srcOrd="0" destOrd="0" presId="urn:microsoft.com/office/officeart/2008/layout/HorizontalMultiLevelHierarchy"/>
    <dgm:cxn modelId="{53B53CEF-D94C-41FD-8EBF-BD94E68052E1}" type="presOf" srcId="{5D9CE692-251E-4D5C-98F2-B1FB7AE1B728}" destId="{887F917E-AF78-4D61-A97F-CDA4BB447722}" srcOrd="0" destOrd="0" presId="urn:microsoft.com/office/officeart/2008/layout/HorizontalMultiLevelHierarchy"/>
    <dgm:cxn modelId="{00D01B95-CBD6-4EA7-B871-0348A9D63C76}" type="presOf" srcId="{937C0A1D-1C93-4492-AA04-7C284E77A394}" destId="{41CAB0A8-91BA-4DB1-8B61-2C3DE998C76A}" srcOrd="0" destOrd="0" presId="urn:microsoft.com/office/officeart/2008/layout/HorizontalMultiLevelHierarchy"/>
    <dgm:cxn modelId="{A6A4831B-72F1-4CED-99EF-689596141D4C}" type="presOf" srcId="{E73D6DFE-477E-4BB8-A1CE-50D865AAC35A}" destId="{E4130EBC-83E6-4DD9-9BA3-6763FD1634DC}" srcOrd="0" destOrd="0" presId="urn:microsoft.com/office/officeart/2008/layout/HorizontalMultiLevelHierarchy"/>
    <dgm:cxn modelId="{9098AFA2-B044-4114-8670-1C2F4BC30F44}" srcId="{E37EC1CB-2FD8-43A2-88D8-43C9C3A9EAB4}" destId="{282EB532-8E8E-4359-B55C-5608AC756806}" srcOrd="1" destOrd="0" parTransId="{47AA2CF6-9D6C-46CF-A8A6-71F965B2450C}" sibTransId="{6C8F13DF-C85A-4599-9E39-15A50EF3185B}"/>
    <dgm:cxn modelId="{AA7D22BB-FD89-479F-A8B9-E49A44543B02}" srcId="{E37EC1CB-2FD8-43A2-88D8-43C9C3A9EAB4}" destId="{019AA189-3DF0-4677-AD9E-205473DE884B}" srcOrd="0" destOrd="0" parTransId="{E73D6DFE-477E-4BB8-A1CE-50D865AAC35A}" sibTransId="{662B1C51-ACE7-4D84-A515-9A127F147FE1}"/>
    <dgm:cxn modelId="{DE114143-0B06-4178-894D-81EE87527F03}" type="presOf" srcId="{B0560C0C-C64C-463D-A94E-415142EBADE0}" destId="{02432950-0BF3-4065-8344-E25D07F47DB9}" srcOrd="1" destOrd="0" presId="urn:microsoft.com/office/officeart/2008/layout/HorizontalMultiLevelHierarchy"/>
    <dgm:cxn modelId="{3AC95E2B-8D63-4D6B-B4FD-2015C131B433}" srcId="{E37EC1CB-2FD8-43A2-88D8-43C9C3A9EAB4}" destId="{5D9CE692-251E-4D5C-98F2-B1FB7AE1B728}" srcOrd="2" destOrd="0" parTransId="{CC10C946-0038-4CB8-B6DE-B11052787631}" sibTransId="{08E75528-F2C3-4776-A066-65C7895BD24B}"/>
    <dgm:cxn modelId="{3D8EA107-4DBF-4968-9D61-B34F19AF5A60}" type="presOf" srcId="{282EB532-8E8E-4359-B55C-5608AC756806}" destId="{01E4DD69-8AC1-4E66-8216-C5C835901014}" srcOrd="0" destOrd="0" presId="urn:microsoft.com/office/officeart/2008/layout/HorizontalMultiLevelHierarchy"/>
    <dgm:cxn modelId="{90257DBA-14F7-4175-BDAF-3658B5E5757E}" type="presOf" srcId="{47AA2CF6-9D6C-46CF-A8A6-71F965B2450C}" destId="{5CA2509F-50DF-43E7-8D79-D7486512FB2C}" srcOrd="0" destOrd="0" presId="urn:microsoft.com/office/officeart/2008/layout/HorizontalMultiLevelHierarchy"/>
    <dgm:cxn modelId="{79261495-C735-4711-A04E-0EAB20E550DA}" type="presOf" srcId="{54D5C58E-46B7-4BBE-84E0-514B4BFD407F}" destId="{F26EC560-F083-46A5-87A8-A807D70A96AE}" srcOrd="0" destOrd="0" presId="urn:microsoft.com/office/officeart/2008/layout/HorizontalMultiLevelHierarchy"/>
    <dgm:cxn modelId="{234F5EC8-606E-4324-B0B2-9C1A5411C873}" type="presOf" srcId="{E73D6DFE-477E-4BB8-A1CE-50D865AAC35A}" destId="{6583369A-7079-4A34-B6BD-BFDD0DEDD256}" srcOrd="1" destOrd="0" presId="urn:microsoft.com/office/officeart/2008/layout/HorizontalMultiLevelHierarchy"/>
    <dgm:cxn modelId="{E711939E-0BED-4CB9-983E-DA934B85DF4B}" type="presOf" srcId="{E37EC1CB-2FD8-43A2-88D8-43C9C3A9EAB4}" destId="{D2A04B83-6926-4F71-9FBA-ABF6E94022D2}" srcOrd="0" destOrd="0" presId="urn:microsoft.com/office/officeart/2008/layout/HorizontalMultiLevelHierarchy"/>
    <dgm:cxn modelId="{7B2E2F3C-1750-404B-92AF-DA58291AA94A}" type="presOf" srcId="{47AA2CF6-9D6C-46CF-A8A6-71F965B2450C}" destId="{3ADC61D4-7231-4FC7-9028-F0FDF58FA0DD}" srcOrd="1" destOrd="0" presId="urn:microsoft.com/office/officeart/2008/layout/HorizontalMultiLevelHierarchy"/>
    <dgm:cxn modelId="{ED03587A-020A-44E4-BE4D-C651A32D2485}" srcId="{E37EC1CB-2FD8-43A2-88D8-43C9C3A9EAB4}" destId="{54D5C58E-46B7-4BBE-84E0-514B4BFD407F}" srcOrd="3" destOrd="0" parTransId="{B0560C0C-C64C-463D-A94E-415142EBADE0}" sibTransId="{18EA8628-775E-49AA-9D82-AF7BB3F886B2}"/>
    <dgm:cxn modelId="{9E87521D-66CD-4FEA-B9AF-FB3BD95CFB9E}" type="presOf" srcId="{CC10C946-0038-4CB8-B6DE-B11052787631}" destId="{6F6637A6-84B3-411D-8179-809EB341FF77}" srcOrd="1" destOrd="0" presId="urn:microsoft.com/office/officeart/2008/layout/HorizontalMultiLevelHierarchy"/>
    <dgm:cxn modelId="{85309B21-92D2-4F1B-88C7-45365532E793}" type="presParOf" srcId="{41CAB0A8-91BA-4DB1-8B61-2C3DE998C76A}" destId="{A2030763-D5C4-4BAD-9EA9-570F74841D68}" srcOrd="0" destOrd="0" presId="urn:microsoft.com/office/officeart/2008/layout/HorizontalMultiLevelHierarchy"/>
    <dgm:cxn modelId="{FFEDC442-2AE0-4A4F-9933-D491FCE2AD9F}" type="presParOf" srcId="{A2030763-D5C4-4BAD-9EA9-570F74841D68}" destId="{D2A04B83-6926-4F71-9FBA-ABF6E94022D2}" srcOrd="0" destOrd="0" presId="urn:microsoft.com/office/officeart/2008/layout/HorizontalMultiLevelHierarchy"/>
    <dgm:cxn modelId="{9B8C321F-91E7-48A3-84F9-66A558DA21BE}" type="presParOf" srcId="{A2030763-D5C4-4BAD-9EA9-570F74841D68}" destId="{15FCD45D-9DE8-436B-B0A8-2D4E011F803A}" srcOrd="1" destOrd="0" presId="urn:microsoft.com/office/officeart/2008/layout/HorizontalMultiLevelHierarchy"/>
    <dgm:cxn modelId="{F893A1D4-96E4-4C57-AF82-6054F7D69673}" type="presParOf" srcId="{15FCD45D-9DE8-436B-B0A8-2D4E011F803A}" destId="{E4130EBC-83E6-4DD9-9BA3-6763FD1634DC}" srcOrd="0" destOrd="0" presId="urn:microsoft.com/office/officeart/2008/layout/HorizontalMultiLevelHierarchy"/>
    <dgm:cxn modelId="{B6F52B73-954B-471E-8F78-CAE34C489441}" type="presParOf" srcId="{E4130EBC-83E6-4DD9-9BA3-6763FD1634DC}" destId="{6583369A-7079-4A34-B6BD-BFDD0DEDD256}" srcOrd="0" destOrd="0" presId="urn:microsoft.com/office/officeart/2008/layout/HorizontalMultiLevelHierarchy"/>
    <dgm:cxn modelId="{87A44AA1-89BB-4115-AFF8-25B9CB5A9891}" type="presParOf" srcId="{15FCD45D-9DE8-436B-B0A8-2D4E011F803A}" destId="{87CC4A70-B424-4BB8-9466-D3368D1B987B}" srcOrd="1" destOrd="0" presId="urn:microsoft.com/office/officeart/2008/layout/HorizontalMultiLevelHierarchy"/>
    <dgm:cxn modelId="{CC2BD23E-B6D6-41B4-B44B-1A5CD7264A2A}" type="presParOf" srcId="{87CC4A70-B424-4BB8-9466-D3368D1B987B}" destId="{4E8D8EE7-368F-4D8C-86CC-96C189A633AA}" srcOrd="0" destOrd="0" presId="urn:microsoft.com/office/officeart/2008/layout/HorizontalMultiLevelHierarchy"/>
    <dgm:cxn modelId="{FE433F21-82BD-446C-BF74-A8DD76399E30}" type="presParOf" srcId="{87CC4A70-B424-4BB8-9466-D3368D1B987B}" destId="{2CDF079C-971F-45E2-9AD7-1152C6C71BF9}" srcOrd="1" destOrd="0" presId="urn:microsoft.com/office/officeart/2008/layout/HorizontalMultiLevelHierarchy"/>
    <dgm:cxn modelId="{47EF6951-1B45-4B2E-8E6E-0F7B34D68050}" type="presParOf" srcId="{15FCD45D-9DE8-436B-B0A8-2D4E011F803A}" destId="{5CA2509F-50DF-43E7-8D79-D7486512FB2C}" srcOrd="2" destOrd="0" presId="urn:microsoft.com/office/officeart/2008/layout/HorizontalMultiLevelHierarchy"/>
    <dgm:cxn modelId="{A2A8F899-558D-4CF6-8E65-D53B8AB9B9CE}" type="presParOf" srcId="{5CA2509F-50DF-43E7-8D79-D7486512FB2C}" destId="{3ADC61D4-7231-4FC7-9028-F0FDF58FA0DD}" srcOrd="0" destOrd="0" presId="urn:microsoft.com/office/officeart/2008/layout/HorizontalMultiLevelHierarchy"/>
    <dgm:cxn modelId="{53D2DE5D-2344-4245-B0D9-6FB7F0AA72C1}" type="presParOf" srcId="{15FCD45D-9DE8-436B-B0A8-2D4E011F803A}" destId="{16A3DE6E-104B-464E-96E1-A9BF92150EAE}" srcOrd="3" destOrd="0" presId="urn:microsoft.com/office/officeart/2008/layout/HorizontalMultiLevelHierarchy"/>
    <dgm:cxn modelId="{9E5CBB73-CFE3-4FE9-B689-AEBE109440A5}" type="presParOf" srcId="{16A3DE6E-104B-464E-96E1-A9BF92150EAE}" destId="{01E4DD69-8AC1-4E66-8216-C5C835901014}" srcOrd="0" destOrd="0" presId="urn:microsoft.com/office/officeart/2008/layout/HorizontalMultiLevelHierarchy"/>
    <dgm:cxn modelId="{5A1B00AE-99DB-40AC-9092-26A9D4BD6A7F}" type="presParOf" srcId="{16A3DE6E-104B-464E-96E1-A9BF92150EAE}" destId="{BBE5BF59-059F-4031-8352-3606128AEE51}" srcOrd="1" destOrd="0" presId="urn:microsoft.com/office/officeart/2008/layout/HorizontalMultiLevelHierarchy"/>
    <dgm:cxn modelId="{90F79656-3F8E-4623-973D-0EC88F5B69CB}" type="presParOf" srcId="{15FCD45D-9DE8-436B-B0A8-2D4E011F803A}" destId="{5802E8EE-098C-46A9-BD2D-FF8EEBA8A5EF}" srcOrd="4" destOrd="0" presId="urn:microsoft.com/office/officeart/2008/layout/HorizontalMultiLevelHierarchy"/>
    <dgm:cxn modelId="{F8C5EE5B-5EEA-401E-9590-6131E42470A2}" type="presParOf" srcId="{5802E8EE-098C-46A9-BD2D-FF8EEBA8A5EF}" destId="{6F6637A6-84B3-411D-8179-809EB341FF77}" srcOrd="0" destOrd="0" presId="urn:microsoft.com/office/officeart/2008/layout/HorizontalMultiLevelHierarchy"/>
    <dgm:cxn modelId="{6238DD4E-9B63-4E2C-B941-2F9F05F0BC7B}" type="presParOf" srcId="{15FCD45D-9DE8-436B-B0A8-2D4E011F803A}" destId="{B1C42937-B0AC-4257-B14E-54DD07DDB683}" srcOrd="5" destOrd="0" presId="urn:microsoft.com/office/officeart/2008/layout/HorizontalMultiLevelHierarchy"/>
    <dgm:cxn modelId="{211A386F-1998-4BFB-87A4-4DD4C1B23147}" type="presParOf" srcId="{B1C42937-B0AC-4257-B14E-54DD07DDB683}" destId="{887F917E-AF78-4D61-A97F-CDA4BB447722}" srcOrd="0" destOrd="0" presId="urn:microsoft.com/office/officeart/2008/layout/HorizontalMultiLevelHierarchy"/>
    <dgm:cxn modelId="{33B6AE7A-74AB-4289-B4C5-75C1E1EFE1EA}" type="presParOf" srcId="{B1C42937-B0AC-4257-B14E-54DD07DDB683}" destId="{B88EB3E7-03E6-481E-9A6A-3145344B8F3E}" srcOrd="1" destOrd="0" presId="urn:microsoft.com/office/officeart/2008/layout/HorizontalMultiLevelHierarchy"/>
    <dgm:cxn modelId="{9A10D236-A5F4-4DE8-8E35-4DD780573DBD}" type="presParOf" srcId="{15FCD45D-9DE8-436B-B0A8-2D4E011F803A}" destId="{E995153F-8AFF-4DC9-93EE-80A48D30510A}" srcOrd="6" destOrd="0" presId="urn:microsoft.com/office/officeart/2008/layout/HorizontalMultiLevelHierarchy"/>
    <dgm:cxn modelId="{614782C1-CED2-40C2-A567-4D48A0A44B13}" type="presParOf" srcId="{E995153F-8AFF-4DC9-93EE-80A48D30510A}" destId="{02432950-0BF3-4065-8344-E25D07F47DB9}" srcOrd="0" destOrd="0" presId="urn:microsoft.com/office/officeart/2008/layout/HorizontalMultiLevelHierarchy"/>
    <dgm:cxn modelId="{F108F55D-693D-42A6-85FC-B7E60EB7210F}" type="presParOf" srcId="{15FCD45D-9DE8-436B-B0A8-2D4E011F803A}" destId="{713C47CB-4B65-40C6-95D8-E13A9F934B92}" srcOrd="7" destOrd="0" presId="urn:microsoft.com/office/officeart/2008/layout/HorizontalMultiLevelHierarchy"/>
    <dgm:cxn modelId="{DF502D3D-1BFD-484E-A455-321B2281E48B}" type="presParOf" srcId="{713C47CB-4B65-40C6-95D8-E13A9F934B92}" destId="{F26EC560-F083-46A5-87A8-A807D70A96AE}" srcOrd="0" destOrd="0" presId="urn:microsoft.com/office/officeart/2008/layout/HorizontalMultiLevelHierarchy"/>
    <dgm:cxn modelId="{CB4009E9-C858-4A99-B0DB-B52E5054016D}" type="presParOf" srcId="{713C47CB-4B65-40C6-95D8-E13A9F934B92}" destId="{C71C0C6B-538E-495A-9240-F57337B6C8A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4CB1C8-39EF-42BF-B22F-B9877F89635F}" type="doc">
      <dgm:prSet loTypeId="urn:microsoft.com/office/officeart/2005/8/layout/hList2" loCatId="list" qsTypeId="urn:microsoft.com/office/officeart/2005/8/quickstyle/simple2" qsCatId="simple" csTypeId="urn:microsoft.com/office/officeart/2005/8/colors/accent1_2" csCatId="accent1" phldr="1"/>
      <dgm:spPr/>
      <dgm:t>
        <a:bodyPr/>
        <a:lstStyle/>
        <a:p>
          <a:endParaRPr lang="uk-UA"/>
        </a:p>
      </dgm:t>
    </dgm:pt>
    <dgm:pt modelId="{BE156655-6B56-4E7D-8E79-8E902E9294C5}">
      <dgm:prSet phldrT="[Текст]"/>
      <dgm:spPr/>
      <dgm:t>
        <a:bodyPr/>
        <a:lstStyle/>
        <a:p>
          <a:r>
            <a:rPr lang="uk-UA" dirty="0" smtClean="0"/>
            <a:t>Особливості психічного розвитку людини</a:t>
          </a:r>
          <a:endParaRPr lang="uk-UA" dirty="0"/>
        </a:p>
      </dgm:t>
    </dgm:pt>
    <dgm:pt modelId="{4F715324-7ADE-46DC-8808-DB07BAC75DBB}" type="parTrans" cxnId="{FADD2F0B-A863-4EA0-8323-37B94047A482}">
      <dgm:prSet/>
      <dgm:spPr/>
      <dgm:t>
        <a:bodyPr/>
        <a:lstStyle/>
        <a:p>
          <a:endParaRPr lang="uk-UA"/>
        </a:p>
      </dgm:t>
    </dgm:pt>
    <dgm:pt modelId="{3F6B18DF-A4B7-4B6C-A8B5-F42A79B82569}" type="sibTrans" cxnId="{FADD2F0B-A863-4EA0-8323-37B94047A482}">
      <dgm:prSet/>
      <dgm:spPr/>
      <dgm:t>
        <a:bodyPr/>
        <a:lstStyle/>
        <a:p>
          <a:endParaRPr lang="uk-UA"/>
        </a:p>
      </dgm:t>
    </dgm:pt>
    <dgm:pt modelId="{514A3D1C-3A4B-4CA0-9EF2-F5673FFA642A}">
      <dgm:prSet phldrT="[Текст]"/>
      <dgm:spPr/>
      <dgm:t>
        <a:bodyPr/>
        <a:lstStyle/>
        <a:p>
          <a:r>
            <a:rPr lang="uk-UA" dirty="0" smtClean="0"/>
            <a:t>суперечності як основа психічного розвитку;</a:t>
          </a:r>
          <a:endParaRPr lang="uk-UA" dirty="0"/>
        </a:p>
      </dgm:t>
    </dgm:pt>
    <dgm:pt modelId="{9023A036-5D08-48B7-A1E2-367305FE820F}" type="parTrans" cxnId="{BFE36ECA-BC82-4B76-ADDA-76C71057495C}">
      <dgm:prSet/>
      <dgm:spPr/>
      <dgm:t>
        <a:bodyPr/>
        <a:lstStyle/>
        <a:p>
          <a:endParaRPr lang="uk-UA"/>
        </a:p>
      </dgm:t>
    </dgm:pt>
    <dgm:pt modelId="{3029E7AC-25C2-40FF-8970-A2D76D3EBF7D}" type="sibTrans" cxnId="{BFE36ECA-BC82-4B76-ADDA-76C71057495C}">
      <dgm:prSet/>
      <dgm:spPr/>
      <dgm:t>
        <a:bodyPr/>
        <a:lstStyle/>
        <a:p>
          <a:endParaRPr lang="uk-UA"/>
        </a:p>
      </dgm:t>
    </dgm:pt>
    <dgm:pt modelId="{15231E29-3578-4AE3-9A29-D6FC4F25D2A7}">
      <dgm:prSet phldrT="[Текст]"/>
      <dgm:spPr/>
      <dgm:t>
        <a:bodyPr/>
        <a:lstStyle/>
        <a:p>
          <a:r>
            <a:rPr lang="uk-UA" dirty="0" smtClean="0"/>
            <a:t>неперервність психічного розвитку (без перерв, «відпусток» чи відпочинку);</a:t>
          </a:r>
          <a:endParaRPr lang="uk-UA" dirty="0"/>
        </a:p>
      </dgm:t>
    </dgm:pt>
    <dgm:pt modelId="{EB9F7B72-CBE6-4CDA-A299-06CC6A25DF03}" type="parTrans" cxnId="{F4438228-AAF0-4369-BB5A-2601174DB613}">
      <dgm:prSet/>
      <dgm:spPr/>
      <dgm:t>
        <a:bodyPr/>
        <a:lstStyle/>
        <a:p>
          <a:endParaRPr lang="uk-UA"/>
        </a:p>
      </dgm:t>
    </dgm:pt>
    <dgm:pt modelId="{A18B9E60-5ACE-4C8F-A239-D4F101359601}" type="sibTrans" cxnId="{F4438228-AAF0-4369-BB5A-2601174DB613}">
      <dgm:prSet/>
      <dgm:spPr/>
      <dgm:t>
        <a:bodyPr/>
        <a:lstStyle/>
        <a:p>
          <a:endParaRPr lang="uk-UA"/>
        </a:p>
      </dgm:t>
    </dgm:pt>
    <dgm:pt modelId="{E031AFD0-2F5C-4FEE-AF06-B7A939B08E54}">
      <dgm:prSet phldrT="[Текст]"/>
      <dgm:spPr/>
      <dgm:t>
        <a:bodyPr/>
        <a:lstStyle/>
        <a:p>
          <a:r>
            <a:rPr lang="uk-UA" dirty="0" smtClean="0"/>
            <a:t>дискретність (розподіл онтогенезу людини на вікові періоди);</a:t>
          </a:r>
          <a:endParaRPr lang="uk-UA" dirty="0"/>
        </a:p>
      </dgm:t>
    </dgm:pt>
    <dgm:pt modelId="{EAE8F9A8-0A30-4D73-B095-80E3DEB86803}" type="parTrans" cxnId="{C45DB9FB-FF99-411D-9F75-C041909F6A8C}">
      <dgm:prSet/>
      <dgm:spPr/>
      <dgm:t>
        <a:bodyPr/>
        <a:lstStyle/>
        <a:p>
          <a:endParaRPr lang="uk-UA"/>
        </a:p>
      </dgm:t>
    </dgm:pt>
    <dgm:pt modelId="{F905803B-5371-44E4-A674-1EB0E6F6E39E}" type="sibTrans" cxnId="{C45DB9FB-FF99-411D-9F75-C041909F6A8C}">
      <dgm:prSet/>
      <dgm:spPr/>
      <dgm:t>
        <a:bodyPr/>
        <a:lstStyle/>
        <a:p>
          <a:endParaRPr lang="uk-UA"/>
        </a:p>
      </dgm:t>
    </dgm:pt>
    <dgm:pt modelId="{EC7A3841-FB0C-42E2-96A4-35B46338187E}">
      <dgm:prSet phldrT="[Текст]"/>
      <dgm:spPr/>
      <dgm:t>
        <a:bodyPr/>
        <a:lstStyle/>
        <a:p>
          <a:r>
            <a:rPr lang="uk-UA" dirty="0" smtClean="0"/>
            <a:t>незворотність (те, що сформувалось не зникає);</a:t>
          </a:r>
          <a:endParaRPr lang="uk-UA" dirty="0"/>
        </a:p>
      </dgm:t>
    </dgm:pt>
    <dgm:pt modelId="{10FD8AC9-9CD6-46CE-B4E7-601DD879AB78}" type="parTrans" cxnId="{7869FA76-5497-4687-9682-31552F8AB016}">
      <dgm:prSet/>
      <dgm:spPr/>
      <dgm:t>
        <a:bodyPr/>
        <a:lstStyle/>
        <a:p>
          <a:endParaRPr lang="uk-UA"/>
        </a:p>
      </dgm:t>
    </dgm:pt>
    <dgm:pt modelId="{D927F72E-3390-4778-8B10-7A281097B8CD}" type="sibTrans" cxnId="{7869FA76-5497-4687-9682-31552F8AB016}">
      <dgm:prSet/>
      <dgm:spPr/>
      <dgm:t>
        <a:bodyPr/>
        <a:lstStyle/>
        <a:p>
          <a:endParaRPr lang="uk-UA"/>
        </a:p>
      </dgm:t>
    </dgm:pt>
    <dgm:pt modelId="{162EF2F5-E14F-427A-B0EC-E0F8EF6A982A}">
      <dgm:prSet phldrT="[Текст]"/>
      <dgm:spPr/>
      <dgm:t>
        <a:bodyPr/>
        <a:lstStyle/>
        <a:p>
          <a:r>
            <a:rPr lang="uk-UA" dirty="0" smtClean="0"/>
            <a:t>зв’язок психічного з іншими напрямками розвитку – фізичним, соціальним, фізіологічним;</a:t>
          </a:r>
          <a:endParaRPr lang="uk-UA" dirty="0"/>
        </a:p>
      </dgm:t>
    </dgm:pt>
    <dgm:pt modelId="{2D0A31FB-EA4A-419F-B507-C0D6D7637366}" type="parTrans" cxnId="{7B6C295F-EFA8-4605-A221-E3A4687B8820}">
      <dgm:prSet/>
      <dgm:spPr/>
      <dgm:t>
        <a:bodyPr/>
        <a:lstStyle/>
        <a:p>
          <a:endParaRPr lang="uk-UA"/>
        </a:p>
      </dgm:t>
    </dgm:pt>
    <dgm:pt modelId="{43E0C342-13D6-4AEB-8829-0838BB168BC6}" type="sibTrans" cxnId="{7B6C295F-EFA8-4605-A221-E3A4687B8820}">
      <dgm:prSet/>
      <dgm:spPr/>
      <dgm:t>
        <a:bodyPr/>
        <a:lstStyle/>
        <a:p>
          <a:endParaRPr lang="uk-UA"/>
        </a:p>
      </dgm:t>
    </dgm:pt>
    <dgm:pt modelId="{D6373930-3796-4DC3-8717-C3B9701189EC}">
      <dgm:prSet phldrT="[Текст]"/>
      <dgm:spPr/>
      <dgm:t>
        <a:bodyPr/>
        <a:lstStyle/>
        <a:p>
          <a:r>
            <a:rPr lang="uk-UA" dirty="0" smtClean="0"/>
            <a:t>нерівномірність</a:t>
          </a:r>
          <a:endParaRPr lang="uk-UA" dirty="0"/>
        </a:p>
      </dgm:t>
    </dgm:pt>
    <dgm:pt modelId="{8802DEB3-0F84-466E-81B2-5108B02D9AF4}" type="parTrans" cxnId="{740D0084-13CE-4A26-B352-3D8E6DEC9BF9}">
      <dgm:prSet/>
      <dgm:spPr/>
      <dgm:t>
        <a:bodyPr/>
        <a:lstStyle/>
        <a:p>
          <a:endParaRPr lang="uk-UA"/>
        </a:p>
      </dgm:t>
    </dgm:pt>
    <dgm:pt modelId="{13397B76-56CF-489F-B320-D12E30F5CADF}" type="sibTrans" cxnId="{740D0084-13CE-4A26-B352-3D8E6DEC9BF9}">
      <dgm:prSet/>
      <dgm:spPr/>
      <dgm:t>
        <a:bodyPr/>
        <a:lstStyle/>
        <a:p>
          <a:endParaRPr lang="uk-UA"/>
        </a:p>
      </dgm:t>
    </dgm:pt>
    <dgm:pt modelId="{AE398AA9-9B41-4A90-836F-5DDAA62D70D2}" type="pres">
      <dgm:prSet presAssocID="{844CB1C8-39EF-42BF-B22F-B9877F89635F}" presName="linearFlow" presStyleCnt="0">
        <dgm:presLayoutVars>
          <dgm:dir/>
          <dgm:animLvl val="lvl"/>
          <dgm:resizeHandles/>
        </dgm:presLayoutVars>
      </dgm:prSet>
      <dgm:spPr/>
      <dgm:t>
        <a:bodyPr/>
        <a:lstStyle/>
        <a:p>
          <a:endParaRPr lang="uk-UA"/>
        </a:p>
      </dgm:t>
    </dgm:pt>
    <dgm:pt modelId="{A007B874-84EE-4C07-8352-868FE9EA9F2D}" type="pres">
      <dgm:prSet presAssocID="{BE156655-6B56-4E7D-8E79-8E902E9294C5}" presName="compositeNode" presStyleCnt="0">
        <dgm:presLayoutVars>
          <dgm:bulletEnabled val="1"/>
        </dgm:presLayoutVars>
      </dgm:prSet>
      <dgm:spPr/>
    </dgm:pt>
    <dgm:pt modelId="{F3889039-943F-4732-BA15-9C80FDC720C0}" type="pres">
      <dgm:prSet presAssocID="{BE156655-6B56-4E7D-8E79-8E902E9294C5}" presName="image" presStyleLbl="fgImgPlace1" presStyleIdx="0" presStyleCnt="1"/>
      <dgm:spPr/>
    </dgm:pt>
    <dgm:pt modelId="{4F67F44B-2C3D-489F-8EC9-F3ACE73E8AAA}" type="pres">
      <dgm:prSet presAssocID="{BE156655-6B56-4E7D-8E79-8E902E9294C5}" presName="childNode" presStyleLbl="node1" presStyleIdx="0" presStyleCnt="1">
        <dgm:presLayoutVars>
          <dgm:bulletEnabled val="1"/>
        </dgm:presLayoutVars>
      </dgm:prSet>
      <dgm:spPr/>
      <dgm:t>
        <a:bodyPr/>
        <a:lstStyle/>
        <a:p>
          <a:endParaRPr lang="uk-UA"/>
        </a:p>
      </dgm:t>
    </dgm:pt>
    <dgm:pt modelId="{7F886621-2136-4A2E-9913-B20CDE5BB166}" type="pres">
      <dgm:prSet presAssocID="{BE156655-6B56-4E7D-8E79-8E902E9294C5}" presName="parentNode" presStyleLbl="revTx" presStyleIdx="0" presStyleCnt="1">
        <dgm:presLayoutVars>
          <dgm:chMax val="0"/>
          <dgm:bulletEnabled val="1"/>
        </dgm:presLayoutVars>
      </dgm:prSet>
      <dgm:spPr/>
      <dgm:t>
        <a:bodyPr/>
        <a:lstStyle/>
        <a:p>
          <a:endParaRPr lang="uk-UA"/>
        </a:p>
      </dgm:t>
    </dgm:pt>
  </dgm:ptLst>
  <dgm:cxnLst>
    <dgm:cxn modelId="{F4438228-AAF0-4369-BB5A-2601174DB613}" srcId="{BE156655-6B56-4E7D-8E79-8E902E9294C5}" destId="{15231E29-3578-4AE3-9A29-D6FC4F25D2A7}" srcOrd="1" destOrd="0" parTransId="{EB9F7B72-CBE6-4CDA-A299-06CC6A25DF03}" sibTransId="{A18B9E60-5ACE-4C8F-A239-D4F101359601}"/>
    <dgm:cxn modelId="{C45DB9FB-FF99-411D-9F75-C041909F6A8C}" srcId="{BE156655-6B56-4E7D-8E79-8E902E9294C5}" destId="{E031AFD0-2F5C-4FEE-AF06-B7A939B08E54}" srcOrd="2" destOrd="0" parTransId="{EAE8F9A8-0A30-4D73-B095-80E3DEB86803}" sibTransId="{F905803B-5371-44E4-A674-1EB0E6F6E39E}"/>
    <dgm:cxn modelId="{7B6C295F-EFA8-4605-A221-E3A4687B8820}" srcId="{BE156655-6B56-4E7D-8E79-8E902E9294C5}" destId="{162EF2F5-E14F-427A-B0EC-E0F8EF6A982A}" srcOrd="4" destOrd="0" parTransId="{2D0A31FB-EA4A-419F-B507-C0D6D7637366}" sibTransId="{43E0C342-13D6-4AEB-8829-0838BB168BC6}"/>
    <dgm:cxn modelId="{2CBD7BB0-3111-47B4-B4F0-65A4201208AF}" type="presOf" srcId="{E031AFD0-2F5C-4FEE-AF06-B7A939B08E54}" destId="{4F67F44B-2C3D-489F-8EC9-F3ACE73E8AAA}" srcOrd="0" destOrd="2" presId="urn:microsoft.com/office/officeart/2005/8/layout/hList2"/>
    <dgm:cxn modelId="{FADD2F0B-A863-4EA0-8323-37B94047A482}" srcId="{844CB1C8-39EF-42BF-B22F-B9877F89635F}" destId="{BE156655-6B56-4E7D-8E79-8E902E9294C5}" srcOrd="0" destOrd="0" parTransId="{4F715324-7ADE-46DC-8808-DB07BAC75DBB}" sibTransId="{3F6B18DF-A4B7-4B6C-A8B5-F42A79B82569}"/>
    <dgm:cxn modelId="{A2DE2426-907D-433F-B8CA-9496E3E56C2A}" type="presOf" srcId="{844CB1C8-39EF-42BF-B22F-B9877F89635F}" destId="{AE398AA9-9B41-4A90-836F-5DDAA62D70D2}" srcOrd="0" destOrd="0" presId="urn:microsoft.com/office/officeart/2005/8/layout/hList2"/>
    <dgm:cxn modelId="{7869FA76-5497-4687-9682-31552F8AB016}" srcId="{BE156655-6B56-4E7D-8E79-8E902E9294C5}" destId="{EC7A3841-FB0C-42E2-96A4-35B46338187E}" srcOrd="3" destOrd="0" parTransId="{10FD8AC9-9CD6-46CE-B4E7-601DD879AB78}" sibTransId="{D927F72E-3390-4778-8B10-7A281097B8CD}"/>
    <dgm:cxn modelId="{BFE36ECA-BC82-4B76-ADDA-76C71057495C}" srcId="{BE156655-6B56-4E7D-8E79-8E902E9294C5}" destId="{514A3D1C-3A4B-4CA0-9EF2-F5673FFA642A}" srcOrd="0" destOrd="0" parTransId="{9023A036-5D08-48B7-A1E2-367305FE820F}" sibTransId="{3029E7AC-25C2-40FF-8970-A2D76D3EBF7D}"/>
    <dgm:cxn modelId="{410AE0C1-50E3-46D8-8CAC-B7DBE47FF6C1}" type="presOf" srcId="{15231E29-3578-4AE3-9A29-D6FC4F25D2A7}" destId="{4F67F44B-2C3D-489F-8EC9-F3ACE73E8AAA}" srcOrd="0" destOrd="1" presId="urn:microsoft.com/office/officeart/2005/8/layout/hList2"/>
    <dgm:cxn modelId="{A92843CB-E02F-4B2A-9C75-010E52B0A381}" type="presOf" srcId="{EC7A3841-FB0C-42E2-96A4-35B46338187E}" destId="{4F67F44B-2C3D-489F-8EC9-F3ACE73E8AAA}" srcOrd="0" destOrd="3" presId="urn:microsoft.com/office/officeart/2005/8/layout/hList2"/>
    <dgm:cxn modelId="{106C1849-FE66-4B61-9E3F-0C4AE940D3CC}" type="presOf" srcId="{BE156655-6B56-4E7D-8E79-8E902E9294C5}" destId="{7F886621-2136-4A2E-9913-B20CDE5BB166}" srcOrd="0" destOrd="0" presId="urn:microsoft.com/office/officeart/2005/8/layout/hList2"/>
    <dgm:cxn modelId="{89ADEF41-6209-4A08-8FE8-D8D9C414A7DD}" type="presOf" srcId="{D6373930-3796-4DC3-8717-C3B9701189EC}" destId="{4F67F44B-2C3D-489F-8EC9-F3ACE73E8AAA}" srcOrd="0" destOrd="5" presId="urn:microsoft.com/office/officeart/2005/8/layout/hList2"/>
    <dgm:cxn modelId="{740D0084-13CE-4A26-B352-3D8E6DEC9BF9}" srcId="{BE156655-6B56-4E7D-8E79-8E902E9294C5}" destId="{D6373930-3796-4DC3-8717-C3B9701189EC}" srcOrd="5" destOrd="0" parTransId="{8802DEB3-0F84-466E-81B2-5108B02D9AF4}" sibTransId="{13397B76-56CF-489F-B320-D12E30F5CADF}"/>
    <dgm:cxn modelId="{F3FF9C0C-0BBD-4BE6-8031-3AC3FBC4F348}" type="presOf" srcId="{162EF2F5-E14F-427A-B0EC-E0F8EF6A982A}" destId="{4F67F44B-2C3D-489F-8EC9-F3ACE73E8AAA}" srcOrd="0" destOrd="4" presId="urn:microsoft.com/office/officeart/2005/8/layout/hList2"/>
    <dgm:cxn modelId="{52FAE3CB-F671-40BD-9F0B-CDEE2FD2B63C}" type="presOf" srcId="{514A3D1C-3A4B-4CA0-9EF2-F5673FFA642A}" destId="{4F67F44B-2C3D-489F-8EC9-F3ACE73E8AAA}" srcOrd="0" destOrd="0" presId="urn:microsoft.com/office/officeart/2005/8/layout/hList2"/>
    <dgm:cxn modelId="{3F5F353E-2029-46A9-AB6E-862023849557}" type="presParOf" srcId="{AE398AA9-9B41-4A90-836F-5DDAA62D70D2}" destId="{A007B874-84EE-4C07-8352-868FE9EA9F2D}" srcOrd="0" destOrd="0" presId="urn:microsoft.com/office/officeart/2005/8/layout/hList2"/>
    <dgm:cxn modelId="{A540ADC3-5A39-4382-8903-A92AB511047D}" type="presParOf" srcId="{A007B874-84EE-4C07-8352-868FE9EA9F2D}" destId="{F3889039-943F-4732-BA15-9C80FDC720C0}" srcOrd="0" destOrd="0" presId="urn:microsoft.com/office/officeart/2005/8/layout/hList2"/>
    <dgm:cxn modelId="{8F00B612-88FA-49D9-B9D1-07E1785014DA}" type="presParOf" srcId="{A007B874-84EE-4C07-8352-868FE9EA9F2D}" destId="{4F67F44B-2C3D-489F-8EC9-F3ACE73E8AAA}" srcOrd="1" destOrd="0" presId="urn:microsoft.com/office/officeart/2005/8/layout/hList2"/>
    <dgm:cxn modelId="{E4AC1E43-CC97-4D66-97F6-16A305667784}" type="presParOf" srcId="{A007B874-84EE-4C07-8352-868FE9EA9F2D}" destId="{7F886621-2136-4A2E-9913-B20CDE5BB16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067F20-FF1C-4DE5-A052-7C00A5F7E3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uk-UA"/>
        </a:p>
      </dgm:t>
    </dgm:pt>
    <dgm:pt modelId="{3BF82770-CC55-4D92-83A9-AAA0334BE672}">
      <dgm:prSet phldrT="[Текст]"/>
      <dgm:spPr/>
      <dgm:t>
        <a:bodyPr/>
        <a:lstStyle/>
        <a:p>
          <a:r>
            <a:rPr lang="uk-UA" dirty="0" smtClean="0"/>
            <a:t>Показники психічного розвитку людини</a:t>
          </a:r>
          <a:endParaRPr lang="uk-UA" dirty="0"/>
        </a:p>
      </dgm:t>
    </dgm:pt>
    <dgm:pt modelId="{D29246A4-9268-42A3-ABC8-2A840DA5F60F}" type="parTrans" cxnId="{4F3F2B46-1406-425A-A3D3-52C3D5592F4A}">
      <dgm:prSet/>
      <dgm:spPr/>
      <dgm:t>
        <a:bodyPr/>
        <a:lstStyle/>
        <a:p>
          <a:endParaRPr lang="uk-UA"/>
        </a:p>
      </dgm:t>
    </dgm:pt>
    <dgm:pt modelId="{372062ED-0B36-4E86-A769-C1B219904677}" type="sibTrans" cxnId="{4F3F2B46-1406-425A-A3D3-52C3D5592F4A}">
      <dgm:prSet/>
      <dgm:spPr/>
      <dgm:t>
        <a:bodyPr/>
        <a:lstStyle/>
        <a:p>
          <a:endParaRPr lang="uk-UA"/>
        </a:p>
      </dgm:t>
    </dgm:pt>
    <dgm:pt modelId="{06D6845F-CE43-4CAD-9F1F-46DD3D55DDFE}">
      <dgm:prSet phldrT="[Текст]"/>
      <dgm:spPr/>
      <dgm:t>
        <a:bodyPr/>
        <a:lstStyle/>
        <a:p>
          <a:r>
            <a:rPr lang="uk-UA" dirty="0" smtClean="0"/>
            <a:t>Інтелектуальна сфера</a:t>
          </a:r>
          <a:endParaRPr lang="uk-UA" dirty="0"/>
        </a:p>
      </dgm:t>
    </dgm:pt>
    <dgm:pt modelId="{5516DC7A-4360-440C-91EB-66E505FFB872}" type="parTrans" cxnId="{81F0CB93-82B4-4CE8-9C96-174C50E19C84}">
      <dgm:prSet/>
      <dgm:spPr/>
      <dgm:t>
        <a:bodyPr/>
        <a:lstStyle/>
        <a:p>
          <a:endParaRPr lang="uk-UA"/>
        </a:p>
      </dgm:t>
    </dgm:pt>
    <dgm:pt modelId="{00D193F8-AC5A-4D4A-A2E3-562AB46F3CFC}" type="sibTrans" cxnId="{81F0CB93-82B4-4CE8-9C96-174C50E19C84}">
      <dgm:prSet/>
      <dgm:spPr/>
      <dgm:t>
        <a:bodyPr/>
        <a:lstStyle/>
        <a:p>
          <a:endParaRPr lang="uk-UA"/>
        </a:p>
      </dgm:t>
    </dgm:pt>
    <dgm:pt modelId="{303FE66F-F197-44B1-BD94-5D285C9C10E3}">
      <dgm:prSet phldrT="[Текст]"/>
      <dgm:spPr/>
      <dgm:t>
        <a:bodyPr/>
        <a:lstStyle/>
        <a:p>
          <a:r>
            <a:rPr lang="uk-UA" dirty="0" smtClean="0"/>
            <a:t>Комунікативна сфера</a:t>
          </a:r>
          <a:endParaRPr lang="uk-UA" dirty="0"/>
        </a:p>
      </dgm:t>
    </dgm:pt>
    <dgm:pt modelId="{90E8DEE8-42E5-4F6F-AFEF-2CA118244B28}" type="parTrans" cxnId="{34B44FC9-867E-45BE-8030-62839D325A63}">
      <dgm:prSet/>
      <dgm:spPr/>
      <dgm:t>
        <a:bodyPr/>
        <a:lstStyle/>
        <a:p>
          <a:endParaRPr lang="uk-UA"/>
        </a:p>
      </dgm:t>
    </dgm:pt>
    <dgm:pt modelId="{F74A604B-F1A9-461F-AA2A-40BD2C921554}" type="sibTrans" cxnId="{34B44FC9-867E-45BE-8030-62839D325A63}">
      <dgm:prSet/>
      <dgm:spPr/>
      <dgm:t>
        <a:bodyPr/>
        <a:lstStyle/>
        <a:p>
          <a:endParaRPr lang="uk-UA"/>
        </a:p>
      </dgm:t>
    </dgm:pt>
    <dgm:pt modelId="{58A2D913-14FC-4763-A480-F57D0A212EDF}">
      <dgm:prSet phldrT="[Текст]"/>
      <dgm:spPr/>
      <dgm:t>
        <a:bodyPr/>
        <a:lstStyle/>
        <a:p>
          <a:r>
            <a:rPr lang="uk-UA" dirty="0" smtClean="0"/>
            <a:t>Мотиваційна сфера</a:t>
          </a:r>
          <a:endParaRPr lang="uk-UA" dirty="0"/>
        </a:p>
      </dgm:t>
    </dgm:pt>
    <dgm:pt modelId="{6DAF29DF-9DD5-4AE8-9FFC-0617D6B28B58}" type="parTrans" cxnId="{F24335A1-D556-4209-9BC2-B02EA5F5FBE8}">
      <dgm:prSet/>
      <dgm:spPr/>
      <dgm:t>
        <a:bodyPr/>
        <a:lstStyle/>
        <a:p>
          <a:endParaRPr lang="uk-UA"/>
        </a:p>
      </dgm:t>
    </dgm:pt>
    <dgm:pt modelId="{22B28A1C-B9A4-4B57-8B33-213D10F167FD}" type="sibTrans" cxnId="{F24335A1-D556-4209-9BC2-B02EA5F5FBE8}">
      <dgm:prSet/>
      <dgm:spPr/>
      <dgm:t>
        <a:bodyPr/>
        <a:lstStyle/>
        <a:p>
          <a:endParaRPr lang="uk-UA"/>
        </a:p>
      </dgm:t>
    </dgm:pt>
    <dgm:pt modelId="{E80BFF42-0CE3-4A5B-B803-61DD64020B9F}">
      <dgm:prSet phldrT="[Текст]"/>
      <dgm:spPr/>
      <dgm:t>
        <a:bodyPr/>
        <a:lstStyle/>
        <a:p>
          <a:r>
            <a:rPr lang="uk-UA" dirty="0" smtClean="0"/>
            <a:t>Емоційно-вольова сфера</a:t>
          </a:r>
          <a:endParaRPr lang="uk-UA" dirty="0"/>
        </a:p>
      </dgm:t>
    </dgm:pt>
    <dgm:pt modelId="{3338BE27-BBD1-4062-8C17-82373BA9CDE1}" type="parTrans" cxnId="{761F5B2A-2412-4668-B0C9-358CE8CC51D0}">
      <dgm:prSet/>
      <dgm:spPr/>
      <dgm:t>
        <a:bodyPr/>
        <a:lstStyle/>
        <a:p>
          <a:endParaRPr lang="uk-UA"/>
        </a:p>
      </dgm:t>
    </dgm:pt>
    <dgm:pt modelId="{788D1BBB-F42E-4B12-8558-B2B8D774F455}" type="sibTrans" cxnId="{761F5B2A-2412-4668-B0C9-358CE8CC51D0}">
      <dgm:prSet/>
      <dgm:spPr/>
      <dgm:t>
        <a:bodyPr/>
        <a:lstStyle/>
        <a:p>
          <a:endParaRPr lang="uk-UA"/>
        </a:p>
      </dgm:t>
    </dgm:pt>
    <dgm:pt modelId="{CAC23B16-3484-4726-890C-3E8B504E1BBF}" type="pres">
      <dgm:prSet presAssocID="{8C067F20-FF1C-4DE5-A052-7C00A5F7E3E8}" presName="diagram" presStyleCnt="0">
        <dgm:presLayoutVars>
          <dgm:chMax val="1"/>
          <dgm:dir/>
          <dgm:animLvl val="ctr"/>
          <dgm:resizeHandles val="exact"/>
        </dgm:presLayoutVars>
      </dgm:prSet>
      <dgm:spPr/>
      <dgm:t>
        <a:bodyPr/>
        <a:lstStyle/>
        <a:p>
          <a:endParaRPr lang="uk-UA"/>
        </a:p>
      </dgm:t>
    </dgm:pt>
    <dgm:pt modelId="{BB02F0DC-D746-40AE-BB70-B4D19CB8A423}" type="pres">
      <dgm:prSet presAssocID="{8C067F20-FF1C-4DE5-A052-7C00A5F7E3E8}" presName="matrix" presStyleCnt="0"/>
      <dgm:spPr/>
    </dgm:pt>
    <dgm:pt modelId="{3F776DF6-A4D5-4FEA-B0A1-3AE6A0C0BBD6}" type="pres">
      <dgm:prSet presAssocID="{8C067F20-FF1C-4DE5-A052-7C00A5F7E3E8}" presName="tile1" presStyleLbl="node1" presStyleIdx="0" presStyleCnt="4"/>
      <dgm:spPr/>
      <dgm:t>
        <a:bodyPr/>
        <a:lstStyle/>
        <a:p>
          <a:endParaRPr lang="uk-UA"/>
        </a:p>
      </dgm:t>
    </dgm:pt>
    <dgm:pt modelId="{7F73C855-64A2-462A-A4FF-67E9D5194406}" type="pres">
      <dgm:prSet presAssocID="{8C067F20-FF1C-4DE5-A052-7C00A5F7E3E8}" presName="tile1text" presStyleLbl="node1" presStyleIdx="0" presStyleCnt="4">
        <dgm:presLayoutVars>
          <dgm:chMax val="0"/>
          <dgm:chPref val="0"/>
          <dgm:bulletEnabled val="1"/>
        </dgm:presLayoutVars>
      </dgm:prSet>
      <dgm:spPr/>
      <dgm:t>
        <a:bodyPr/>
        <a:lstStyle/>
        <a:p>
          <a:endParaRPr lang="uk-UA"/>
        </a:p>
      </dgm:t>
    </dgm:pt>
    <dgm:pt modelId="{E1FCB399-1AE2-43C7-BA0D-85F2385F0D56}" type="pres">
      <dgm:prSet presAssocID="{8C067F20-FF1C-4DE5-A052-7C00A5F7E3E8}" presName="tile2" presStyleLbl="node1" presStyleIdx="1" presStyleCnt="4"/>
      <dgm:spPr/>
      <dgm:t>
        <a:bodyPr/>
        <a:lstStyle/>
        <a:p>
          <a:endParaRPr lang="uk-UA"/>
        </a:p>
      </dgm:t>
    </dgm:pt>
    <dgm:pt modelId="{A94D42F9-D8B0-4F42-9B2E-D01D6008C981}" type="pres">
      <dgm:prSet presAssocID="{8C067F20-FF1C-4DE5-A052-7C00A5F7E3E8}" presName="tile2text" presStyleLbl="node1" presStyleIdx="1" presStyleCnt="4">
        <dgm:presLayoutVars>
          <dgm:chMax val="0"/>
          <dgm:chPref val="0"/>
          <dgm:bulletEnabled val="1"/>
        </dgm:presLayoutVars>
      </dgm:prSet>
      <dgm:spPr/>
      <dgm:t>
        <a:bodyPr/>
        <a:lstStyle/>
        <a:p>
          <a:endParaRPr lang="uk-UA"/>
        </a:p>
      </dgm:t>
    </dgm:pt>
    <dgm:pt modelId="{B1CFE75A-AC65-4796-B1C0-0EC2F2A75D0D}" type="pres">
      <dgm:prSet presAssocID="{8C067F20-FF1C-4DE5-A052-7C00A5F7E3E8}" presName="tile3" presStyleLbl="node1" presStyleIdx="2" presStyleCnt="4"/>
      <dgm:spPr/>
      <dgm:t>
        <a:bodyPr/>
        <a:lstStyle/>
        <a:p>
          <a:endParaRPr lang="uk-UA"/>
        </a:p>
      </dgm:t>
    </dgm:pt>
    <dgm:pt modelId="{5BEB354C-9E32-4A59-B9DE-EDCB649EF271}" type="pres">
      <dgm:prSet presAssocID="{8C067F20-FF1C-4DE5-A052-7C00A5F7E3E8}" presName="tile3text" presStyleLbl="node1" presStyleIdx="2" presStyleCnt="4">
        <dgm:presLayoutVars>
          <dgm:chMax val="0"/>
          <dgm:chPref val="0"/>
          <dgm:bulletEnabled val="1"/>
        </dgm:presLayoutVars>
      </dgm:prSet>
      <dgm:spPr/>
      <dgm:t>
        <a:bodyPr/>
        <a:lstStyle/>
        <a:p>
          <a:endParaRPr lang="uk-UA"/>
        </a:p>
      </dgm:t>
    </dgm:pt>
    <dgm:pt modelId="{57F77D86-824D-4B7A-9C5C-7FD51EBBCDEB}" type="pres">
      <dgm:prSet presAssocID="{8C067F20-FF1C-4DE5-A052-7C00A5F7E3E8}" presName="tile4" presStyleLbl="node1" presStyleIdx="3" presStyleCnt="4"/>
      <dgm:spPr/>
      <dgm:t>
        <a:bodyPr/>
        <a:lstStyle/>
        <a:p>
          <a:endParaRPr lang="uk-UA"/>
        </a:p>
      </dgm:t>
    </dgm:pt>
    <dgm:pt modelId="{EA227496-28E4-447B-894F-39424C17CFBF}" type="pres">
      <dgm:prSet presAssocID="{8C067F20-FF1C-4DE5-A052-7C00A5F7E3E8}" presName="tile4text" presStyleLbl="node1" presStyleIdx="3" presStyleCnt="4">
        <dgm:presLayoutVars>
          <dgm:chMax val="0"/>
          <dgm:chPref val="0"/>
          <dgm:bulletEnabled val="1"/>
        </dgm:presLayoutVars>
      </dgm:prSet>
      <dgm:spPr/>
      <dgm:t>
        <a:bodyPr/>
        <a:lstStyle/>
        <a:p>
          <a:endParaRPr lang="uk-UA"/>
        </a:p>
      </dgm:t>
    </dgm:pt>
    <dgm:pt modelId="{0B4085B9-C003-4C6B-A271-DE65EDCAE5D9}" type="pres">
      <dgm:prSet presAssocID="{8C067F20-FF1C-4DE5-A052-7C00A5F7E3E8}" presName="centerTile" presStyleLbl="fgShp" presStyleIdx="0" presStyleCnt="1">
        <dgm:presLayoutVars>
          <dgm:chMax val="0"/>
          <dgm:chPref val="0"/>
        </dgm:presLayoutVars>
      </dgm:prSet>
      <dgm:spPr/>
      <dgm:t>
        <a:bodyPr/>
        <a:lstStyle/>
        <a:p>
          <a:endParaRPr lang="uk-UA"/>
        </a:p>
      </dgm:t>
    </dgm:pt>
  </dgm:ptLst>
  <dgm:cxnLst>
    <dgm:cxn modelId="{7C26C926-B8C9-4DE8-A313-FA54CF4B3B65}" type="presOf" srcId="{E80BFF42-0CE3-4A5B-B803-61DD64020B9F}" destId="{57F77D86-824D-4B7A-9C5C-7FD51EBBCDEB}" srcOrd="0" destOrd="0" presId="urn:microsoft.com/office/officeart/2005/8/layout/matrix1"/>
    <dgm:cxn modelId="{5EE2BF71-634F-41BA-90F4-8A562BCB258C}" type="presOf" srcId="{58A2D913-14FC-4763-A480-F57D0A212EDF}" destId="{B1CFE75A-AC65-4796-B1C0-0EC2F2A75D0D}" srcOrd="0" destOrd="0" presId="urn:microsoft.com/office/officeart/2005/8/layout/matrix1"/>
    <dgm:cxn modelId="{E597ADBF-9C4C-4155-9BC9-F31AF61F421B}" type="presOf" srcId="{06D6845F-CE43-4CAD-9F1F-46DD3D55DDFE}" destId="{7F73C855-64A2-462A-A4FF-67E9D5194406}" srcOrd="1" destOrd="0" presId="urn:microsoft.com/office/officeart/2005/8/layout/matrix1"/>
    <dgm:cxn modelId="{50D7B915-4345-4771-86DF-CDEF83437F19}" type="presOf" srcId="{8C067F20-FF1C-4DE5-A052-7C00A5F7E3E8}" destId="{CAC23B16-3484-4726-890C-3E8B504E1BBF}" srcOrd="0" destOrd="0" presId="urn:microsoft.com/office/officeart/2005/8/layout/matrix1"/>
    <dgm:cxn modelId="{34B44FC9-867E-45BE-8030-62839D325A63}" srcId="{3BF82770-CC55-4D92-83A9-AAA0334BE672}" destId="{303FE66F-F197-44B1-BD94-5D285C9C10E3}" srcOrd="1" destOrd="0" parTransId="{90E8DEE8-42E5-4F6F-AFEF-2CA118244B28}" sibTransId="{F74A604B-F1A9-461F-AA2A-40BD2C921554}"/>
    <dgm:cxn modelId="{EA027B8E-EEB6-435C-9B46-4000F112B51F}" type="presOf" srcId="{303FE66F-F197-44B1-BD94-5D285C9C10E3}" destId="{E1FCB399-1AE2-43C7-BA0D-85F2385F0D56}" srcOrd="0" destOrd="0" presId="urn:microsoft.com/office/officeart/2005/8/layout/matrix1"/>
    <dgm:cxn modelId="{42B02DC7-B13B-4097-BF31-9111165D4AB3}" type="presOf" srcId="{303FE66F-F197-44B1-BD94-5D285C9C10E3}" destId="{A94D42F9-D8B0-4F42-9B2E-D01D6008C981}" srcOrd="1" destOrd="0" presId="urn:microsoft.com/office/officeart/2005/8/layout/matrix1"/>
    <dgm:cxn modelId="{A230A476-3416-48A9-BF1A-80D906A7399B}" type="presOf" srcId="{3BF82770-CC55-4D92-83A9-AAA0334BE672}" destId="{0B4085B9-C003-4C6B-A271-DE65EDCAE5D9}" srcOrd="0" destOrd="0" presId="urn:microsoft.com/office/officeart/2005/8/layout/matrix1"/>
    <dgm:cxn modelId="{1E68C345-36A1-469C-801D-617E87557517}" type="presOf" srcId="{06D6845F-CE43-4CAD-9F1F-46DD3D55DDFE}" destId="{3F776DF6-A4D5-4FEA-B0A1-3AE6A0C0BBD6}" srcOrd="0" destOrd="0" presId="urn:microsoft.com/office/officeart/2005/8/layout/matrix1"/>
    <dgm:cxn modelId="{761F5B2A-2412-4668-B0C9-358CE8CC51D0}" srcId="{3BF82770-CC55-4D92-83A9-AAA0334BE672}" destId="{E80BFF42-0CE3-4A5B-B803-61DD64020B9F}" srcOrd="3" destOrd="0" parTransId="{3338BE27-BBD1-4062-8C17-82373BA9CDE1}" sibTransId="{788D1BBB-F42E-4B12-8558-B2B8D774F455}"/>
    <dgm:cxn modelId="{4F3F2B46-1406-425A-A3D3-52C3D5592F4A}" srcId="{8C067F20-FF1C-4DE5-A052-7C00A5F7E3E8}" destId="{3BF82770-CC55-4D92-83A9-AAA0334BE672}" srcOrd="0" destOrd="0" parTransId="{D29246A4-9268-42A3-ABC8-2A840DA5F60F}" sibTransId="{372062ED-0B36-4E86-A769-C1B219904677}"/>
    <dgm:cxn modelId="{81F0CB93-82B4-4CE8-9C96-174C50E19C84}" srcId="{3BF82770-CC55-4D92-83A9-AAA0334BE672}" destId="{06D6845F-CE43-4CAD-9F1F-46DD3D55DDFE}" srcOrd="0" destOrd="0" parTransId="{5516DC7A-4360-440C-91EB-66E505FFB872}" sibTransId="{00D193F8-AC5A-4D4A-A2E3-562AB46F3CFC}"/>
    <dgm:cxn modelId="{23530AA1-09C8-45B1-B781-8F12566D8BAF}" type="presOf" srcId="{58A2D913-14FC-4763-A480-F57D0A212EDF}" destId="{5BEB354C-9E32-4A59-B9DE-EDCB649EF271}" srcOrd="1" destOrd="0" presId="urn:microsoft.com/office/officeart/2005/8/layout/matrix1"/>
    <dgm:cxn modelId="{410E22DF-F585-45F3-AFDC-84985C396864}" type="presOf" srcId="{E80BFF42-0CE3-4A5B-B803-61DD64020B9F}" destId="{EA227496-28E4-447B-894F-39424C17CFBF}" srcOrd="1" destOrd="0" presId="urn:microsoft.com/office/officeart/2005/8/layout/matrix1"/>
    <dgm:cxn modelId="{F24335A1-D556-4209-9BC2-B02EA5F5FBE8}" srcId="{3BF82770-CC55-4D92-83A9-AAA0334BE672}" destId="{58A2D913-14FC-4763-A480-F57D0A212EDF}" srcOrd="2" destOrd="0" parTransId="{6DAF29DF-9DD5-4AE8-9FFC-0617D6B28B58}" sibTransId="{22B28A1C-B9A4-4B57-8B33-213D10F167FD}"/>
    <dgm:cxn modelId="{29B82AB6-8E7C-476E-A73E-9EB32C8043AD}" type="presParOf" srcId="{CAC23B16-3484-4726-890C-3E8B504E1BBF}" destId="{BB02F0DC-D746-40AE-BB70-B4D19CB8A423}" srcOrd="0" destOrd="0" presId="urn:microsoft.com/office/officeart/2005/8/layout/matrix1"/>
    <dgm:cxn modelId="{372FA7A0-E935-4B77-92E5-348BABE0F328}" type="presParOf" srcId="{BB02F0DC-D746-40AE-BB70-B4D19CB8A423}" destId="{3F776DF6-A4D5-4FEA-B0A1-3AE6A0C0BBD6}" srcOrd="0" destOrd="0" presId="urn:microsoft.com/office/officeart/2005/8/layout/matrix1"/>
    <dgm:cxn modelId="{50CB601A-5218-472C-8557-8B0B065E7241}" type="presParOf" srcId="{BB02F0DC-D746-40AE-BB70-B4D19CB8A423}" destId="{7F73C855-64A2-462A-A4FF-67E9D5194406}" srcOrd="1" destOrd="0" presId="urn:microsoft.com/office/officeart/2005/8/layout/matrix1"/>
    <dgm:cxn modelId="{00311083-6B14-4DCA-9195-2D082AE64149}" type="presParOf" srcId="{BB02F0DC-D746-40AE-BB70-B4D19CB8A423}" destId="{E1FCB399-1AE2-43C7-BA0D-85F2385F0D56}" srcOrd="2" destOrd="0" presId="urn:microsoft.com/office/officeart/2005/8/layout/matrix1"/>
    <dgm:cxn modelId="{FB825CE6-7FED-4F44-8C8B-E182787D7CED}" type="presParOf" srcId="{BB02F0DC-D746-40AE-BB70-B4D19CB8A423}" destId="{A94D42F9-D8B0-4F42-9B2E-D01D6008C981}" srcOrd="3" destOrd="0" presId="urn:microsoft.com/office/officeart/2005/8/layout/matrix1"/>
    <dgm:cxn modelId="{1CDCFEEE-6963-4345-956E-6B9A187148C8}" type="presParOf" srcId="{BB02F0DC-D746-40AE-BB70-B4D19CB8A423}" destId="{B1CFE75A-AC65-4796-B1C0-0EC2F2A75D0D}" srcOrd="4" destOrd="0" presId="urn:microsoft.com/office/officeart/2005/8/layout/matrix1"/>
    <dgm:cxn modelId="{644A47DC-BCB0-427F-8CA3-7E2AEC71D6B2}" type="presParOf" srcId="{BB02F0DC-D746-40AE-BB70-B4D19CB8A423}" destId="{5BEB354C-9E32-4A59-B9DE-EDCB649EF271}" srcOrd="5" destOrd="0" presId="urn:microsoft.com/office/officeart/2005/8/layout/matrix1"/>
    <dgm:cxn modelId="{89CB4D76-D78F-4F81-B546-605347385207}" type="presParOf" srcId="{BB02F0DC-D746-40AE-BB70-B4D19CB8A423}" destId="{57F77D86-824D-4B7A-9C5C-7FD51EBBCDEB}" srcOrd="6" destOrd="0" presId="urn:microsoft.com/office/officeart/2005/8/layout/matrix1"/>
    <dgm:cxn modelId="{CBD35888-C26F-47D2-A69C-783EEF61775A}" type="presParOf" srcId="{BB02F0DC-D746-40AE-BB70-B4D19CB8A423}" destId="{EA227496-28E4-447B-894F-39424C17CFBF}" srcOrd="7" destOrd="0" presId="urn:microsoft.com/office/officeart/2005/8/layout/matrix1"/>
    <dgm:cxn modelId="{09A7C0C5-B9AB-4FEF-B41D-180CE9AE9617}" type="presParOf" srcId="{CAC23B16-3484-4726-890C-3E8B504E1BBF}" destId="{0B4085B9-C003-4C6B-A271-DE65EDCAE5D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2DB03-CC9E-4DE9-BF08-1FA9433346DE}">
      <dsp:nvSpPr>
        <dsp:cNvPr id="0" name=""/>
        <dsp:cNvSpPr/>
      </dsp:nvSpPr>
      <dsp:spPr>
        <a:xfrm>
          <a:off x="0" y="0"/>
          <a:ext cx="8128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E8FFD2-CC98-40B5-850B-FD61CFF9712A}">
      <dsp:nvSpPr>
        <dsp:cNvPr id="0" name=""/>
        <dsp:cNvSpPr/>
      </dsp:nvSpPr>
      <dsp:spPr>
        <a:xfrm>
          <a:off x="0" y="0"/>
          <a:ext cx="1625600" cy="541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uk-UA" sz="2600" kern="1200" dirty="0" smtClean="0"/>
            <a:t>Структура вікової психології містить розділи:</a:t>
          </a:r>
          <a:endParaRPr lang="uk-UA" sz="2600" kern="1200" dirty="0"/>
        </a:p>
      </dsp:txBody>
      <dsp:txXfrm>
        <a:off x="0" y="0"/>
        <a:ext cx="1625600" cy="5418667"/>
      </dsp:txXfrm>
    </dsp:sp>
    <dsp:sp modelId="{2589FFA8-95FA-4D0D-A668-EF1966FA9443}">
      <dsp:nvSpPr>
        <dsp:cNvPr id="0" name=""/>
        <dsp:cNvSpPr/>
      </dsp:nvSpPr>
      <dsp:spPr>
        <a:xfrm>
          <a:off x="1747520" y="51064"/>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Дитяча психологія (від народження до 10 років) – ранній вік, дошкільний та молодший шкільний;</a:t>
          </a:r>
          <a:endParaRPr lang="uk-UA" sz="2200" kern="1200" dirty="0"/>
        </a:p>
      </dsp:txBody>
      <dsp:txXfrm>
        <a:off x="1747520" y="51064"/>
        <a:ext cx="6380480" cy="1021291"/>
      </dsp:txXfrm>
    </dsp:sp>
    <dsp:sp modelId="{1EAD3523-0791-48E6-976F-16C4FE185557}">
      <dsp:nvSpPr>
        <dsp:cNvPr id="0" name=""/>
        <dsp:cNvSpPr/>
      </dsp:nvSpPr>
      <dsp:spPr>
        <a:xfrm>
          <a:off x="1625599" y="1072356"/>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B728FF-7A07-4CB3-ADBE-EB4BE993EDCC}">
      <dsp:nvSpPr>
        <dsp:cNvPr id="0" name=""/>
        <dsp:cNvSpPr/>
      </dsp:nvSpPr>
      <dsp:spPr>
        <a:xfrm>
          <a:off x="1747520" y="1123420"/>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Підліткова психологія (10-15 років);</a:t>
          </a:r>
          <a:endParaRPr lang="uk-UA" sz="2200" kern="1200" dirty="0"/>
        </a:p>
      </dsp:txBody>
      <dsp:txXfrm>
        <a:off x="1747520" y="1123420"/>
        <a:ext cx="6380480" cy="1021291"/>
      </dsp:txXfrm>
    </dsp:sp>
    <dsp:sp modelId="{C55CFFD5-ECFA-41C2-874F-12E7960D7F73}">
      <dsp:nvSpPr>
        <dsp:cNvPr id="0" name=""/>
        <dsp:cNvSpPr/>
      </dsp:nvSpPr>
      <dsp:spPr>
        <a:xfrm>
          <a:off x="1625599" y="2144712"/>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1D478-A181-4592-B531-432CCBF46172}">
      <dsp:nvSpPr>
        <dsp:cNvPr id="0" name=""/>
        <dsp:cNvSpPr/>
      </dsp:nvSpPr>
      <dsp:spPr>
        <a:xfrm>
          <a:off x="1747520" y="2195777"/>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Психологія юнацтва (15-21 рік);</a:t>
          </a:r>
          <a:endParaRPr lang="uk-UA" sz="2200" kern="1200" dirty="0"/>
        </a:p>
      </dsp:txBody>
      <dsp:txXfrm>
        <a:off x="1747520" y="2195777"/>
        <a:ext cx="6380480" cy="1021291"/>
      </dsp:txXfrm>
    </dsp:sp>
    <dsp:sp modelId="{516CB61F-DEF7-475B-962D-8EA4094ED766}">
      <dsp:nvSpPr>
        <dsp:cNvPr id="0" name=""/>
        <dsp:cNvSpPr/>
      </dsp:nvSpPr>
      <dsp:spPr>
        <a:xfrm>
          <a:off x="1625599" y="3217068"/>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9B172B-9349-4E7B-8C1F-7573EC772412}">
      <dsp:nvSpPr>
        <dsp:cNvPr id="0" name=""/>
        <dsp:cNvSpPr/>
      </dsp:nvSpPr>
      <dsp:spPr>
        <a:xfrm>
          <a:off x="1747520" y="3268133"/>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Психологія ранньої та середньої дорослості (21-60 років);</a:t>
          </a:r>
          <a:endParaRPr lang="uk-UA" sz="2200" kern="1200" dirty="0"/>
        </a:p>
      </dsp:txBody>
      <dsp:txXfrm>
        <a:off x="1747520" y="3268133"/>
        <a:ext cx="6380480" cy="1021291"/>
      </dsp:txXfrm>
    </dsp:sp>
    <dsp:sp modelId="{8D3B4209-EFBD-4C60-ACB3-C64869A312EA}">
      <dsp:nvSpPr>
        <dsp:cNvPr id="0" name=""/>
        <dsp:cNvSpPr/>
      </dsp:nvSpPr>
      <dsp:spPr>
        <a:xfrm>
          <a:off x="1625599" y="4289425"/>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AD5CA-734C-4BC9-A106-390BB39361FD}">
      <dsp:nvSpPr>
        <dsp:cNvPr id="0" name=""/>
        <dsp:cNvSpPr/>
      </dsp:nvSpPr>
      <dsp:spPr>
        <a:xfrm>
          <a:off x="1747520" y="4340489"/>
          <a:ext cx="6380480" cy="102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uk-UA" sz="2200" kern="1200" dirty="0" smtClean="0"/>
            <a:t>Психологія людей похилого віку (геронтопсихологія) – вивчає особливості людини після 60-річного віку її життя</a:t>
          </a:r>
          <a:endParaRPr lang="uk-UA" sz="2200" kern="1200" dirty="0"/>
        </a:p>
      </dsp:txBody>
      <dsp:txXfrm>
        <a:off x="1747520" y="4340489"/>
        <a:ext cx="6380480" cy="1021291"/>
      </dsp:txXfrm>
    </dsp:sp>
    <dsp:sp modelId="{111C6C18-B8F5-4A80-8D98-A9CCC2CC5894}">
      <dsp:nvSpPr>
        <dsp:cNvPr id="0" name=""/>
        <dsp:cNvSpPr/>
      </dsp:nvSpPr>
      <dsp:spPr>
        <a:xfrm>
          <a:off x="1625599" y="5361781"/>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5153F-8AFF-4DC9-93EE-80A48D30510A}">
      <dsp:nvSpPr>
        <dsp:cNvPr id="0" name=""/>
        <dsp:cNvSpPr/>
      </dsp:nvSpPr>
      <dsp:spPr>
        <a:xfrm>
          <a:off x="2552625" y="2709333"/>
          <a:ext cx="675382" cy="1930400"/>
        </a:xfrm>
        <a:custGeom>
          <a:avLst/>
          <a:gdLst/>
          <a:ahLst/>
          <a:cxnLst/>
          <a:rect l="0" t="0" r="0" b="0"/>
          <a:pathLst>
            <a:path>
              <a:moveTo>
                <a:pt x="0" y="0"/>
              </a:moveTo>
              <a:lnTo>
                <a:pt x="337691" y="0"/>
              </a:lnTo>
              <a:lnTo>
                <a:pt x="337691" y="1930400"/>
              </a:lnTo>
              <a:lnTo>
                <a:pt x="675382" y="193040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uk-UA" sz="700" kern="1200" dirty="0"/>
        </a:p>
      </dsp:txBody>
      <dsp:txXfrm>
        <a:off x="2839188" y="3623405"/>
        <a:ext cx="102256" cy="102256"/>
      </dsp:txXfrm>
    </dsp:sp>
    <dsp:sp modelId="{5802E8EE-098C-46A9-BD2D-FF8EEBA8A5EF}">
      <dsp:nvSpPr>
        <dsp:cNvPr id="0" name=""/>
        <dsp:cNvSpPr/>
      </dsp:nvSpPr>
      <dsp:spPr>
        <a:xfrm>
          <a:off x="2552625" y="2709333"/>
          <a:ext cx="675382" cy="643466"/>
        </a:xfrm>
        <a:custGeom>
          <a:avLst/>
          <a:gdLst/>
          <a:ahLst/>
          <a:cxnLst/>
          <a:rect l="0" t="0" r="0" b="0"/>
          <a:pathLst>
            <a:path>
              <a:moveTo>
                <a:pt x="0" y="0"/>
              </a:moveTo>
              <a:lnTo>
                <a:pt x="337691" y="0"/>
              </a:lnTo>
              <a:lnTo>
                <a:pt x="337691" y="643466"/>
              </a:lnTo>
              <a:lnTo>
                <a:pt x="675382" y="6434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dirty="0"/>
        </a:p>
      </dsp:txBody>
      <dsp:txXfrm>
        <a:off x="2866995" y="3007745"/>
        <a:ext cx="46642" cy="46642"/>
      </dsp:txXfrm>
    </dsp:sp>
    <dsp:sp modelId="{5CA2509F-50DF-43E7-8D79-D7486512FB2C}">
      <dsp:nvSpPr>
        <dsp:cNvPr id="0" name=""/>
        <dsp:cNvSpPr/>
      </dsp:nvSpPr>
      <dsp:spPr>
        <a:xfrm>
          <a:off x="2552625" y="2065866"/>
          <a:ext cx="675382" cy="643466"/>
        </a:xfrm>
        <a:custGeom>
          <a:avLst/>
          <a:gdLst/>
          <a:ahLst/>
          <a:cxnLst/>
          <a:rect l="0" t="0" r="0" b="0"/>
          <a:pathLst>
            <a:path>
              <a:moveTo>
                <a:pt x="0" y="643466"/>
              </a:moveTo>
              <a:lnTo>
                <a:pt x="337691" y="643466"/>
              </a:lnTo>
              <a:lnTo>
                <a:pt x="337691" y="0"/>
              </a:lnTo>
              <a:lnTo>
                <a:pt x="67538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dirty="0"/>
        </a:p>
      </dsp:txBody>
      <dsp:txXfrm>
        <a:off x="2866995" y="2364279"/>
        <a:ext cx="46642" cy="46642"/>
      </dsp:txXfrm>
    </dsp:sp>
    <dsp:sp modelId="{E4130EBC-83E6-4DD9-9BA3-6763FD1634DC}">
      <dsp:nvSpPr>
        <dsp:cNvPr id="0" name=""/>
        <dsp:cNvSpPr/>
      </dsp:nvSpPr>
      <dsp:spPr>
        <a:xfrm>
          <a:off x="2552625" y="778933"/>
          <a:ext cx="675382" cy="1930400"/>
        </a:xfrm>
        <a:custGeom>
          <a:avLst/>
          <a:gdLst/>
          <a:ahLst/>
          <a:cxnLst/>
          <a:rect l="0" t="0" r="0" b="0"/>
          <a:pathLst>
            <a:path>
              <a:moveTo>
                <a:pt x="0" y="1930400"/>
              </a:moveTo>
              <a:lnTo>
                <a:pt x="337691" y="1930400"/>
              </a:lnTo>
              <a:lnTo>
                <a:pt x="337691" y="0"/>
              </a:lnTo>
              <a:lnTo>
                <a:pt x="67538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uk-UA" sz="700" kern="1200" dirty="0"/>
        </a:p>
      </dsp:txBody>
      <dsp:txXfrm>
        <a:off x="2839188" y="1693005"/>
        <a:ext cx="102256" cy="102256"/>
      </dsp:txXfrm>
    </dsp:sp>
    <dsp:sp modelId="{D2A04B83-6926-4F71-9FBA-ABF6E94022D2}">
      <dsp:nvSpPr>
        <dsp:cNvPr id="0" name=""/>
        <dsp:cNvSpPr/>
      </dsp:nvSpPr>
      <dsp:spPr>
        <a:xfrm rot="16200000">
          <a:off x="-671481" y="2194560"/>
          <a:ext cx="5418667"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uk-UA" sz="3900" kern="1200" dirty="0" smtClean="0"/>
            <a:t>Методи вікової психології</a:t>
          </a:r>
          <a:endParaRPr lang="uk-UA" sz="3900" kern="1200" dirty="0"/>
        </a:p>
      </dsp:txBody>
      <dsp:txXfrm>
        <a:off x="-671481" y="2194560"/>
        <a:ext cx="5418667" cy="1029546"/>
      </dsp:txXfrm>
    </dsp:sp>
    <dsp:sp modelId="{4E8D8EE7-368F-4D8C-86CC-96C189A633AA}">
      <dsp:nvSpPr>
        <dsp:cNvPr id="0" name=""/>
        <dsp:cNvSpPr/>
      </dsp:nvSpPr>
      <dsp:spPr>
        <a:xfrm>
          <a:off x="3228008" y="264160"/>
          <a:ext cx="3376913"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Організаційні (порівняльний, лонгітюдний, комплексний)</a:t>
          </a:r>
          <a:endParaRPr lang="uk-UA" sz="1900" kern="1200" dirty="0"/>
        </a:p>
      </dsp:txBody>
      <dsp:txXfrm>
        <a:off x="3228008" y="264160"/>
        <a:ext cx="3376913" cy="1029546"/>
      </dsp:txXfrm>
    </dsp:sp>
    <dsp:sp modelId="{01E4DD69-8AC1-4E66-8216-C5C835901014}">
      <dsp:nvSpPr>
        <dsp:cNvPr id="0" name=""/>
        <dsp:cNvSpPr/>
      </dsp:nvSpPr>
      <dsp:spPr>
        <a:xfrm>
          <a:off x="3228008" y="1551093"/>
          <a:ext cx="3376913"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Емпіричні (спостереження. опитування,  тестування, експеримент, праксометричний)</a:t>
          </a:r>
          <a:endParaRPr lang="uk-UA" sz="1900" kern="1200" dirty="0"/>
        </a:p>
      </dsp:txBody>
      <dsp:txXfrm>
        <a:off x="3228008" y="1551093"/>
        <a:ext cx="3376913" cy="1029546"/>
      </dsp:txXfrm>
    </dsp:sp>
    <dsp:sp modelId="{887F917E-AF78-4D61-A97F-CDA4BB447722}">
      <dsp:nvSpPr>
        <dsp:cNvPr id="0" name=""/>
        <dsp:cNvSpPr/>
      </dsp:nvSpPr>
      <dsp:spPr>
        <a:xfrm>
          <a:off x="3228008" y="2838026"/>
          <a:ext cx="3376913"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обробки даних (кількісний аналіз та якісний аналіз)</a:t>
          </a:r>
          <a:endParaRPr lang="uk-UA" sz="1900" kern="1200" dirty="0"/>
        </a:p>
      </dsp:txBody>
      <dsp:txXfrm>
        <a:off x="3228008" y="2838026"/>
        <a:ext cx="3376913" cy="1029546"/>
      </dsp:txXfrm>
    </dsp:sp>
    <dsp:sp modelId="{F26EC560-F083-46A5-87A8-A807D70A96AE}">
      <dsp:nvSpPr>
        <dsp:cNvPr id="0" name=""/>
        <dsp:cNvSpPr/>
      </dsp:nvSpPr>
      <dsp:spPr>
        <a:xfrm>
          <a:off x="3228008" y="4124960"/>
          <a:ext cx="3376913" cy="102954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Інтерпретаційні (генетичний, структурний)</a:t>
          </a:r>
          <a:endParaRPr lang="uk-UA" sz="1900" kern="1200" dirty="0"/>
        </a:p>
      </dsp:txBody>
      <dsp:txXfrm>
        <a:off x="3228008" y="4124960"/>
        <a:ext cx="3376913" cy="1029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86621-2136-4A2E-9913-B20CDE5BB166}">
      <dsp:nvSpPr>
        <dsp:cNvPr id="0" name=""/>
        <dsp:cNvSpPr/>
      </dsp:nvSpPr>
      <dsp:spPr>
        <a:xfrm rot="16200000">
          <a:off x="-1503680" y="2852386"/>
          <a:ext cx="4226560" cy="89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88529" bIns="0" numCol="1" spcCol="1270" anchor="t" anchorCtr="0">
          <a:noAutofit/>
        </a:bodyPr>
        <a:lstStyle/>
        <a:p>
          <a:pPr lvl="0" algn="r" defTabSz="1155700">
            <a:lnSpc>
              <a:spcPct val="90000"/>
            </a:lnSpc>
            <a:spcBef>
              <a:spcPct val="0"/>
            </a:spcBef>
            <a:spcAft>
              <a:spcPct val="35000"/>
            </a:spcAft>
          </a:pPr>
          <a:r>
            <a:rPr lang="uk-UA" sz="2600" kern="1200" dirty="0" smtClean="0"/>
            <a:t>Особливості психічного розвитку людини</a:t>
          </a:r>
          <a:endParaRPr lang="uk-UA" sz="2600" kern="1200" dirty="0"/>
        </a:p>
      </dsp:txBody>
      <dsp:txXfrm>
        <a:off x="-1503680" y="2852386"/>
        <a:ext cx="4226560" cy="894080"/>
      </dsp:txXfrm>
    </dsp:sp>
    <dsp:sp modelId="{4F67F44B-2C3D-489F-8EC9-F3ACE73E8AAA}">
      <dsp:nvSpPr>
        <dsp:cNvPr id="0" name=""/>
        <dsp:cNvSpPr/>
      </dsp:nvSpPr>
      <dsp:spPr>
        <a:xfrm>
          <a:off x="1056640" y="1186146"/>
          <a:ext cx="6908800" cy="4226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788529" rIns="213360" bIns="213360" numCol="1" spcCol="1270" anchor="t" anchorCtr="0">
          <a:noAutofit/>
        </a:bodyPr>
        <a:lstStyle/>
        <a:p>
          <a:pPr marL="228600" lvl="1" indent="-228600" algn="l" defTabSz="1022350">
            <a:lnSpc>
              <a:spcPct val="90000"/>
            </a:lnSpc>
            <a:spcBef>
              <a:spcPct val="0"/>
            </a:spcBef>
            <a:spcAft>
              <a:spcPct val="15000"/>
            </a:spcAft>
            <a:buChar char="••"/>
          </a:pPr>
          <a:r>
            <a:rPr lang="uk-UA" sz="2300" kern="1200" dirty="0" smtClean="0"/>
            <a:t>суперечності як основа психічного розвитку;</a:t>
          </a:r>
          <a:endParaRPr lang="uk-UA" sz="2300" kern="1200" dirty="0"/>
        </a:p>
        <a:p>
          <a:pPr marL="228600" lvl="1" indent="-228600" algn="l" defTabSz="1022350">
            <a:lnSpc>
              <a:spcPct val="90000"/>
            </a:lnSpc>
            <a:spcBef>
              <a:spcPct val="0"/>
            </a:spcBef>
            <a:spcAft>
              <a:spcPct val="15000"/>
            </a:spcAft>
            <a:buChar char="••"/>
          </a:pPr>
          <a:r>
            <a:rPr lang="uk-UA" sz="2300" kern="1200" dirty="0" smtClean="0"/>
            <a:t>неперервність психічного розвитку (без перерв, «відпусток» чи відпочинку);</a:t>
          </a:r>
          <a:endParaRPr lang="uk-UA" sz="2300" kern="1200" dirty="0"/>
        </a:p>
        <a:p>
          <a:pPr marL="228600" lvl="1" indent="-228600" algn="l" defTabSz="1022350">
            <a:lnSpc>
              <a:spcPct val="90000"/>
            </a:lnSpc>
            <a:spcBef>
              <a:spcPct val="0"/>
            </a:spcBef>
            <a:spcAft>
              <a:spcPct val="15000"/>
            </a:spcAft>
            <a:buChar char="••"/>
          </a:pPr>
          <a:r>
            <a:rPr lang="uk-UA" sz="2300" kern="1200" dirty="0" smtClean="0"/>
            <a:t>дискретність (розподіл онтогенезу людини на вікові періоди);</a:t>
          </a:r>
          <a:endParaRPr lang="uk-UA" sz="2300" kern="1200" dirty="0"/>
        </a:p>
        <a:p>
          <a:pPr marL="228600" lvl="1" indent="-228600" algn="l" defTabSz="1022350">
            <a:lnSpc>
              <a:spcPct val="90000"/>
            </a:lnSpc>
            <a:spcBef>
              <a:spcPct val="0"/>
            </a:spcBef>
            <a:spcAft>
              <a:spcPct val="15000"/>
            </a:spcAft>
            <a:buChar char="••"/>
          </a:pPr>
          <a:r>
            <a:rPr lang="uk-UA" sz="2300" kern="1200" dirty="0" smtClean="0"/>
            <a:t>незворотність (те, що сформувалось не зникає);</a:t>
          </a:r>
          <a:endParaRPr lang="uk-UA" sz="2300" kern="1200" dirty="0"/>
        </a:p>
        <a:p>
          <a:pPr marL="228600" lvl="1" indent="-228600" algn="l" defTabSz="1022350">
            <a:lnSpc>
              <a:spcPct val="90000"/>
            </a:lnSpc>
            <a:spcBef>
              <a:spcPct val="0"/>
            </a:spcBef>
            <a:spcAft>
              <a:spcPct val="15000"/>
            </a:spcAft>
            <a:buChar char="••"/>
          </a:pPr>
          <a:r>
            <a:rPr lang="uk-UA" sz="2300" kern="1200" dirty="0" smtClean="0"/>
            <a:t>зв’язок психічного з іншими напрямками розвитку – фізичним, соціальним, фізіологічним;</a:t>
          </a:r>
          <a:endParaRPr lang="uk-UA" sz="2300" kern="1200" dirty="0"/>
        </a:p>
        <a:p>
          <a:pPr marL="228600" lvl="1" indent="-228600" algn="l" defTabSz="1022350">
            <a:lnSpc>
              <a:spcPct val="90000"/>
            </a:lnSpc>
            <a:spcBef>
              <a:spcPct val="0"/>
            </a:spcBef>
            <a:spcAft>
              <a:spcPct val="15000"/>
            </a:spcAft>
            <a:buChar char="••"/>
          </a:pPr>
          <a:r>
            <a:rPr lang="uk-UA" sz="2300" kern="1200" dirty="0" smtClean="0"/>
            <a:t>нерівномірність</a:t>
          </a:r>
          <a:endParaRPr lang="uk-UA" sz="2300" kern="1200" dirty="0"/>
        </a:p>
      </dsp:txBody>
      <dsp:txXfrm>
        <a:off x="1056640" y="1186146"/>
        <a:ext cx="6908800" cy="4226560"/>
      </dsp:txXfrm>
    </dsp:sp>
    <dsp:sp modelId="{F3889039-943F-4732-BA15-9C80FDC720C0}">
      <dsp:nvSpPr>
        <dsp:cNvPr id="0" name=""/>
        <dsp:cNvSpPr/>
      </dsp:nvSpPr>
      <dsp:spPr>
        <a:xfrm>
          <a:off x="162559" y="5960"/>
          <a:ext cx="1788160" cy="1788160"/>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76DF6-A4D5-4FEA-B0A1-3AE6A0C0BBD6}">
      <dsp:nvSpPr>
        <dsp:cNvPr id="0" name=""/>
        <dsp:cNvSpPr/>
      </dsp:nvSpPr>
      <dsp:spPr>
        <a:xfrm rot="16200000">
          <a:off x="677333" y="-677333"/>
          <a:ext cx="2709333" cy="40640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kern="1200" dirty="0" smtClean="0"/>
            <a:t>Інтелектуальна сфера</a:t>
          </a:r>
          <a:endParaRPr lang="uk-UA" sz="2300" kern="1200" dirty="0"/>
        </a:p>
      </dsp:txBody>
      <dsp:txXfrm rot="5400000">
        <a:off x="-1" y="1"/>
        <a:ext cx="4064000" cy="2032000"/>
      </dsp:txXfrm>
    </dsp:sp>
    <dsp:sp modelId="{E1FCB399-1AE2-43C7-BA0D-85F2385F0D56}">
      <dsp:nvSpPr>
        <dsp:cNvPr id="0" name=""/>
        <dsp:cNvSpPr/>
      </dsp:nvSpPr>
      <dsp:spPr>
        <a:xfrm>
          <a:off x="4064000" y="0"/>
          <a:ext cx="4064000" cy="270933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kern="1200" dirty="0" smtClean="0"/>
            <a:t>Комунікативна сфера</a:t>
          </a:r>
          <a:endParaRPr lang="uk-UA" sz="2300" kern="1200" dirty="0"/>
        </a:p>
      </dsp:txBody>
      <dsp:txXfrm>
        <a:off x="4064000" y="0"/>
        <a:ext cx="4064000" cy="2032000"/>
      </dsp:txXfrm>
    </dsp:sp>
    <dsp:sp modelId="{B1CFE75A-AC65-4796-B1C0-0EC2F2A75D0D}">
      <dsp:nvSpPr>
        <dsp:cNvPr id="0" name=""/>
        <dsp:cNvSpPr/>
      </dsp:nvSpPr>
      <dsp:spPr>
        <a:xfrm rot="10800000">
          <a:off x="0" y="2709333"/>
          <a:ext cx="4064000" cy="2709333"/>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kern="1200" dirty="0" smtClean="0"/>
            <a:t>Мотиваційна сфера</a:t>
          </a:r>
          <a:endParaRPr lang="uk-UA" sz="2300" kern="1200" dirty="0"/>
        </a:p>
      </dsp:txBody>
      <dsp:txXfrm rot="10800000">
        <a:off x="0" y="3386666"/>
        <a:ext cx="4064000" cy="2032000"/>
      </dsp:txXfrm>
    </dsp:sp>
    <dsp:sp modelId="{57F77D86-824D-4B7A-9C5C-7FD51EBBCDEB}">
      <dsp:nvSpPr>
        <dsp:cNvPr id="0" name=""/>
        <dsp:cNvSpPr/>
      </dsp:nvSpPr>
      <dsp:spPr>
        <a:xfrm rot="5400000">
          <a:off x="4741333" y="2032000"/>
          <a:ext cx="2709333" cy="40640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uk-UA" sz="2300" kern="1200" dirty="0" smtClean="0"/>
            <a:t>Емоційно-вольова сфера</a:t>
          </a:r>
          <a:endParaRPr lang="uk-UA" sz="2300" kern="1200" dirty="0"/>
        </a:p>
      </dsp:txBody>
      <dsp:txXfrm rot="-5400000">
        <a:off x="4063999" y="3386666"/>
        <a:ext cx="4064000" cy="2032000"/>
      </dsp:txXfrm>
    </dsp:sp>
    <dsp:sp modelId="{0B4085B9-C003-4C6B-A271-DE65EDCAE5D9}">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uk-UA" sz="2300" kern="1200" dirty="0" smtClean="0"/>
            <a:t>Показники психічного розвитку людини</a:t>
          </a:r>
          <a:endParaRPr lang="uk-UA" sz="2300" kern="1200" dirty="0"/>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39DFC-6443-49C0-B9A9-6CC910DCEEB6}" type="datetimeFigureOut">
              <a:rPr lang="uk-UA" smtClean="0"/>
              <a:t>17.11.2021</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7A6AE-20E0-40E3-9641-6BD15499FEBD}" type="slidenum">
              <a:rPr lang="uk-UA" smtClean="0"/>
              <a:t>‹№›</a:t>
            </a:fld>
            <a:endParaRPr lang="uk-UA" dirty="0"/>
          </a:p>
        </p:txBody>
      </p:sp>
    </p:spTree>
    <p:extLst>
      <p:ext uri="{BB962C8B-B14F-4D97-AF65-F5344CB8AC3E}">
        <p14:creationId xmlns:p14="http://schemas.microsoft.com/office/powerpoint/2010/main" val="98176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До</a:t>
            </a:r>
            <a:r>
              <a:rPr lang="uk-UA" baseline="0" dirty="0" smtClean="0"/>
              <a:t> </a:t>
            </a:r>
            <a:r>
              <a:rPr lang="uk-UA" dirty="0" smtClean="0"/>
              <a:t>другої половини 20 століття залишалась традиція вивчення лише психології дітей, підлітків та юнаків.  </a:t>
            </a:r>
            <a:r>
              <a:rPr lang="ru-RU" dirty="0" smtClean="0"/>
              <a:t>З а і н і ц і а т и в и Г.С. Костюка було створено Український Інститут </a:t>
            </a:r>
            <a:r>
              <a:rPr lang="ru-RU" dirty="0" err="1" smtClean="0"/>
              <a:t>психології</a:t>
            </a:r>
            <a:r>
              <a:rPr lang="ru-RU" dirty="0" smtClean="0"/>
              <a:t> </a:t>
            </a:r>
            <a:endParaRPr lang="ru-RU" dirty="0" smtClean="0"/>
          </a:p>
          <a:p>
            <a:r>
              <a:rPr lang="ru-RU" dirty="0" smtClean="0"/>
              <a:t>(</a:t>
            </a:r>
            <a:r>
              <a:rPr lang="uk-UA" sz="1200" b="0" i="0" kern="1200" dirty="0" smtClean="0">
                <a:solidFill>
                  <a:schemeClr val="tx1"/>
                </a:solidFill>
                <a:effectLst/>
                <a:latin typeface="+mn-lt"/>
                <a:ea typeface="+mn-ea"/>
                <a:cs typeface="+mn-cs"/>
              </a:rPr>
              <a:t>1 </a:t>
            </a:r>
            <a:r>
              <a:rPr lang="uk-UA" sz="1200" b="0" i="0" kern="1200" dirty="0" smtClean="0">
                <a:solidFill>
                  <a:schemeClr val="tx1"/>
                </a:solidFill>
                <a:effectLst/>
                <a:latin typeface="+mn-lt"/>
                <a:ea typeface="+mn-ea"/>
                <a:cs typeface="+mn-cs"/>
              </a:rPr>
              <a:t>жовтня 1945 року</a:t>
            </a:r>
            <a:r>
              <a:rPr lang="ru-RU" dirty="0" smtClean="0"/>
              <a:t> </a:t>
            </a:r>
            <a:r>
              <a:rPr lang="ru-RU" dirty="0" smtClean="0"/>
              <a:t>).</a:t>
            </a:r>
            <a:r>
              <a:rPr lang="ru-RU" baseline="0" dirty="0" smtClean="0"/>
              <a:t> </a:t>
            </a:r>
            <a:r>
              <a:rPr lang="uk-UA" sz="1200" b="0" i="0" kern="1200" dirty="0" smtClean="0">
                <a:solidFill>
                  <a:schemeClr val="tx1"/>
                </a:solidFill>
                <a:effectLst/>
                <a:latin typeface="+mn-lt"/>
                <a:ea typeface="+mn-ea"/>
                <a:cs typeface="+mn-cs"/>
              </a:rPr>
              <a:t>Григо́рій Си́лович </a:t>
            </a:r>
            <a:r>
              <a:rPr lang="ru-RU" dirty="0" smtClean="0"/>
              <a:t>Костюк підкреслював провідну роль навчання і виховання у </a:t>
            </a:r>
            <a:r>
              <a:rPr lang="ru-RU" dirty="0" err="1" smtClean="0"/>
              <a:t>психічному</a:t>
            </a:r>
            <a:r>
              <a:rPr lang="ru-RU" dirty="0" smtClean="0"/>
              <a:t> </a:t>
            </a:r>
            <a:r>
              <a:rPr lang="ru-RU" dirty="0" err="1" smtClean="0"/>
              <a:t>розвитку</a:t>
            </a:r>
            <a:r>
              <a:rPr lang="ru-RU" dirty="0" smtClean="0"/>
              <a:t>.</a:t>
            </a:r>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3</a:t>
            </a:fld>
            <a:endParaRPr lang="uk-UA" dirty="0"/>
          </a:p>
        </p:txBody>
      </p:sp>
    </p:spTree>
    <p:extLst>
      <p:ext uri="{BB962C8B-B14F-4D97-AF65-F5344CB8AC3E}">
        <p14:creationId xmlns:p14="http://schemas.microsoft.com/office/powerpoint/2010/main" val="16350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0" i="0" kern="1200" noProof="0" dirty="0" smtClean="0">
                <a:solidFill>
                  <a:schemeClr val="tx1"/>
                </a:solidFill>
                <a:effectLst/>
                <a:latin typeface="+mn-lt"/>
                <a:ea typeface="+mn-ea"/>
                <a:cs typeface="+mn-cs"/>
              </a:rPr>
              <a:t>Оскільки</a:t>
            </a:r>
            <a:r>
              <a:rPr lang="ru-RU" sz="1200" b="0" i="0" kern="1200" dirty="0" smtClean="0">
                <a:solidFill>
                  <a:schemeClr val="tx1"/>
                </a:solidFill>
                <a:effectLst/>
                <a:latin typeface="+mn-lt"/>
                <a:ea typeface="+mn-ea"/>
                <a:cs typeface="+mn-cs"/>
              </a:rPr>
              <a:t> </a:t>
            </a:r>
            <a:r>
              <a:rPr lang="uk-UA" sz="1200" b="0" i="0" kern="1200" noProof="0" dirty="0" smtClean="0">
                <a:solidFill>
                  <a:schemeClr val="tx1"/>
                </a:solidFill>
                <a:effectLst/>
                <a:latin typeface="+mn-lt"/>
                <a:ea typeface="+mn-ea"/>
                <a:cs typeface="+mn-cs"/>
              </a:rPr>
              <a:t>індивід сприймає себе одним і тим же протягом усього свого життя і одночасно набуває нових властивостей,</a:t>
            </a:r>
            <a:r>
              <a:rPr lang="uk-UA" sz="1200" b="0" i="0" kern="1200" baseline="0" noProof="0" dirty="0" smtClean="0">
                <a:solidFill>
                  <a:schemeClr val="tx1"/>
                </a:solidFill>
                <a:effectLst/>
                <a:latin typeface="+mn-lt"/>
                <a:ea typeface="+mn-ea"/>
                <a:cs typeface="+mn-cs"/>
              </a:rPr>
              <a:t> то цю</a:t>
            </a:r>
            <a:r>
              <a:rPr lang="uk-UA" sz="1200" b="0" i="0" kern="1200" noProof="0" dirty="0" smtClean="0">
                <a:solidFill>
                  <a:schemeClr val="tx1"/>
                </a:solidFill>
                <a:effectLst/>
                <a:latin typeface="+mn-lt"/>
                <a:ea typeface="+mn-ea"/>
                <a:cs typeface="+mn-cs"/>
              </a:rPr>
              <a:t> особлива властивість </a:t>
            </a:r>
            <a:r>
              <a:rPr lang="ru-RU" sz="1200" b="0" i="0" kern="1200" dirty="0" smtClean="0">
                <a:solidFill>
                  <a:schemeClr val="tx1"/>
                </a:solidFill>
                <a:effectLst/>
                <a:latin typeface="+mn-lt"/>
                <a:ea typeface="+mn-ea"/>
                <a:cs typeface="+mn-cs"/>
              </a:rPr>
              <a:t>було названо </a:t>
            </a:r>
            <a:r>
              <a:rPr lang="ru-RU" sz="1200" b="0" i="1" kern="1200" dirty="0" smtClean="0">
                <a:solidFill>
                  <a:schemeClr val="tx1"/>
                </a:solidFill>
                <a:effectLst/>
                <a:latin typeface="+mn-lt"/>
                <a:ea typeface="+mn-ea"/>
                <a:cs typeface="+mn-cs"/>
              </a:rPr>
              <a:t>егоідентичністю.</a:t>
            </a:r>
            <a:r>
              <a:rPr lang="ru-RU" sz="1200" b="0" i="0" kern="1200" dirty="0" smtClean="0">
                <a:solidFill>
                  <a:schemeClr val="tx1"/>
                </a:solidFill>
                <a:effectLst/>
                <a:latin typeface="+mn-lt"/>
                <a:ea typeface="+mn-ea"/>
                <a:cs typeface="+mn-cs"/>
              </a:rPr>
              <a:t> </a:t>
            </a:r>
            <a:r>
              <a:rPr lang="uk-UA" dirty="0" smtClean="0"/>
              <a:t>Ерік Еріксон є автором теорії психосоціального розвитку (епігенетична теорія). </a:t>
            </a:r>
            <a:r>
              <a:rPr lang="ru-RU" sz="1200" b="0" i="0" kern="1200" dirty="0" smtClean="0">
                <a:solidFill>
                  <a:schemeClr val="tx1"/>
                </a:solidFill>
                <a:effectLst/>
                <a:latin typeface="+mn-lt"/>
                <a:ea typeface="+mn-ea"/>
                <a:cs typeface="+mn-cs"/>
              </a:rPr>
              <a:t>Вчений виходив з припущення, що будь-яка людина в процесі свого розвитку має подолати одні й ті ж конфлікти. Їх послідовність зумовлена генетично. На його думку, кожна людина зобов'язана пройти восьмій психосоціальних криз в процесі свого розвитку. </a:t>
            </a:r>
            <a:r>
              <a:rPr lang="uk-UA" dirty="0" smtClean="0"/>
              <a:t>Психолог переніс акценти з сексуального інстинкту (З.Фройд) як рушію психічного розвитку індивіда на соціальні чинники. Еріксон також вважав, що саме Его як базовий компонент психіки відіграє адаптивну і реалізаційну роль у пристосуванні індивіда до вимог суспільства. Важливою є й думка психолога про превалювання культурних факторів розвитку над біологічними. Ключовим поняттям теорії є набуття Его-ідентичності, що є ядром особистості і формується внаслідок взаємодії біологічних потреб людини і вимог суспільства. Е.Еріксон вказував, що впродовж всього життя людина розв’язує вісім основних криз психічного розвитку, при позитивному розгортанні подій і конструктивному подоланні кризи формується позитивне психічне новоутворення і навпаки. </a:t>
            </a:r>
            <a:r>
              <a:rPr lang="uk-UA" sz="1200" b="0" i="0" kern="1200" dirty="0" smtClean="0">
                <a:solidFill>
                  <a:schemeClr val="tx1"/>
                </a:solidFill>
                <a:latin typeface="+mn-lt"/>
                <a:ea typeface="+mn-ea"/>
                <a:cs typeface="+mn-cs"/>
              </a:rPr>
              <a:t>За</a:t>
            </a:r>
            <a:r>
              <a:rPr lang="uk-UA" sz="1200" b="0" i="0" kern="1200" baseline="0" dirty="0" smtClean="0">
                <a:solidFill>
                  <a:schemeClr val="tx1"/>
                </a:solidFill>
                <a:latin typeface="+mn-lt"/>
                <a:ea typeface="+mn-ea"/>
                <a:cs typeface="+mn-cs"/>
              </a:rPr>
              <a:t> Еріксоном,</a:t>
            </a:r>
            <a:r>
              <a:rPr lang="uk-UA" sz="1200" b="1" i="0" kern="1200" baseline="0" dirty="0" smtClean="0">
                <a:solidFill>
                  <a:schemeClr val="tx1"/>
                </a:solidFill>
                <a:latin typeface="+mn-lt"/>
                <a:ea typeface="+mn-ea"/>
                <a:cs typeface="+mn-cs"/>
              </a:rPr>
              <a:t> </a:t>
            </a:r>
            <a:r>
              <a:rPr lang="uk-UA" sz="1200" b="1" i="0" kern="1200" dirty="0" smtClean="0">
                <a:solidFill>
                  <a:schemeClr val="tx1"/>
                </a:solidFill>
                <a:latin typeface="+mn-lt"/>
                <a:ea typeface="+mn-ea"/>
                <a:cs typeface="+mn-cs"/>
              </a:rPr>
              <a:t>Немовля </a:t>
            </a:r>
            <a:r>
              <a:rPr lang="uk-UA" sz="1200" b="0" i="0" kern="1200" dirty="0" smtClean="0">
                <a:solidFill>
                  <a:schemeClr val="tx1"/>
                </a:solidFill>
                <a:latin typeface="+mn-lt"/>
                <a:ea typeface="+mn-ea"/>
                <a:cs typeface="+mn-cs"/>
              </a:rPr>
              <a:t>(від народження до кінця 1-го року). У цей період завдяки материнській турботі закладаються основи здорової особистості у вигляді загального почуття довіри, «впевненості», «внутрішньої визначеності». Людина довіряє соціуму, виходячи з міри довіри до своєї матері. Почуття недовіри, страху, підозрілості з'являються, якщо мати ненадійна, відштовхує дитину.</a:t>
            </a:r>
          </a:p>
          <a:p>
            <a:r>
              <a:rPr lang="uk-UA" sz="1200" b="1" i="0" kern="1200" dirty="0" smtClean="0">
                <a:solidFill>
                  <a:schemeClr val="tx1"/>
                </a:solidFill>
                <a:latin typeface="+mn-lt"/>
                <a:ea typeface="+mn-ea"/>
                <a:cs typeface="+mn-cs"/>
              </a:rPr>
              <a:t>Раннє дитинство </a:t>
            </a:r>
            <a:r>
              <a:rPr lang="uk-UA" sz="1200" b="0" i="0" kern="1200" dirty="0" smtClean="0">
                <a:solidFill>
                  <a:schemeClr val="tx1"/>
                </a:solidFill>
                <a:latin typeface="+mn-lt"/>
                <a:ea typeface="+mn-ea"/>
                <a:cs typeface="+mn-cs"/>
              </a:rPr>
              <a:t>(від 1-го до 3-х років). Дитина починає самостійно діяти (наприклад, стояти, ходити, вилазити, вмиватися, одягатися, їсти). Ідентичність дитини на цій стадії може бути позначена формулою: «Я сам» і «Я – те, що я можу». Розумна дозволеність сприяє становленню автономії дитини. У разі постійної гіперопіки або ж, навпаки, коли батьки очікують від дитини надто багато з того, що виходить за межі її можливостей, у неї виникають сумнів і невпевненість у собі, виробляється слабка сила волі.</a:t>
            </a:r>
          </a:p>
          <a:p>
            <a:r>
              <a:rPr lang="uk-UA" sz="1200" b="1" i="0" kern="1200" dirty="0" smtClean="0">
                <a:solidFill>
                  <a:schemeClr val="tx1"/>
                </a:solidFill>
                <a:latin typeface="+mn-lt"/>
                <a:ea typeface="+mn-ea"/>
                <a:cs typeface="+mn-cs"/>
              </a:rPr>
              <a:t>Вік гри </a:t>
            </a:r>
            <a:r>
              <a:rPr lang="uk-UA" sz="1200" b="0" i="0" kern="1200" dirty="0" smtClean="0">
                <a:solidFill>
                  <a:schemeClr val="tx1"/>
                </a:solidFill>
                <a:latin typeface="+mn-lt"/>
                <a:ea typeface="+mn-ea"/>
                <a:cs typeface="+mn-cs"/>
              </a:rPr>
              <a:t>(від 3-х до 6-ти років). У дошкільному періоді розпалюється конфлікт між ініціативою і провиною. Діти починають цікавитися різними видами діяльності, пробувати нове, контактувати з однолітками, залюбки піддаються навчанню і вихованню. Це вік, коли головним почуттям ідентичності стає: «Я — те, що я буду». Заохочення починань дитини сприяють становленню ініціативності, розширенню меж незалежності, розвитку творчих здібностей. За надмірного контролю і обмеження діяльності у дітей виникає сильне почуття провини. Діти, охоплені цим почуттям, пасивні, скуті і в майбутньому мало спроможні до продуктивної  праці.</a:t>
            </a:r>
          </a:p>
          <a:p>
            <a:pPr marL="0" marR="0" indent="0" algn="l" defTabSz="914400" rtl="0" eaLnBrk="1" fontAlgn="auto" latinLnBrk="0" hangingPunct="1">
              <a:lnSpc>
                <a:spcPct val="100000"/>
              </a:lnSpc>
              <a:spcBef>
                <a:spcPts val="0"/>
              </a:spcBef>
              <a:spcAft>
                <a:spcPts val="0"/>
              </a:spcAft>
              <a:buClrTx/>
              <a:buSzTx/>
              <a:buFontTx/>
              <a:buNone/>
              <a:tabLst/>
              <a:defRPr/>
            </a:pPr>
            <a:r>
              <a:rPr lang="uk-UA" sz="1200" b="1" i="0" kern="1200" dirty="0" smtClean="0">
                <a:solidFill>
                  <a:schemeClr val="tx1"/>
                </a:solidFill>
                <a:latin typeface="+mn-lt"/>
                <a:ea typeface="+mn-ea"/>
                <a:cs typeface="+mn-cs"/>
              </a:rPr>
              <a:t>Шкільний вік</a:t>
            </a:r>
            <a:r>
              <a:rPr lang="uk-UA" sz="1200" b="0" i="0" kern="1200" dirty="0" smtClean="0">
                <a:solidFill>
                  <a:schemeClr val="tx1"/>
                </a:solidFill>
                <a:latin typeface="+mn-lt"/>
                <a:ea typeface="+mn-ea"/>
                <a:cs typeface="+mn-cs"/>
              </a:rPr>
              <a:t> (від 6 до 12 років). У цьому віці дитина виходить за межі сім'ї і починається систематичне навчання. Діти прагнуть дізнатися, що з чого виходить і як воно діє. Ідентичність дитини тепер виражається так: «Я – те, чого я навчився». Навчаючись у школі, діти долучаються до правил усвідомленої дисципліни, активної участі. Небезпека цього періоду полягає в появі почуття неповноцінності, або некомпетентності, сумнівів у своїх здібностях або у статусі серед однолітків.</a:t>
            </a:r>
          </a:p>
          <a:p>
            <a:r>
              <a:rPr lang="uk-UA" sz="1200" b="1" i="0" kern="1200" dirty="0" smtClean="0">
                <a:solidFill>
                  <a:schemeClr val="tx1"/>
                </a:solidFill>
                <a:latin typeface="+mn-lt"/>
                <a:ea typeface="+mn-ea"/>
                <a:cs typeface="+mn-cs"/>
              </a:rPr>
              <a:t>Юність</a:t>
            </a:r>
            <a:r>
              <a:rPr lang="uk-UA" sz="1200" b="0" i="0" kern="1200" dirty="0" smtClean="0">
                <a:solidFill>
                  <a:schemeClr val="tx1"/>
                </a:solidFill>
                <a:latin typeface="+mn-lt"/>
                <a:ea typeface="+mn-ea"/>
                <a:cs typeface="+mn-cs"/>
              </a:rPr>
              <a:t> (від 12-13 до 19-20 років) – найважливіший період у психосоціальному розвитку людини. Вже не дитина, але ще й не дорослий, підліток стикається з новими соціальними ролями і пов'язаними з ними вимогами. Він оцінює світ і ставлення до нього, здійснює стихійний пошук нових відповідей на важливі запитання: «Хто я?», «Ким я хочу стати?». Підлітки відчувають пронизливе почуття своєї непотрібності, душевного розладу і безцільності, іноді кидаються у бік «негативної» ідентичності, делінквентної (відхиленої від норми) поведінки. Криза ідентичності, або рольова плутаність, призводить до неспроможності вибрати професію або продовжити освіту, іноді до сумнівів у власній статевій ідентичності. Позитивна риса, пов'язана з успішним виходом із кризи періоду юності, – це здатність зробити власний вибір, знайти свій шлях у житті і залишатися вірним узятим на себе зобов'язанням, прийняти суспільні принципи і дотримуватися їх. </a:t>
            </a:r>
            <a:r>
              <a:rPr lang="uk-UA" sz="1200" b="0" i="0" kern="1200" baseline="0" dirty="0" smtClean="0">
                <a:solidFill>
                  <a:schemeClr val="tx1"/>
                </a:solidFill>
                <a:latin typeface="+mn-lt"/>
                <a:ea typeface="+mn-ea"/>
                <a:cs typeface="+mn-cs"/>
              </a:rPr>
              <a:t> </a:t>
            </a:r>
            <a:endParaRPr lang="uk-UA" b="0" dirty="0" smtClean="0"/>
          </a:p>
          <a:p>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14</a:t>
            </a:fld>
            <a:endParaRPr lang="uk-UA" dirty="0"/>
          </a:p>
        </p:txBody>
      </p:sp>
    </p:spTree>
    <p:extLst>
      <p:ext uri="{BB962C8B-B14F-4D97-AF65-F5344CB8AC3E}">
        <p14:creationId xmlns:p14="http://schemas.microsoft.com/office/powerpoint/2010/main" val="176865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smtClean="0"/>
              <a:t>ТЕНДЕНЦІЇ: 1. З другої половини 20 століття, порушуючи традицію вивчення лише психології дітей, підлітків та юнаків, з’явились дослідження, спрямовані на з’ясування психології дорослих, в тому числі людей похилого віку; </a:t>
            </a:r>
            <a:r>
              <a:rPr lang="uk-UA" baseline="0" dirty="0" smtClean="0"/>
              <a:t> 2. П</a:t>
            </a:r>
            <a:r>
              <a:rPr lang="uk-UA" dirty="0" smtClean="0"/>
              <a:t>ерехід від дослідження вікового розвитку окремих психічних процесів та властивостей людини до цілісного аналізу її психічного та особистісного розвитку. Психологія розвитку відображає спроби створення комплексної характеристики всього онтогенезу психіки. 3. Поєднання досліджень загальновікових тенденцій психічного розвитку з вивченням його індивідуального варіанта зі з’ясуванням відхилень та аналогії.</a:t>
            </a:r>
            <a:r>
              <a:rPr lang="uk-UA" baseline="0" dirty="0" smtClean="0"/>
              <a:t> 4. </a:t>
            </a:r>
            <a:r>
              <a:rPr lang="uk-UA" dirty="0" smtClean="0"/>
              <a:t>створення інтегральних концепцій вікового розвитку та поєднання зусиль дослідників різних сфер наукового знання для реалізації системного підходу до вивчення вікового розвитку людини; 5. удосконалення методики і методів дослідження вікового розвитку.</a:t>
            </a:r>
          </a:p>
          <a:p>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4</a:t>
            </a:fld>
            <a:endParaRPr lang="uk-UA" dirty="0"/>
          </a:p>
        </p:txBody>
      </p:sp>
    </p:spTree>
    <p:extLst>
      <p:ext uri="{BB962C8B-B14F-4D97-AF65-F5344CB8AC3E}">
        <p14:creationId xmlns:p14="http://schemas.microsoft.com/office/powerpoint/2010/main" val="30162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дитяча психологія, предметом вивчення якої є розвиток психіки дитини від зародження до 10 років, • підліткова психологія, що спеціалізується на вивченні психологічних особливостей підлітків 10 – 15 років, • психологія юнацтва, яка охоплює розвиток психіки людини з 15 до 21 року, • психологія ранньої та середньої дорослості, що з’ясовує зміст і зміни психіки особистості впродовж 21 – 60 років її життєвого шляху, • психологія людей похилого віку – геронтопсихологія, що вивчає психологічні особливості людини після 60-річного віку її життя.</a:t>
            </a:r>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5</a:t>
            </a:fld>
            <a:endParaRPr lang="uk-UA" dirty="0"/>
          </a:p>
        </p:txBody>
      </p:sp>
    </p:spTree>
    <p:extLst>
      <p:ext uri="{BB962C8B-B14F-4D97-AF65-F5344CB8AC3E}">
        <p14:creationId xmlns:p14="http://schemas.microsoft.com/office/powerpoint/2010/main" val="188485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Метод вікової психології – це спосіб наукового вивчення змісту та механізмів психічного розвитку людини впродовж її онтогенезу</a:t>
            </a:r>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6</a:t>
            </a:fld>
            <a:endParaRPr lang="uk-UA" dirty="0"/>
          </a:p>
        </p:txBody>
      </p:sp>
    </p:spTree>
    <p:extLst>
      <p:ext uri="{BB962C8B-B14F-4D97-AF65-F5344CB8AC3E}">
        <p14:creationId xmlns:p14="http://schemas.microsoft.com/office/powerpoint/2010/main" val="350875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Вікова психологія як наукова галузь охоплює як загальнонаукові методи, так і спеціалізовані. Такий діапазон дослідницького інструментарію у віковій психології дозволяє науково ґрунтовно вивчати психічні прояви представників всіх вікових періодів.  1.Організаційні. Порівняльний метод («поперечний зріз») використовується для виявлення динаміки певної психічної функції через її одночасне дослідження у представників різних вікових періодів – дітей, підлітків, юнаків чи дорослих. </a:t>
            </a:r>
            <a:r>
              <a:rPr lang="ru-RU" dirty="0" smtClean="0"/>
              <a:t>Лонгітюдний метод, спрямований на вивчення психологічних особливостей одних і тих же досліджуваних впродовж тривалого часу (місяці, роки, десятки років). Специфікою комплексного методу є поєднання регулярного системного вивчення досліджуваних різних вікових груп впродовж певних проміжків часу.  2. Емпіричні. </a:t>
            </a:r>
            <a:r>
              <a:rPr lang="uk-UA" dirty="0" smtClean="0"/>
              <a:t>. Спостереження як метод психології виявляється у фіксації зовнішніх проявів психіки досліджуваних – висловів, міміки, жестів, дій і вчинків. Цей метод корисний тим, що виявляє природну поведінку досліджуваного, прояви його цілісної особистості. </a:t>
            </a:r>
            <a:r>
              <a:rPr lang="ru-RU" dirty="0" smtClean="0"/>
              <a:t>Метод</a:t>
            </a:r>
            <a:r>
              <a:rPr lang="ru-RU" baseline="0" dirty="0" smtClean="0"/>
              <a:t> </a:t>
            </a:r>
            <a:r>
              <a:rPr lang="ru-RU" dirty="0" smtClean="0"/>
              <a:t>самоспостереження, яке практикується щодо досліджуваних більш старшого віку, починаючи з підліткового. При використанні експерименту дослідник сам створює умови, за яких виявляється задана психічна якість досліджуваного (в школі проводять психолого-педагогічний експеримент). </a:t>
            </a:r>
            <a:r>
              <a:rPr lang="uk-UA" dirty="0" smtClean="0"/>
              <a:t>Залежно від форми опитування буває усним – бесіда чи інтерв’ю, спрямовані на вивчення індивідуальних психологічних особливостей представників певного вікового періоду, та письмовим – анкетування чи особистісний опитувальник. </a:t>
            </a:r>
            <a:r>
              <a:rPr lang="ru-RU" dirty="0" smtClean="0"/>
              <a:t>Тестування – стандартизоване випробування, спрямоване на вивчення індивідуальних психологічних особливостей досліджуваного. Знаряддям тестування є тести</a:t>
            </a:r>
            <a:r>
              <a:rPr lang="ru-RU" baseline="0" dirty="0" smtClean="0"/>
              <a:t> (інтелекту). </a:t>
            </a:r>
            <a:r>
              <a:rPr lang="uk-UA" dirty="0" smtClean="0"/>
              <a:t>є праксометричний метод (тобто метод аналізу процесу та продуктів діяльності), змістом якого є виявлення психологічних особливостей людини шляхом розгляду й аналізу її творів, листів, малюнків</a:t>
            </a:r>
            <a:r>
              <a:rPr lang="uk-UA" baseline="0" dirty="0" smtClean="0"/>
              <a:t> (</a:t>
            </a:r>
            <a:r>
              <a:rPr lang="uk-UA" dirty="0" smtClean="0"/>
              <a:t>проективні діагностичні методики). Специфікою генетичного методу є інтерпретація даних щодо розвитку психічних функцій, динаміки проходження ними певних стадій, етапів, а структурний метод дозволяє виявити зв’язки однієї психічної функції з іншими структурними компонентами психіки досліджуваного. </a:t>
            </a:r>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7</a:t>
            </a:fld>
            <a:endParaRPr lang="uk-UA" dirty="0"/>
          </a:p>
        </p:txBody>
      </p:sp>
    </p:spTree>
    <p:extLst>
      <p:ext uri="{BB962C8B-B14F-4D97-AF65-F5344CB8AC3E}">
        <p14:creationId xmlns:p14="http://schemas.microsoft.com/office/powerpoint/2010/main" val="423031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9</a:t>
            </a:fld>
            <a:endParaRPr lang="uk-UA" dirty="0"/>
          </a:p>
        </p:txBody>
      </p:sp>
    </p:spTree>
    <p:extLst>
      <p:ext uri="{BB962C8B-B14F-4D97-AF65-F5344CB8AC3E}">
        <p14:creationId xmlns:p14="http://schemas.microsoft.com/office/powerpoint/2010/main" val="1300810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1) Однією із найбільш типових внутрішніх суперечностей, що виникає на кожному етапі психічного розвитку індивіда, є розбіжність між новими потребами (пізнавальними, комунікативними тощо) і старими, вже неефективними способами їх задоволення. Суперечності</a:t>
            </a:r>
            <a:r>
              <a:rPr lang="uk-UA" baseline="0" dirty="0" smtClean="0"/>
              <a:t> є внутрішні і зовнішні, між ними</a:t>
            </a:r>
            <a:r>
              <a:rPr lang="uk-UA" dirty="0" smtClean="0"/>
              <a:t> існує стійкий взаємозв’язок, зовнішні є первинними, виникаючими внаслідок контактів індивіда з соціумом, однак саме ці суперечності трансформуються у внутрішні, активізуючи людину до дій та зумовлюючи прогрес психіки. </a:t>
            </a:r>
            <a:r>
              <a:rPr lang="ru-RU" dirty="0" smtClean="0"/>
              <a:t>неперервність психічного розвитку. Розпочавшись ще до народження дитини і бурхливо розгортаючись після її народження, психічний розвиток триває кожного дня без перерв, «відпусток», навіть вночі. Виняток – затримка психічного розвитку (є відхилення). </a:t>
            </a:r>
            <a:r>
              <a:rPr lang="uk-UA" dirty="0" smtClean="0"/>
              <a:t>3) дискретність – розподіл онтогенезу людини на окремі вікові періоди зі специфікою психічного розвитку у кожному. Розподіл цей умовний, так як, хоча межі вікових періодів і визначені науковцями чітко, але психіка переходить від одного періоду до іншого поступово; 4) незворотність. Ті прогресивні зміни, які сформувались внаслідок психічного розвитку, вже не зникають, а залишаються надбанням особистості і впливають на подальше психічне функціонування. Регресивні тенденції можна помітити лише як окремі форми захисної поведінки людини, що досліджувались З.Фрейдом; 5) взаємозв’язок психічного з іншими напрямками розвитку – фізичним, соціальним, фізіологічним. </a:t>
            </a:r>
            <a:r>
              <a:rPr lang="ru-RU" dirty="0" smtClean="0"/>
              <a:t>Взаємозумовленість психічного та соціального розвитку легко простежити на прикладі вступу 6-річної дитини до школи – новий соціальний статус школяра спричинює суттєві зміни психіки. </a:t>
            </a:r>
            <a:r>
              <a:rPr lang="uk-UA" dirty="0" smtClean="0"/>
              <a:t>У немовлячому віці психіка дитини розвивається на основі фізичних надбань – наприклад, коли немовля навчається самостійно сидіти, то значно розширюється коло його сприймання дійсності, і також руки дитини використовуються для дослідження предметів. У підлітків процес статевого дозрівання зумовлює зміни образу «Я», починається усвідомлення себе як дорослого – це є підтвердженням зв’язку фізіологічного та психічного розвитку, </a:t>
            </a:r>
            <a:r>
              <a:rPr lang="ru-RU" dirty="0" smtClean="0"/>
              <a:t>6) нерівномірність. У певному віковому періоді </a:t>
            </a:r>
            <a:r>
              <a:rPr lang="uk-UA" dirty="0" smtClean="0"/>
              <a:t>одні компоненти психіки розвиваються</a:t>
            </a:r>
            <a:r>
              <a:rPr lang="uk-UA" baseline="0" dirty="0" smtClean="0"/>
              <a:t> прискорено інші – упоповільнено. </a:t>
            </a:r>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10</a:t>
            </a:fld>
            <a:endParaRPr lang="uk-UA" dirty="0"/>
          </a:p>
        </p:txBody>
      </p:sp>
    </p:spTree>
    <p:extLst>
      <p:ext uri="{BB962C8B-B14F-4D97-AF65-F5344CB8AC3E}">
        <p14:creationId xmlns:p14="http://schemas.microsoft.com/office/powerpoint/2010/main" val="109664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smtClean="0"/>
              <a:t>Для визначення адекватності змісту та темпів психічного розвитку індивіда психологи спираються на показники – ознаки, що підтверджують формування прогресивних змін психіки. Ці показники виявляються у різних сферах психічної діяльності – інтелектуальній, афективно-вольовій, мотиваційній та комунікативній. </a:t>
            </a:r>
            <a:r>
              <a:rPr lang="ru-RU" dirty="0" smtClean="0"/>
              <a:t>Зміни мотивації – кожний віковий період формує у дитини нову систему потреб, інтересів, переконань, що виступають мотивами поведінки, </a:t>
            </a:r>
            <a:r>
              <a:rPr lang="uk-UA" dirty="0" smtClean="0"/>
              <a:t>збагачення афективної сфери за рахунок зростання діапазону та якості емоцій і почуттів, що переживаються індивідом,</a:t>
            </a:r>
            <a:endParaRPr lang="uk-UA"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11</a:t>
            </a:fld>
            <a:endParaRPr lang="uk-UA" dirty="0"/>
          </a:p>
        </p:txBody>
      </p:sp>
    </p:spTree>
    <p:extLst>
      <p:ext uri="{BB962C8B-B14F-4D97-AF65-F5344CB8AC3E}">
        <p14:creationId xmlns:p14="http://schemas.microsoft.com/office/powerpoint/2010/main" val="264093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noProof="0" dirty="0" smtClean="0"/>
              <a:t>У конкретного індивіда можуть одночасно спостерігатись всі вищезазначені види, приміром, на фоні випереджаючих темпів інтелектуального розвитку дитини може мати місце відставання у формуванні її комунікативної компетентності.</a:t>
            </a:r>
            <a:endParaRPr lang="uk-UA" noProof="0" dirty="0"/>
          </a:p>
        </p:txBody>
      </p:sp>
      <p:sp>
        <p:nvSpPr>
          <p:cNvPr id="4" name="Місце для номера слайда 3"/>
          <p:cNvSpPr>
            <a:spLocks noGrp="1"/>
          </p:cNvSpPr>
          <p:nvPr>
            <p:ph type="sldNum" sz="quarter" idx="10"/>
          </p:nvPr>
        </p:nvSpPr>
        <p:spPr/>
        <p:txBody>
          <a:bodyPr/>
          <a:lstStyle/>
          <a:p>
            <a:fld id="{C3F7A6AE-20E0-40E3-9641-6BD15499FEBD}" type="slidenum">
              <a:rPr lang="uk-UA" smtClean="0"/>
              <a:t>12</a:t>
            </a:fld>
            <a:endParaRPr lang="uk-UA" dirty="0"/>
          </a:p>
        </p:txBody>
      </p:sp>
    </p:spTree>
    <p:extLst>
      <p:ext uri="{BB962C8B-B14F-4D97-AF65-F5344CB8AC3E}">
        <p14:creationId xmlns:p14="http://schemas.microsoft.com/office/powerpoint/2010/main" val="3976945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f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klex.ru/1xh" TargetMode="External"/><Relationship Id="rId1" Type="http://schemas.openxmlformats.org/officeDocument/2006/relationships/slideLayout" Target="../slideLayouts/slideLayout3.xml"/><Relationship Id="rId4" Type="http://schemas.openxmlformats.org/officeDocument/2006/relationships/image" Target="http://www.piter.com/covers/94723187l.jp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udfile.net/preview/5111583/" TargetMode="External"/><Relationship Id="rId2" Type="http://schemas.openxmlformats.org/officeDocument/2006/relationships/hyperlink" Target="http://univer.nuczu.edu.ua/tmp_metod/890/Savchin.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uk-UA" sz="2800" dirty="0" smtClean="0"/>
              <a:t>Психічний розвиток людини</a:t>
            </a:r>
            <a:br>
              <a:rPr lang="uk-UA" sz="2800" dirty="0" smtClean="0"/>
            </a:br>
            <a:r>
              <a:rPr lang="uk-UA" sz="2800" dirty="0" smtClean="0"/>
              <a:t> та його </a:t>
            </a:r>
            <a:r>
              <a:rPr lang="uk-UA" sz="2800" dirty="0" smtClean="0"/>
              <a:t>особливості</a:t>
            </a:r>
            <a:br>
              <a:rPr lang="uk-UA" sz="2800" dirty="0" smtClean="0"/>
            </a:br>
            <a:r>
              <a:rPr lang="uk-UA" sz="2000" dirty="0" smtClean="0"/>
              <a:t>Лекція (</a:t>
            </a:r>
            <a:r>
              <a:rPr lang="uk-UA" sz="2000" dirty="0" err="1" smtClean="0"/>
              <a:t>доц.Паркулаб</a:t>
            </a:r>
            <a:r>
              <a:rPr lang="uk-UA" sz="2000" dirty="0" smtClean="0"/>
              <a:t> О.Г.)</a:t>
            </a:r>
            <a:endParaRPr lang="uk-UA" sz="2000" dirty="0"/>
          </a:p>
        </p:txBody>
      </p:sp>
      <p:sp>
        <p:nvSpPr>
          <p:cNvPr id="3" name="Підзаголовок 2"/>
          <p:cNvSpPr>
            <a:spLocks noGrp="1"/>
          </p:cNvSpPr>
          <p:nvPr>
            <p:ph type="subTitle" idx="1"/>
          </p:nvPr>
        </p:nvSpPr>
        <p:spPr/>
        <p:txBody>
          <a:bodyPr>
            <a:normAutofit fontScale="55000" lnSpcReduction="20000"/>
          </a:bodyPr>
          <a:lstStyle/>
          <a:p>
            <a:r>
              <a:rPr lang="uk-UA" dirty="0" smtClean="0"/>
              <a:t>ПЛАН</a:t>
            </a:r>
          </a:p>
          <a:p>
            <a:pPr marL="457200" indent="-457200">
              <a:buAutoNum type="arabicPeriod"/>
            </a:pPr>
            <a:r>
              <a:rPr lang="uk-UA" sz="2900" dirty="0" smtClean="0"/>
              <a:t>Загальні питання вікової психології</a:t>
            </a:r>
          </a:p>
          <a:p>
            <a:pPr marL="457200" indent="-457200">
              <a:buAutoNum type="arabicPeriod"/>
            </a:pPr>
            <a:r>
              <a:rPr lang="uk-UA" sz="2900" dirty="0" smtClean="0"/>
              <a:t>Теорії психічного розвитку.</a:t>
            </a:r>
          </a:p>
          <a:p>
            <a:pPr marL="457200" indent="-457200">
              <a:buAutoNum type="arabicPeriod"/>
            </a:pPr>
            <a:r>
              <a:rPr lang="uk-UA" sz="2900" dirty="0" smtClean="0"/>
              <a:t>Періодизація психічного розвитку. </a:t>
            </a:r>
          </a:p>
          <a:p>
            <a:pPr marL="457200" indent="-457200">
              <a:buAutoNum type="arabicPeriod"/>
            </a:pPr>
            <a:endParaRPr lang="uk-UA" sz="29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951" y="1652042"/>
            <a:ext cx="2143125" cy="2143125"/>
          </a:xfrm>
          <a:prstGeom prst="rect">
            <a:avLst/>
          </a:prstGeom>
        </p:spPr>
      </p:pic>
    </p:spTree>
    <p:extLst>
      <p:ext uri="{BB962C8B-B14F-4D97-AF65-F5344CB8AC3E}">
        <p14:creationId xmlns:p14="http://schemas.microsoft.com/office/powerpoint/2010/main" val="86208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46310647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9814" y="627302"/>
            <a:ext cx="2466975" cy="1847850"/>
          </a:xfrm>
          <a:prstGeom prst="rect">
            <a:avLst/>
          </a:prstGeom>
        </p:spPr>
      </p:pic>
    </p:spTree>
    <p:extLst>
      <p:ext uri="{BB962C8B-B14F-4D97-AF65-F5344CB8AC3E}">
        <p14:creationId xmlns:p14="http://schemas.microsoft.com/office/powerpoint/2010/main" val="353723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241787898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139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Поняття про вікові та індивідуальні особливості психічного розвитку, їх співвідношення</a:t>
            </a:r>
            <a:endParaRPr lang="uk-UA" sz="2800" dirty="0"/>
          </a:p>
        </p:txBody>
      </p:sp>
      <p:sp>
        <p:nvSpPr>
          <p:cNvPr id="3" name="Місце для тексту 2"/>
          <p:cNvSpPr>
            <a:spLocks noGrp="1"/>
          </p:cNvSpPr>
          <p:nvPr>
            <p:ph type="body" idx="1"/>
          </p:nvPr>
        </p:nvSpPr>
        <p:spPr>
          <a:xfrm>
            <a:off x="1027522" y="2658533"/>
            <a:ext cx="4986182" cy="576262"/>
          </a:xfrm>
        </p:spPr>
        <p:txBody>
          <a:bodyPr/>
          <a:lstStyle/>
          <a:p>
            <a:pPr algn="ctr"/>
            <a:r>
              <a:rPr lang="uk-UA" sz="2000" b="1" dirty="0" smtClean="0"/>
              <a:t>Вікові особливості психічного розвитку  </a:t>
            </a:r>
            <a:endParaRPr lang="uk-UA" sz="2000" b="1" dirty="0"/>
          </a:p>
        </p:txBody>
      </p:sp>
      <p:sp>
        <p:nvSpPr>
          <p:cNvPr id="4" name="Місце для вмісту 3"/>
          <p:cNvSpPr>
            <a:spLocks noGrp="1"/>
          </p:cNvSpPr>
          <p:nvPr>
            <p:ph sz="half" idx="2"/>
          </p:nvPr>
        </p:nvSpPr>
        <p:spPr/>
        <p:txBody>
          <a:bodyPr>
            <a:normAutofit/>
          </a:bodyPr>
          <a:lstStyle/>
          <a:p>
            <a:r>
              <a:rPr lang="uk-UA" dirty="0" smtClean="0"/>
              <a:t>типові ознаки розвитку психіки в певному віковому періоді, що виступають нормативами для визначення темпів психічного розвитку індивіда</a:t>
            </a:r>
            <a:endParaRPr lang="uk-UA" dirty="0"/>
          </a:p>
        </p:txBody>
      </p:sp>
      <p:sp>
        <p:nvSpPr>
          <p:cNvPr id="5" name="Місце для тексту 4"/>
          <p:cNvSpPr>
            <a:spLocks noGrp="1"/>
          </p:cNvSpPr>
          <p:nvPr>
            <p:ph type="body" sz="quarter" idx="3"/>
          </p:nvPr>
        </p:nvSpPr>
        <p:spPr>
          <a:xfrm>
            <a:off x="6180669" y="2658533"/>
            <a:ext cx="5056082" cy="576262"/>
          </a:xfrm>
        </p:spPr>
        <p:txBody>
          <a:bodyPr/>
          <a:lstStyle/>
          <a:p>
            <a:r>
              <a:rPr lang="uk-UA" sz="1800" b="1" dirty="0" smtClean="0"/>
              <a:t>Індивідуальні особливості психічного розвитку </a:t>
            </a:r>
            <a:endParaRPr lang="uk-UA" sz="1800" b="1" dirty="0"/>
          </a:p>
        </p:txBody>
      </p:sp>
      <p:sp>
        <p:nvSpPr>
          <p:cNvPr id="6" name="Місце для вмісту 5"/>
          <p:cNvSpPr>
            <a:spLocks noGrp="1"/>
          </p:cNvSpPr>
          <p:nvPr>
            <p:ph sz="quarter" idx="4"/>
          </p:nvPr>
        </p:nvSpPr>
        <p:spPr>
          <a:xfrm>
            <a:off x="6180670" y="3243262"/>
            <a:ext cx="4829836" cy="2632605"/>
          </a:xfrm>
        </p:spPr>
        <p:txBody>
          <a:bodyPr/>
          <a:lstStyle/>
          <a:p>
            <a:r>
              <a:rPr lang="uk-UA" dirty="0" smtClean="0"/>
              <a:t>специфічні</a:t>
            </a:r>
            <a:r>
              <a:rPr lang="ru-RU" dirty="0" smtClean="0"/>
              <a:t> </a:t>
            </a:r>
            <a:r>
              <a:rPr lang="ru-RU" dirty="0"/>
              <a:t>для конкретного </a:t>
            </a:r>
            <a:r>
              <a:rPr lang="uk-UA" dirty="0" smtClean="0"/>
              <a:t>індивіда</a:t>
            </a:r>
            <a:r>
              <a:rPr lang="ru-RU" dirty="0" smtClean="0"/>
              <a:t> </a:t>
            </a:r>
            <a:r>
              <a:rPr lang="uk-UA" dirty="0" smtClean="0"/>
              <a:t>темпи та особливості розвитку його психіки, поділяються </a:t>
            </a:r>
            <a:r>
              <a:rPr lang="uk-UA" dirty="0"/>
              <a:t>на адекватні (ті, які відповідають віковим) та неадекватні (невідповідні віковим).</a:t>
            </a:r>
          </a:p>
        </p:txBody>
      </p:sp>
    </p:spTree>
    <p:extLst>
      <p:ext uri="{BB962C8B-B14F-4D97-AF65-F5344CB8AC3E}">
        <p14:creationId xmlns:p14="http://schemas.microsoft.com/office/powerpoint/2010/main" val="52175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Теорії психічного розвитку людини</a:t>
            </a:r>
            <a:endParaRPr lang="uk-UA" dirty="0"/>
          </a:p>
        </p:txBody>
      </p:sp>
      <p:pic>
        <p:nvPicPr>
          <p:cNvPr id="6" name="Місце для вмісту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50" y="3416300"/>
            <a:ext cx="2857500" cy="1600200"/>
          </a:xfrm>
        </p:spPr>
      </p:pic>
    </p:spTree>
    <p:extLst>
      <p:ext uri="{BB962C8B-B14F-4D97-AF65-F5344CB8AC3E}">
        <p14:creationId xmlns:p14="http://schemas.microsoft.com/office/powerpoint/2010/main" val="428684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dirty="0" smtClean="0"/>
              <a:t>Теорія психосоціального розвитку Еріка Еріксона </a:t>
            </a:r>
            <a:r>
              <a:rPr lang="uk-UA" sz="2400" dirty="0" smtClean="0"/>
              <a:t>(ключовим </a:t>
            </a:r>
            <a:r>
              <a:rPr lang="uk-UA" sz="2400" dirty="0"/>
              <a:t>поняттям </a:t>
            </a:r>
            <a:r>
              <a:rPr lang="uk-UA" sz="2400" dirty="0" smtClean="0"/>
              <a:t>цієї теорії </a:t>
            </a:r>
            <a:r>
              <a:rPr lang="uk-UA" sz="2400" dirty="0"/>
              <a:t>є набуття </a:t>
            </a:r>
            <a:r>
              <a:rPr lang="uk-UA" sz="2400" dirty="0" smtClean="0"/>
              <a:t>Его-ідентичності, що  </a:t>
            </a:r>
            <a:r>
              <a:rPr lang="uk-UA" sz="2400" dirty="0"/>
              <a:t>формується внаслідок взаємодії біологічних потреб людини і </a:t>
            </a:r>
            <a:r>
              <a:rPr lang="uk-UA" sz="2400" dirty="0" smtClean="0"/>
              <a:t>вимог суспільства )</a:t>
            </a:r>
            <a:endParaRPr lang="uk-UA" sz="2400" dirty="0"/>
          </a:p>
        </p:txBody>
      </p:sp>
      <p:graphicFrame>
        <p:nvGraphicFramePr>
          <p:cNvPr id="10" name="Таблиця 9"/>
          <p:cNvGraphicFramePr>
            <a:graphicFrameLocks noGrp="1"/>
          </p:cNvGraphicFramePr>
          <p:nvPr>
            <p:extLst>
              <p:ext uri="{D42A27DB-BD31-4B8C-83A1-F6EECF244321}">
                <p14:modId xmlns:p14="http://schemas.microsoft.com/office/powerpoint/2010/main" val="4284018275"/>
              </p:ext>
            </p:extLst>
          </p:nvPr>
        </p:nvGraphicFramePr>
        <p:xfrm>
          <a:off x="2032000" y="2422687"/>
          <a:ext cx="8318631" cy="3540708"/>
        </p:xfrm>
        <a:graphic>
          <a:graphicData uri="http://schemas.openxmlformats.org/drawingml/2006/table">
            <a:tbl>
              <a:tblPr firstRow="1" bandRow="1">
                <a:tableStyleId>{5C22544A-7EE6-4342-B048-85BDC9FD1C3A}</a:tableStyleId>
              </a:tblPr>
              <a:tblGrid>
                <a:gridCol w="2204009">
                  <a:extLst>
                    <a:ext uri="{9D8B030D-6E8A-4147-A177-3AD203B41FA5}">
                      <a16:colId xmlns:a16="http://schemas.microsoft.com/office/drawing/2014/main" val="2835864222"/>
                    </a:ext>
                  </a:extLst>
                </a:gridCol>
                <a:gridCol w="3183806">
                  <a:extLst>
                    <a:ext uri="{9D8B030D-6E8A-4147-A177-3AD203B41FA5}">
                      <a16:colId xmlns:a16="http://schemas.microsoft.com/office/drawing/2014/main" val="202256026"/>
                    </a:ext>
                  </a:extLst>
                </a:gridCol>
                <a:gridCol w="2930816">
                  <a:extLst>
                    <a:ext uri="{9D8B030D-6E8A-4147-A177-3AD203B41FA5}">
                      <a16:colId xmlns:a16="http://schemas.microsoft.com/office/drawing/2014/main" val="912212318"/>
                    </a:ext>
                  </a:extLst>
                </a:gridCol>
              </a:tblGrid>
              <a:tr h="490194">
                <a:tc>
                  <a:txBody>
                    <a:bodyPr/>
                    <a:lstStyle/>
                    <a:p>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824461408"/>
                  </a:ext>
                </a:extLst>
              </a:tr>
              <a:tr h="490194">
                <a:tc>
                  <a:txBody>
                    <a:bodyPr/>
                    <a:lstStyle/>
                    <a:p>
                      <a:pPr algn="ctr"/>
                      <a:r>
                        <a:rPr lang="uk-UA" b="1" dirty="0" smtClean="0"/>
                        <a:t>Вік людини</a:t>
                      </a:r>
                      <a:endParaRPr lang="uk-UA" b="1" dirty="0"/>
                    </a:p>
                  </a:txBody>
                  <a:tcPr/>
                </a:tc>
                <a:tc>
                  <a:txBody>
                    <a:bodyPr/>
                    <a:lstStyle/>
                    <a:p>
                      <a:r>
                        <a:rPr lang="uk-UA" b="1" dirty="0" smtClean="0"/>
                        <a:t>Позитивне новоутворення</a:t>
                      </a:r>
                      <a:endParaRPr lang="uk-UA" b="1" dirty="0"/>
                    </a:p>
                  </a:txBody>
                  <a:tcPr/>
                </a:tc>
                <a:tc>
                  <a:txBody>
                    <a:bodyPr/>
                    <a:lstStyle/>
                    <a:p>
                      <a:r>
                        <a:rPr lang="uk-UA" b="1" dirty="0" smtClean="0"/>
                        <a:t>Негативне новоутворення</a:t>
                      </a:r>
                      <a:endParaRPr lang="uk-UA" b="1" dirty="0"/>
                    </a:p>
                  </a:txBody>
                  <a:tcPr/>
                </a:tc>
                <a:extLst>
                  <a:ext uri="{0D108BD9-81ED-4DB2-BD59-A6C34878D82A}">
                    <a16:rowId xmlns:a16="http://schemas.microsoft.com/office/drawing/2014/main" val="3871820745"/>
                  </a:ext>
                </a:extLst>
              </a:tr>
              <a:tr h="490194">
                <a:tc>
                  <a:txBody>
                    <a:bodyPr/>
                    <a:lstStyle/>
                    <a:p>
                      <a:r>
                        <a:rPr lang="uk-UA" dirty="0" smtClean="0"/>
                        <a:t>Народження – 1 рік</a:t>
                      </a:r>
                    </a:p>
                    <a:p>
                      <a:r>
                        <a:rPr lang="uk-UA" dirty="0" smtClean="0"/>
                        <a:t>1-3 роки</a:t>
                      </a:r>
                      <a:endParaRPr lang="uk-UA" dirty="0"/>
                    </a:p>
                  </a:txBody>
                  <a:tcPr/>
                </a:tc>
                <a:tc>
                  <a:txBody>
                    <a:bodyPr/>
                    <a:lstStyle/>
                    <a:p>
                      <a:r>
                        <a:rPr lang="uk-UA" dirty="0" smtClean="0"/>
                        <a:t>Базова довіра до світу</a:t>
                      </a:r>
                    </a:p>
                    <a:p>
                      <a:r>
                        <a:rPr lang="uk-UA" dirty="0" smtClean="0"/>
                        <a:t>Автономія</a:t>
                      </a:r>
                      <a:endParaRPr lang="uk-UA" dirty="0"/>
                    </a:p>
                  </a:txBody>
                  <a:tcPr/>
                </a:tc>
                <a:tc>
                  <a:txBody>
                    <a:bodyPr/>
                    <a:lstStyle/>
                    <a:p>
                      <a:r>
                        <a:rPr lang="uk-UA" dirty="0" smtClean="0"/>
                        <a:t>Базова недовіра до світу</a:t>
                      </a:r>
                    </a:p>
                    <a:p>
                      <a:r>
                        <a:rPr lang="uk-UA" dirty="0" smtClean="0"/>
                        <a:t>Сором і сумніви</a:t>
                      </a:r>
                      <a:endParaRPr lang="uk-UA" dirty="0"/>
                    </a:p>
                  </a:txBody>
                  <a:tcPr/>
                </a:tc>
                <a:extLst>
                  <a:ext uri="{0D108BD9-81ED-4DB2-BD59-A6C34878D82A}">
                    <a16:rowId xmlns:a16="http://schemas.microsoft.com/office/drawing/2014/main" val="3298430140"/>
                  </a:ext>
                </a:extLst>
              </a:tr>
              <a:tr h="490194">
                <a:tc>
                  <a:txBody>
                    <a:bodyPr/>
                    <a:lstStyle/>
                    <a:p>
                      <a:r>
                        <a:rPr lang="uk-UA" dirty="0" smtClean="0"/>
                        <a:t>3-6 років</a:t>
                      </a:r>
                    </a:p>
                    <a:p>
                      <a:r>
                        <a:rPr lang="uk-UA" dirty="0" smtClean="0"/>
                        <a:t>6-12 років</a:t>
                      </a:r>
                      <a:endParaRPr lang="uk-UA" dirty="0"/>
                    </a:p>
                  </a:txBody>
                  <a:tcPr/>
                </a:tc>
                <a:tc>
                  <a:txBody>
                    <a:bodyPr/>
                    <a:lstStyle/>
                    <a:p>
                      <a:r>
                        <a:rPr lang="uk-UA" dirty="0" smtClean="0"/>
                        <a:t>Ініціативність</a:t>
                      </a:r>
                    </a:p>
                    <a:p>
                      <a:r>
                        <a:rPr lang="uk-UA" dirty="0" smtClean="0"/>
                        <a:t>Працелюбність</a:t>
                      </a:r>
                      <a:endParaRPr lang="uk-UA" dirty="0"/>
                    </a:p>
                  </a:txBody>
                  <a:tcPr/>
                </a:tc>
                <a:tc>
                  <a:txBody>
                    <a:bodyPr/>
                    <a:lstStyle/>
                    <a:p>
                      <a:r>
                        <a:rPr lang="uk-UA" dirty="0" smtClean="0"/>
                        <a:t>Почуття провини</a:t>
                      </a:r>
                    </a:p>
                    <a:p>
                      <a:r>
                        <a:rPr lang="uk-UA" dirty="0" smtClean="0"/>
                        <a:t>Почуття неповноцінності</a:t>
                      </a:r>
                      <a:endParaRPr lang="uk-UA" dirty="0"/>
                    </a:p>
                  </a:txBody>
                  <a:tcPr/>
                </a:tc>
                <a:extLst>
                  <a:ext uri="{0D108BD9-81ED-4DB2-BD59-A6C34878D82A}">
                    <a16:rowId xmlns:a16="http://schemas.microsoft.com/office/drawing/2014/main" val="1688448692"/>
                  </a:ext>
                </a:extLst>
              </a:tr>
              <a:tr h="490194">
                <a:tc>
                  <a:txBody>
                    <a:bodyPr/>
                    <a:lstStyle/>
                    <a:p>
                      <a:r>
                        <a:rPr lang="uk-UA" dirty="0" smtClean="0"/>
                        <a:t>12-20 років</a:t>
                      </a:r>
                    </a:p>
                    <a:p>
                      <a:r>
                        <a:rPr lang="uk-UA" dirty="0" smtClean="0"/>
                        <a:t>20-40</a:t>
                      </a:r>
                      <a:endParaRPr lang="uk-UA" dirty="0"/>
                    </a:p>
                  </a:txBody>
                  <a:tcPr/>
                </a:tc>
                <a:tc>
                  <a:txBody>
                    <a:bodyPr/>
                    <a:lstStyle/>
                    <a:p>
                      <a:r>
                        <a:rPr lang="uk-UA" dirty="0" smtClean="0"/>
                        <a:t>Ідентичність</a:t>
                      </a:r>
                    </a:p>
                    <a:p>
                      <a:r>
                        <a:rPr lang="uk-UA" dirty="0" smtClean="0"/>
                        <a:t>Близькість</a:t>
                      </a:r>
                      <a:endParaRPr lang="uk-UA" dirty="0"/>
                    </a:p>
                  </a:txBody>
                  <a:tcPr/>
                </a:tc>
                <a:tc>
                  <a:txBody>
                    <a:bodyPr/>
                    <a:lstStyle/>
                    <a:p>
                      <a:r>
                        <a:rPr lang="uk-UA" sz="1800" dirty="0" smtClean="0"/>
                        <a:t>Змішування (дифузія) ролей </a:t>
                      </a:r>
                    </a:p>
                    <a:p>
                      <a:r>
                        <a:rPr lang="uk-UA" sz="1800" dirty="0" smtClean="0"/>
                        <a:t>Ізоляція</a:t>
                      </a:r>
                      <a:endParaRPr lang="uk-UA" sz="1800" dirty="0"/>
                    </a:p>
                  </a:txBody>
                  <a:tcPr/>
                </a:tc>
                <a:extLst>
                  <a:ext uri="{0D108BD9-81ED-4DB2-BD59-A6C34878D82A}">
                    <a16:rowId xmlns:a16="http://schemas.microsoft.com/office/drawing/2014/main" val="3901825003"/>
                  </a:ext>
                </a:extLst>
              </a:tr>
              <a:tr h="490194">
                <a:tc>
                  <a:txBody>
                    <a:bodyPr/>
                    <a:lstStyle/>
                    <a:p>
                      <a:r>
                        <a:rPr lang="uk-UA" dirty="0" smtClean="0"/>
                        <a:t>40-65</a:t>
                      </a:r>
                    </a:p>
                    <a:p>
                      <a:r>
                        <a:rPr lang="uk-UA" dirty="0" smtClean="0"/>
                        <a:t>Більше 65 років</a:t>
                      </a:r>
                      <a:endParaRPr lang="uk-UA" dirty="0"/>
                    </a:p>
                  </a:txBody>
                  <a:tcPr/>
                </a:tc>
                <a:tc>
                  <a:txBody>
                    <a:bodyPr/>
                    <a:lstStyle/>
                    <a:p>
                      <a:r>
                        <a:rPr lang="uk-UA" dirty="0" smtClean="0"/>
                        <a:t>Генеративність</a:t>
                      </a:r>
                    </a:p>
                    <a:p>
                      <a:r>
                        <a:rPr lang="uk-UA" dirty="0" smtClean="0"/>
                        <a:t>Цілісність Его</a:t>
                      </a:r>
                      <a:endParaRPr lang="uk-UA" dirty="0"/>
                    </a:p>
                  </a:txBody>
                  <a:tcPr/>
                </a:tc>
                <a:tc>
                  <a:txBody>
                    <a:bodyPr/>
                    <a:lstStyle/>
                    <a:p>
                      <a:r>
                        <a:rPr lang="uk-UA" dirty="0" smtClean="0"/>
                        <a:t>Стагнація</a:t>
                      </a:r>
                    </a:p>
                    <a:p>
                      <a:r>
                        <a:rPr lang="uk-UA" dirty="0" smtClean="0"/>
                        <a:t>Відчай</a:t>
                      </a:r>
                      <a:endParaRPr lang="uk-UA" dirty="0"/>
                    </a:p>
                  </a:txBody>
                  <a:tcPr/>
                </a:tc>
                <a:extLst>
                  <a:ext uri="{0D108BD9-81ED-4DB2-BD59-A6C34878D82A}">
                    <a16:rowId xmlns:a16="http://schemas.microsoft.com/office/drawing/2014/main" val="2142544018"/>
                  </a:ext>
                </a:extLst>
              </a:tr>
            </a:tbl>
          </a:graphicData>
        </a:graphic>
      </p:graphicFrame>
    </p:spTree>
    <p:extLst>
      <p:ext uri="{BB962C8B-B14F-4D97-AF65-F5344CB8AC3E}">
        <p14:creationId xmlns:p14="http://schemas.microsoft.com/office/powerpoint/2010/main" val="116193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67233" y="1196502"/>
            <a:ext cx="6706523" cy="1556426"/>
          </a:xfrm>
        </p:spPr>
        <p:txBody>
          <a:bodyPr/>
          <a:lstStyle/>
          <a:p>
            <a:r>
              <a:rPr lang="uk-UA" dirty="0" smtClean="0"/>
              <a:t>Періодизація психічного розвитку</a:t>
            </a:r>
            <a:endParaRPr lang="uk-UA" dirty="0"/>
          </a:p>
        </p:txBody>
      </p:sp>
      <p:sp>
        <p:nvSpPr>
          <p:cNvPr id="3" name="Місце для тексту 2"/>
          <p:cNvSpPr>
            <a:spLocks noGrp="1"/>
          </p:cNvSpPr>
          <p:nvPr>
            <p:ph type="body" idx="1"/>
          </p:nvPr>
        </p:nvSpPr>
        <p:spPr>
          <a:xfrm>
            <a:off x="3467233" y="3139126"/>
            <a:ext cx="7739030" cy="2894029"/>
          </a:xfrm>
        </p:spPr>
        <p:txBody>
          <a:bodyPr>
            <a:noAutofit/>
          </a:bodyPr>
          <a:lstStyle/>
          <a:p>
            <a:r>
              <a:rPr lang="uk-UA" sz="1800" dirty="0"/>
              <a:t>У</a:t>
            </a:r>
            <a:r>
              <a:rPr lang="uk-UA" sz="1800" dirty="0" smtClean="0"/>
              <a:t> </a:t>
            </a:r>
            <a:r>
              <a:rPr lang="uk-UA" sz="1800" dirty="0"/>
              <a:t>багатьох зарубіжних наукових джерелах </a:t>
            </a:r>
            <a:r>
              <a:rPr lang="uk-UA" sz="1800" dirty="0" smtClean="0"/>
              <a:t>показано </a:t>
            </a:r>
            <a:r>
              <a:rPr lang="uk-UA" sz="1800" dirty="0"/>
              <a:t>такі розбіжності у</a:t>
            </a:r>
            <a:r>
              <a:rPr lang="uk-UA" sz="1800" dirty="0" smtClean="0"/>
              <a:t> </a:t>
            </a:r>
            <a:r>
              <a:rPr lang="uk-UA" sz="1800" dirty="0"/>
              <a:t>періодизації, як різна тривалість немовлячого періоду – від одного до трьох років (</a:t>
            </a:r>
            <a:r>
              <a:rPr lang="uk-UA" sz="1800" dirty="0" smtClean="0"/>
              <a:t>Е.Еріксон</a:t>
            </a:r>
            <a:r>
              <a:rPr lang="uk-UA" sz="1800" dirty="0"/>
              <a:t>, В.Квінн, В.Мухіна, Г.Крайг), </a:t>
            </a:r>
            <a:r>
              <a:rPr lang="uk-UA" sz="1800" dirty="0" smtClean="0"/>
              <a:t>альтернативні позначення </a:t>
            </a:r>
            <a:r>
              <a:rPr lang="uk-UA" sz="1800" dirty="0"/>
              <a:t>періоду дитинства – шкільний вік, дитинство, середнє дитинство (Е.Еріксон, В.Квінн, Г.Крайг), зведення підліткового та юнацького періоду в єдиний, який здебільшого </a:t>
            </a:r>
            <a:r>
              <a:rPr lang="uk-UA" sz="1800" dirty="0" smtClean="0"/>
              <a:t>називають підлітковим </a:t>
            </a:r>
            <a:r>
              <a:rPr lang="uk-UA" sz="1800" dirty="0"/>
              <a:t>(Г.Крайг, Ф.Райс, А.Реан, Д.Шеффер). Зважаючи на існування ряду альтернативних побудов періодизації психічного розвитку людини, доречно розглянути популярні в наукових колах версії російського психолога А.О. Реана і американського психолога </a:t>
            </a:r>
            <a:r>
              <a:rPr lang="uk-UA" sz="1800" dirty="0" smtClean="0"/>
              <a:t>Г. Крайг </a:t>
            </a:r>
            <a:r>
              <a:rPr lang="en-US" dirty="0">
                <a:solidFill>
                  <a:schemeClr val="bg2">
                    <a:lumMod val="25000"/>
                  </a:schemeClr>
                </a:solidFill>
                <a:hlinkClick r:id="rId2"/>
              </a:rPr>
              <a:t>https://www.klex.ru/1xh</a:t>
            </a:r>
            <a:endParaRPr lang="uk-UA" dirty="0">
              <a:solidFill>
                <a:schemeClr val="bg2">
                  <a:lumMod val="25000"/>
                </a:schemeClr>
              </a:solidFill>
            </a:endParaRPr>
          </a:p>
          <a:p>
            <a:endParaRPr lang="uk-UA" sz="1800" dirty="0"/>
          </a:p>
        </p:txBody>
      </p:sp>
      <p:pic>
        <p:nvPicPr>
          <p:cNvPr id="1026" name="Picture 2" descr="Психология развития. 9-е изд."/>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3246" y="1493804"/>
            <a:ext cx="269398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728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Література</a:t>
            </a:r>
            <a:endParaRPr lang="uk-UA" dirty="0"/>
          </a:p>
        </p:txBody>
      </p:sp>
      <p:sp>
        <p:nvSpPr>
          <p:cNvPr id="3" name="Прямокутник 2"/>
          <p:cNvSpPr/>
          <p:nvPr/>
        </p:nvSpPr>
        <p:spPr>
          <a:xfrm>
            <a:off x="1687398" y="3244334"/>
            <a:ext cx="9285401" cy="1477328"/>
          </a:xfrm>
          <a:prstGeom prst="rect">
            <a:avLst/>
          </a:prstGeom>
        </p:spPr>
        <p:txBody>
          <a:bodyPr wrap="square">
            <a:spAutoFit/>
          </a:bodyPr>
          <a:lstStyle/>
          <a:p>
            <a:r>
              <a:rPr lang="uk-UA" dirty="0" smtClean="0"/>
              <a:t>Савчин М.В., Василенко Л.П. Вікова психологія. </a:t>
            </a:r>
            <a:r>
              <a:rPr lang="uk-UA" dirty="0" smtClean="0">
                <a:hlinkClick r:id="rId2"/>
              </a:rPr>
              <a:t>http</a:t>
            </a:r>
            <a:r>
              <a:rPr lang="uk-UA" dirty="0">
                <a:hlinkClick r:id="rId2"/>
              </a:rPr>
              <a:t>://</a:t>
            </a:r>
            <a:r>
              <a:rPr lang="uk-UA" dirty="0" smtClean="0">
                <a:hlinkClick r:id="rId2"/>
              </a:rPr>
              <a:t>univer.nuczu.edu.ua/tmp_metod/890/Savchin.pdf</a:t>
            </a:r>
            <a:endParaRPr lang="uk-UA" dirty="0" smtClean="0"/>
          </a:p>
          <a:p>
            <a:r>
              <a:rPr lang="ru-RU" dirty="0" err="1"/>
              <a:t>Сергєєнкова</a:t>
            </a:r>
            <a:r>
              <a:rPr lang="ru-RU" dirty="0"/>
              <a:t> О. П., </a:t>
            </a:r>
            <a:r>
              <a:rPr lang="ru-RU" dirty="0" err="1"/>
              <a:t>Столярчук</a:t>
            </a:r>
            <a:r>
              <a:rPr lang="ru-RU" dirty="0"/>
              <a:t> О. А., Коханова О. П., </a:t>
            </a:r>
            <a:r>
              <a:rPr lang="ru-RU" dirty="0" err="1"/>
              <a:t>Пасєка</a:t>
            </a:r>
            <a:r>
              <a:rPr lang="ru-RU" dirty="0"/>
              <a:t> О. В. </a:t>
            </a:r>
            <a:r>
              <a:rPr lang="ru-RU" dirty="0" err="1"/>
              <a:t>Вікова</a:t>
            </a:r>
            <a:r>
              <a:rPr lang="ru-RU" dirty="0"/>
              <a:t> </a:t>
            </a:r>
            <a:r>
              <a:rPr lang="ru-RU" dirty="0" err="1"/>
              <a:t>психологія</a:t>
            </a:r>
            <a:r>
              <a:rPr lang="ru-RU" dirty="0"/>
              <a:t>. </a:t>
            </a:r>
            <a:r>
              <a:rPr lang="ru-RU" dirty="0" err="1"/>
              <a:t>Навч</a:t>
            </a:r>
            <a:r>
              <a:rPr lang="ru-RU" dirty="0"/>
              <a:t>. </a:t>
            </a:r>
            <a:r>
              <a:rPr lang="ru-RU" dirty="0" err="1"/>
              <a:t>посіб</a:t>
            </a:r>
            <a:r>
              <a:rPr lang="ru-RU" dirty="0"/>
              <a:t>. </a:t>
            </a:r>
            <a:r>
              <a:rPr lang="ru-RU" dirty="0" err="1" smtClean="0"/>
              <a:t>К.иїв</a:t>
            </a:r>
            <a:r>
              <a:rPr lang="ru-RU" dirty="0" smtClean="0"/>
              <a:t>, </a:t>
            </a:r>
            <a:r>
              <a:rPr lang="ru-RU" dirty="0"/>
              <a:t>2012. </a:t>
            </a:r>
            <a:r>
              <a:rPr lang="ru-RU" dirty="0" smtClean="0"/>
              <a:t>376 с. </a:t>
            </a:r>
            <a:r>
              <a:rPr lang="en-US" dirty="0">
                <a:hlinkClick r:id="rId3"/>
              </a:rPr>
              <a:t>https://studfile.net/preview/5111583</a:t>
            </a:r>
            <a:r>
              <a:rPr lang="en-US" dirty="0" smtClean="0">
                <a:hlinkClick r:id="rId3"/>
              </a:rPr>
              <a:t>/</a:t>
            </a:r>
            <a:endParaRPr lang="uk-UA" dirty="0" smtClean="0"/>
          </a:p>
          <a:p>
            <a:endParaRPr lang="uk-UA" dirty="0" smtClean="0"/>
          </a:p>
        </p:txBody>
      </p:sp>
    </p:spTree>
    <p:extLst>
      <p:ext uri="{BB962C8B-B14F-4D97-AF65-F5344CB8AC3E}">
        <p14:creationId xmlns:p14="http://schemas.microsoft.com/office/powerpoint/2010/main" val="4216184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75490"/>
            <a:ext cx="9601196" cy="933856"/>
          </a:xfrm>
        </p:spPr>
        <p:txBody>
          <a:bodyPr>
            <a:normAutofit fontScale="90000"/>
          </a:bodyPr>
          <a:lstStyle/>
          <a:p>
            <a:r>
              <a:rPr lang="uk-UA" dirty="0"/>
              <a:t>Завдання для </a:t>
            </a:r>
            <a:r>
              <a:rPr lang="uk-UA" dirty="0" smtClean="0"/>
              <a:t>самоперевірки: </a:t>
            </a:r>
            <a:r>
              <a:rPr lang="uk-UA" dirty="0"/>
              <a:t>з</a:t>
            </a:r>
            <a:r>
              <a:rPr lang="uk-UA" dirty="0" smtClean="0"/>
              <a:t>найдіть </a:t>
            </a:r>
            <a:r>
              <a:rPr lang="uk-UA" dirty="0"/>
              <a:t>єдину правильну відповідь на тестові запитання</a:t>
            </a:r>
          </a:p>
        </p:txBody>
      </p:sp>
      <p:sp>
        <p:nvSpPr>
          <p:cNvPr id="3" name="Місце для вмісту 2"/>
          <p:cNvSpPr>
            <a:spLocks noGrp="1"/>
          </p:cNvSpPr>
          <p:nvPr>
            <p:ph idx="1"/>
          </p:nvPr>
        </p:nvSpPr>
        <p:spPr>
          <a:xfrm>
            <a:off x="1295401" y="2120630"/>
            <a:ext cx="9601196" cy="3755238"/>
          </a:xfrm>
        </p:spPr>
        <p:txBody>
          <a:bodyPr>
            <a:normAutofit fontScale="70000" lnSpcReduction="20000"/>
          </a:bodyPr>
          <a:lstStyle/>
          <a:p>
            <a:pPr marL="457200" indent="-457200">
              <a:lnSpc>
                <a:spcPct val="120000"/>
              </a:lnSpc>
              <a:spcBef>
                <a:spcPts val="0"/>
              </a:spcBef>
              <a:spcAft>
                <a:spcPts val="0"/>
              </a:spcAft>
              <a:buAutoNum type="arabicPeriod"/>
            </a:pPr>
            <a:r>
              <a:rPr lang="uk-UA" sz="2300" dirty="0" smtClean="0"/>
              <a:t>Предметом </a:t>
            </a:r>
            <a:r>
              <a:rPr lang="uk-UA" sz="2300" dirty="0"/>
              <a:t>вивчення вікової психології є: </a:t>
            </a:r>
            <a:endParaRPr lang="uk-UA" sz="2300" dirty="0" smtClean="0"/>
          </a:p>
          <a:p>
            <a:pPr marL="457200" lvl="1" indent="0">
              <a:lnSpc>
                <a:spcPct val="120000"/>
              </a:lnSpc>
              <a:spcBef>
                <a:spcPts val="0"/>
              </a:spcBef>
              <a:spcAft>
                <a:spcPts val="0"/>
              </a:spcAft>
              <a:buNone/>
            </a:pPr>
            <a:r>
              <a:rPr lang="uk-UA" sz="2300" dirty="0" smtClean="0"/>
              <a:t>а</a:t>
            </a:r>
            <a:r>
              <a:rPr lang="uk-UA" sz="2300" dirty="0"/>
              <a:t>) психіка людини, </a:t>
            </a:r>
            <a:endParaRPr lang="uk-UA" sz="2300" dirty="0" smtClean="0"/>
          </a:p>
          <a:p>
            <a:pPr marL="457200" lvl="1" indent="0">
              <a:lnSpc>
                <a:spcPct val="120000"/>
              </a:lnSpc>
              <a:spcBef>
                <a:spcPts val="0"/>
              </a:spcBef>
              <a:spcAft>
                <a:spcPts val="0"/>
              </a:spcAft>
              <a:buNone/>
            </a:pPr>
            <a:r>
              <a:rPr lang="uk-UA" sz="2300" dirty="0" smtClean="0"/>
              <a:t>б</a:t>
            </a:r>
            <a:r>
              <a:rPr lang="uk-UA" sz="2300" dirty="0"/>
              <a:t>) розвиток та функціонування психіки людини в різні вікові періоди</a:t>
            </a:r>
            <a:r>
              <a:rPr lang="uk-UA" sz="2300" dirty="0" smtClean="0"/>
              <a:t>,</a:t>
            </a:r>
          </a:p>
          <a:p>
            <a:pPr marL="457200" lvl="1" indent="0">
              <a:lnSpc>
                <a:spcPct val="120000"/>
              </a:lnSpc>
              <a:spcBef>
                <a:spcPts val="0"/>
              </a:spcBef>
              <a:spcAft>
                <a:spcPts val="0"/>
              </a:spcAft>
              <a:buNone/>
            </a:pPr>
            <a:r>
              <a:rPr lang="uk-UA" sz="2300" dirty="0" smtClean="0"/>
              <a:t>в</a:t>
            </a:r>
            <a:r>
              <a:rPr lang="uk-UA" sz="2300" dirty="0"/>
              <a:t>) психічне життя дітей</a:t>
            </a:r>
            <a:r>
              <a:rPr lang="uk-UA" sz="2300" dirty="0" smtClean="0"/>
              <a:t>,</a:t>
            </a:r>
          </a:p>
          <a:p>
            <a:pPr marL="457200" lvl="1" indent="0">
              <a:lnSpc>
                <a:spcPct val="120000"/>
              </a:lnSpc>
              <a:spcBef>
                <a:spcPts val="0"/>
              </a:spcBef>
              <a:spcAft>
                <a:spcPts val="0"/>
              </a:spcAft>
              <a:buNone/>
            </a:pPr>
            <a:r>
              <a:rPr lang="uk-UA" sz="2300" dirty="0" smtClean="0"/>
              <a:t>г</a:t>
            </a:r>
            <a:r>
              <a:rPr lang="uk-UA" sz="2300" dirty="0"/>
              <a:t>) загальні закономірності психічної діяльності людини. </a:t>
            </a:r>
            <a:endParaRPr lang="uk-UA" sz="2300" dirty="0" smtClean="0"/>
          </a:p>
          <a:p>
            <a:pPr marL="0" indent="0">
              <a:lnSpc>
                <a:spcPct val="120000"/>
              </a:lnSpc>
              <a:spcBef>
                <a:spcPts val="0"/>
              </a:spcBef>
              <a:spcAft>
                <a:spcPts val="0"/>
              </a:spcAft>
              <a:buNone/>
            </a:pPr>
            <a:r>
              <a:rPr lang="uk-UA" dirty="0" smtClean="0"/>
              <a:t>2</a:t>
            </a:r>
            <a:r>
              <a:rPr lang="uk-UA" dirty="0"/>
              <a:t>. Геронтопсихологія вивчає психічні прояви людини якого віку: </a:t>
            </a:r>
            <a:endParaRPr lang="uk-UA" dirty="0" smtClean="0"/>
          </a:p>
          <a:p>
            <a:pPr marL="0" indent="0">
              <a:lnSpc>
                <a:spcPct val="120000"/>
              </a:lnSpc>
              <a:spcBef>
                <a:spcPts val="0"/>
              </a:spcBef>
              <a:spcAft>
                <a:spcPts val="0"/>
              </a:spcAft>
              <a:buNone/>
            </a:pPr>
            <a:r>
              <a:rPr lang="ru-RU" dirty="0" smtClean="0"/>
              <a:t>	а) </a:t>
            </a:r>
            <a:r>
              <a:rPr lang="ru-RU" dirty="0"/>
              <a:t>похилого, б) підліткового, в) юнацького, г) </a:t>
            </a:r>
            <a:r>
              <a:rPr lang="ru-RU" dirty="0" smtClean="0"/>
              <a:t>дитячого</a:t>
            </a:r>
          </a:p>
          <a:p>
            <a:pPr marL="0" indent="0">
              <a:lnSpc>
                <a:spcPct val="120000"/>
              </a:lnSpc>
              <a:spcBef>
                <a:spcPts val="0"/>
              </a:spcBef>
              <a:spcAft>
                <a:spcPts val="0"/>
              </a:spcAft>
              <a:buNone/>
            </a:pPr>
            <a:r>
              <a:rPr lang="uk-UA" dirty="0"/>
              <a:t>3. Дитяча психологія спеціалізується на вивченні психіки представників наступних періодів: </a:t>
            </a:r>
            <a:endParaRPr lang="uk-UA" dirty="0" smtClean="0"/>
          </a:p>
          <a:p>
            <a:pPr marL="0" lvl="1" indent="0">
              <a:lnSpc>
                <a:spcPct val="120000"/>
              </a:lnSpc>
              <a:spcBef>
                <a:spcPts val="0"/>
              </a:spcBef>
              <a:spcAft>
                <a:spcPts val="0"/>
              </a:spcAft>
              <a:buNone/>
            </a:pPr>
            <a:r>
              <a:rPr lang="uk-UA" dirty="0" smtClean="0"/>
              <a:t>	</a:t>
            </a:r>
            <a:r>
              <a:rPr lang="uk-UA" sz="2300" dirty="0" smtClean="0"/>
              <a:t>а</a:t>
            </a:r>
            <a:r>
              <a:rPr lang="uk-UA" sz="2300" dirty="0"/>
              <a:t>) немовлят, дошкільнят, молодших школярів і підлітків, </a:t>
            </a:r>
            <a:endParaRPr lang="uk-UA" sz="2300" dirty="0" smtClean="0"/>
          </a:p>
          <a:p>
            <a:pPr marL="0" indent="0">
              <a:lnSpc>
                <a:spcPct val="120000"/>
              </a:lnSpc>
              <a:spcBef>
                <a:spcPts val="0"/>
              </a:spcBef>
              <a:spcAft>
                <a:spcPts val="0"/>
              </a:spcAft>
              <a:buNone/>
            </a:pPr>
            <a:r>
              <a:rPr lang="uk-UA" dirty="0"/>
              <a:t>	</a:t>
            </a:r>
            <a:r>
              <a:rPr lang="uk-UA" dirty="0" smtClean="0"/>
              <a:t>б</a:t>
            </a:r>
            <a:r>
              <a:rPr lang="uk-UA" dirty="0"/>
              <a:t>) немовлят, дошкільнят і старших школярів, </a:t>
            </a:r>
            <a:endParaRPr lang="uk-UA" dirty="0" smtClean="0"/>
          </a:p>
          <a:p>
            <a:pPr marL="0" indent="0">
              <a:lnSpc>
                <a:spcPct val="120000"/>
              </a:lnSpc>
              <a:spcBef>
                <a:spcPts val="0"/>
              </a:spcBef>
              <a:spcAft>
                <a:spcPts val="0"/>
              </a:spcAft>
              <a:buNone/>
            </a:pPr>
            <a:r>
              <a:rPr lang="uk-UA" dirty="0"/>
              <a:t>	</a:t>
            </a:r>
            <a:r>
              <a:rPr lang="uk-UA" dirty="0" smtClean="0"/>
              <a:t>в</a:t>
            </a:r>
            <a:r>
              <a:rPr lang="uk-UA" dirty="0"/>
              <a:t>) немовлят, переддошкільнят, дошкільнят і молодших школярів, </a:t>
            </a:r>
            <a:endParaRPr lang="uk-UA" dirty="0" smtClean="0"/>
          </a:p>
          <a:p>
            <a:pPr marL="0" indent="0">
              <a:lnSpc>
                <a:spcPct val="120000"/>
              </a:lnSpc>
              <a:spcBef>
                <a:spcPts val="0"/>
              </a:spcBef>
              <a:spcAft>
                <a:spcPts val="0"/>
              </a:spcAft>
              <a:buNone/>
            </a:pPr>
            <a:r>
              <a:rPr lang="uk-UA" dirty="0"/>
              <a:t>	</a:t>
            </a:r>
            <a:r>
              <a:rPr lang="uk-UA" dirty="0" smtClean="0"/>
              <a:t>г</a:t>
            </a:r>
            <a:r>
              <a:rPr lang="uk-UA" dirty="0"/>
              <a:t>) дошкільнят, молодших школярів, підлітків і юнаків. </a:t>
            </a:r>
            <a:endParaRPr lang="uk-UA" dirty="0" smtClean="0"/>
          </a:p>
          <a:p>
            <a:pPr marL="0" indent="0">
              <a:lnSpc>
                <a:spcPct val="120000"/>
              </a:lnSpc>
              <a:spcBef>
                <a:spcPts val="0"/>
              </a:spcBef>
              <a:spcAft>
                <a:spcPts val="0"/>
              </a:spcAft>
              <a:buNone/>
            </a:pPr>
            <a:r>
              <a:rPr lang="uk-UA" dirty="0" smtClean="0"/>
              <a:t>4</a:t>
            </a:r>
            <a:r>
              <a:rPr lang="uk-UA" dirty="0"/>
              <a:t>. Який метод психології полягає у виявленні впливу життєвих подій на розвиток психіки людини: </a:t>
            </a:r>
            <a:endParaRPr lang="uk-UA" dirty="0" smtClean="0"/>
          </a:p>
          <a:p>
            <a:pPr marL="0" indent="0">
              <a:lnSpc>
                <a:spcPct val="120000"/>
              </a:lnSpc>
              <a:spcBef>
                <a:spcPts val="0"/>
              </a:spcBef>
              <a:spcAft>
                <a:spcPts val="0"/>
              </a:spcAft>
              <a:buNone/>
            </a:pPr>
            <a:r>
              <a:rPr lang="uk-UA" dirty="0" smtClean="0"/>
              <a:t>а</a:t>
            </a:r>
            <a:r>
              <a:rPr lang="uk-UA" dirty="0"/>
              <a:t>) соціометричний, б) експеримент, в) тестування, г) біографічний.</a:t>
            </a:r>
          </a:p>
        </p:txBody>
      </p:sp>
    </p:spTree>
    <p:extLst>
      <p:ext uri="{BB962C8B-B14F-4D97-AF65-F5344CB8AC3E}">
        <p14:creationId xmlns:p14="http://schemas.microsoft.com/office/powerpoint/2010/main" val="1698489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451727" y="1112363"/>
            <a:ext cx="9832157" cy="5355312"/>
          </a:xfrm>
          <a:prstGeom prst="rect">
            <a:avLst/>
          </a:prstGeom>
        </p:spPr>
        <p:txBody>
          <a:bodyPr wrap="square">
            <a:spAutoFit/>
          </a:bodyPr>
          <a:lstStyle/>
          <a:p>
            <a:r>
              <a:rPr lang="uk-UA" dirty="0" smtClean="0"/>
              <a:t>5. Виберіть </a:t>
            </a:r>
            <a:r>
              <a:rPr lang="uk-UA" dirty="0"/>
              <a:t>правильне тлумачення поняття психологічного віку: </a:t>
            </a:r>
            <a:endParaRPr lang="uk-UA" dirty="0" smtClean="0"/>
          </a:p>
          <a:p>
            <a:r>
              <a:rPr lang="uk-UA" dirty="0" smtClean="0"/>
              <a:t>а</a:t>
            </a:r>
            <a:r>
              <a:rPr lang="uk-UA" dirty="0"/>
              <a:t>) кількість років, прожитих людиною</a:t>
            </a:r>
            <a:r>
              <a:rPr lang="uk-UA" dirty="0" smtClean="0"/>
              <a:t>,</a:t>
            </a:r>
          </a:p>
          <a:p>
            <a:r>
              <a:rPr lang="uk-UA" dirty="0" smtClean="0"/>
              <a:t>б</a:t>
            </a:r>
            <a:r>
              <a:rPr lang="uk-UA" dirty="0"/>
              <a:t>) зміст життєвого досвіду особистості, </a:t>
            </a:r>
            <a:endParaRPr lang="uk-UA" dirty="0" smtClean="0"/>
          </a:p>
          <a:p>
            <a:r>
              <a:rPr lang="uk-UA" dirty="0" smtClean="0"/>
              <a:t>в</a:t>
            </a:r>
            <a:r>
              <a:rPr lang="uk-UA" dirty="0"/>
              <a:t>) рівень психічного розвитку та світосприймання людини, </a:t>
            </a:r>
            <a:endParaRPr lang="uk-UA" dirty="0" smtClean="0"/>
          </a:p>
          <a:p>
            <a:r>
              <a:rPr lang="uk-UA" dirty="0" smtClean="0"/>
              <a:t>г</a:t>
            </a:r>
            <a:r>
              <a:rPr lang="uk-UA" dirty="0"/>
              <a:t>) відповідність поведінки індивіда вимогам соціуму. </a:t>
            </a:r>
            <a:endParaRPr lang="uk-UA" dirty="0" smtClean="0"/>
          </a:p>
          <a:p>
            <a:r>
              <a:rPr lang="uk-UA" dirty="0" smtClean="0"/>
              <a:t>6. Яку </a:t>
            </a:r>
            <a:r>
              <a:rPr lang="uk-UA" dirty="0"/>
              <a:t>основну характеристику має провідна діяльність: </a:t>
            </a:r>
            <a:endParaRPr lang="uk-UA" dirty="0" smtClean="0"/>
          </a:p>
          <a:p>
            <a:r>
              <a:rPr lang="uk-UA" dirty="0" smtClean="0"/>
              <a:t>а</a:t>
            </a:r>
            <a:r>
              <a:rPr lang="uk-UA" dirty="0"/>
              <a:t>) вид діяльності, який займає найбільше часу в індивіда, </a:t>
            </a:r>
            <a:endParaRPr lang="uk-UA" dirty="0" smtClean="0"/>
          </a:p>
          <a:p>
            <a:r>
              <a:rPr lang="uk-UA" dirty="0" smtClean="0"/>
              <a:t>б</a:t>
            </a:r>
            <a:r>
              <a:rPr lang="uk-UA" dirty="0"/>
              <a:t>) вид діяльності, що заохочується дорослими</a:t>
            </a:r>
            <a:r>
              <a:rPr lang="uk-UA" dirty="0" smtClean="0"/>
              <a:t>,</a:t>
            </a:r>
          </a:p>
          <a:p>
            <a:r>
              <a:rPr lang="uk-UA" dirty="0" smtClean="0"/>
              <a:t> </a:t>
            </a:r>
            <a:r>
              <a:rPr lang="uk-UA" dirty="0"/>
              <a:t>в) вид діяльності, який розв’язує психічні суперечності та формує новоутворення</a:t>
            </a:r>
            <a:r>
              <a:rPr lang="uk-UA" dirty="0" smtClean="0"/>
              <a:t>,</a:t>
            </a:r>
          </a:p>
          <a:p>
            <a:r>
              <a:rPr lang="uk-UA" dirty="0" smtClean="0"/>
              <a:t> </a:t>
            </a:r>
            <a:r>
              <a:rPr lang="uk-UA" dirty="0"/>
              <a:t>г) вид діяльності, який найбільше подобається </a:t>
            </a:r>
            <a:r>
              <a:rPr lang="uk-UA" dirty="0" smtClean="0"/>
              <a:t>дитині</a:t>
            </a:r>
          </a:p>
          <a:p>
            <a:r>
              <a:rPr lang="uk-UA" dirty="0"/>
              <a:t>7</a:t>
            </a:r>
            <a:r>
              <a:rPr lang="uk-UA" dirty="0" smtClean="0"/>
              <a:t>. </a:t>
            </a:r>
            <a:r>
              <a:rPr lang="uk-UA" dirty="0"/>
              <a:t>Сенситивний період характеризується такою основною властивістю: а) низькими темпами розвитку психіки, б) чутливістю, сприятливістю для розвитку певної психічної якості, в) відставанням психічного розвитку, г) спроможністю дитини успішно виконувати вказівки </a:t>
            </a:r>
            <a:r>
              <a:rPr lang="uk-UA" dirty="0" smtClean="0"/>
              <a:t>до рослих.</a:t>
            </a:r>
          </a:p>
          <a:p>
            <a:r>
              <a:rPr lang="ru-RU" dirty="0" smtClean="0"/>
              <a:t>8. </a:t>
            </a:r>
            <a:r>
              <a:rPr lang="uk-UA" dirty="0" smtClean="0"/>
              <a:t>Загострення</a:t>
            </a:r>
            <a:r>
              <a:rPr lang="ru-RU" dirty="0" smtClean="0"/>
              <a:t> </a:t>
            </a:r>
            <a:r>
              <a:rPr lang="uk-UA" dirty="0" smtClean="0"/>
              <a:t>психічних</a:t>
            </a:r>
            <a:r>
              <a:rPr lang="ru-RU" dirty="0" smtClean="0"/>
              <a:t> </a:t>
            </a:r>
            <a:r>
              <a:rPr lang="uk-UA" dirty="0" smtClean="0"/>
              <a:t>суперечностей</a:t>
            </a:r>
            <a:r>
              <a:rPr lang="ru-RU" dirty="0" smtClean="0"/>
              <a:t> </a:t>
            </a:r>
            <a:r>
              <a:rPr lang="ru-RU" dirty="0"/>
              <a:t>– </a:t>
            </a:r>
            <a:r>
              <a:rPr lang="uk-UA" dirty="0" smtClean="0"/>
              <a:t>це ознака якого явища психічного розвитку: </a:t>
            </a:r>
          </a:p>
          <a:p>
            <a:r>
              <a:rPr lang="uk-UA" dirty="0" smtClean="0"/>
              <a:t>а) адаптації індивіда до вимог суспільства, </a:t>
            </a:r>
          </a:p>
          <a:p>
            <a:r>
              <a:rPr lang="ru-RU" dirty="0" smtClean="0"/>
              <a:t>б</a:t>
            </a:r>
            <a:r>
              <a:rPr lang="ru-RU" dirty="0"/>
              <a:t>) </a:t>
            </a:r>
            <a:r>
              <a:rPr lang="uk-UA" dirty="0" smtClean="0"/>
              <a:t>вікової</a:t>
            </a:r>
            <a:r>
              <a:rPr lang="ru-RU" dirty="0" smtClean="0"/>
              <a:t> </a:t>
            </a:r>
            <a:r>
              <a:rPr lang="ru-RU" dirty="0"/>
              <a:t>кризи, </a:t>
            </a:r>
            <a:endParaRPr lang="ru-RU" dirty="0" smtClean="0"/>
          </a:p>
          <a:p>
            <a:r>
              <a:rPr lang="ru-RU" dirty="0" smtClean="0"/>
              <a:t>в</a:t>
            </a:r>
            <a:r>
              <a:rPr lang="ru-RU" dirty="0"/>
              <a:t>) акселерації, </a:t>
            </a:r>
            <a:endParaRPr lang="ru-RU" dirty="0" smtClean="0"/>
          </a:p>
          <a:p>
            <a:r>
              <a:rPr lang="ru-RU" dirty="0" smtClean="0"/>
              <a:t>г</a:t>
            </a:r>
            <a:r>
              <a:rPr lang="ru-RU" dirty="0"/>
              <a:t>) затримки психічного розвитку</a:t>
            </a:r>
            <a:endParaRPr lang="uk-UA" dirty="0" smtClean="0"/>
          </a:p>
          <a:p>
            <a:endParaRPr lang="uk-UA" dirty="0"/>
          </a:p>
        </p:txBody>
      </p:sp>
    </p:spTree>
    <p:extLst>
      <p:ext uri="{BB962C8B-B14F-4D97-AF65-F5344CB8AC3E}">
        <p14:creationId xmlns:p14="http://schemas.microsoft.com/office/powerpoint/2010/main" val="4257762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772998"/>
            <a:ext cx="9601196" cy="593889"/>
          </a:xfrm>
        </p:spPr>
        <p:txBody>
          <a:bodyPr>
            <a:normAutofit fontScale="90000"/>
          </a:bodyPr>
          <a:lstStyle/>
          <a:p>
            <a:r>
              <a:rPr lang="uk-UA" dirty="0" smtClean="0"/>
              <a:t>Термінологічний словник</a:t>
            </a:r>
            <a:endParaRPr lang="uk-UA" dirty="0"/>
          </a:p>
        </p:txBody>
      </p:sp>
      <p:sp>
        <p:nvSpPr>
          <p:cNvPr id="3" name="Прямокутник 2"/>
          <p:cNvSpPr/>
          <p:nvPr/>
        </p:nvSpPr>
        <p:spPr>
          <a:xfrm>
            <a:off x="1102936" y="1564849"/>
            <a:ext cx="10331777" cy="4278094"/>
          </a:xfrm>
          <a:prstGeom prst="rect">
            <a:avLst/>
          </a:prstGeom>
        </p:spPr>
        <p:txBody>
          <a:bodyPr wrap="square">
            <a:spAutoFit/>
          </a:bodyPr>
          <a:lstStyle/>
          <a:p>
            <a:r>
              <a:rPr lang="uk-UA" sz="1600" b="1" dirty="0"/>
              <a:t>Психічний розвиток </a:t>
            </a:r>
            <a:r>
              <a:rPr lang="uk-UA" sz="1600" dirty="0"/>
              <a:t>– процес накопичення кількісних та якісних прогресивних змін психіки, що зумовлюють </a:t>
            </a:r>
            <a:r>
              <a:rPr lang="uk-UA" sz="1600" dirty="0" smtClean="0"/>
              <a:t>формування особистості.</a:t>
            </a:r>
            <a:endParaRPr lang="uk-UA" sz="1600" b="1" dirty="0" smtClean="0"/>
          </a:p>
          <a:p>
            <a:r>
              <a:rPr lang="uk-UA" sz="1600" b="1" dirty="0" smtClean="0"/>
              <a:t>Криза </a:t>
            </a:r>
            <a:r>
              <a:rPr lang="uk-UA" sz="1600" b="1" dirty="0"/>
              <a:t>психічного розвитку </a:t>
            </a:r>
            <a:r>
              <a:rPr lang="uk-UA" sz="1600" dirty="0"/>
              <a:t>– явище загострення психічних суперечностей, що супроводжується різкою і кардинальною перебудовою самосвідомості індивіда та його взаємин з навколишніми </a:t>
            </a:r>
            <a:r>
              <a:rPr lang="uk-UA" sz="1600" dirty="0" smtClean="0"/>
              <a:t>людьми.</a:t>
            </a:r>
          </a:p>
          <a:p>
            <a:r>
              <a:rPr lang="uk-UA" sz="1600" b="1" dirty="0" smtClean="0"/>
              <a:t>Фактори</a:t>
            </a:r>
            <a:r>
              <a:rPr lang="ru-RU" sz="1600" b="1" dirty="0" smtClean="0"/>
              <a:t> </a:t>
            </a:r>
            <a:r>
              <a:rPr lang="ru-RU" sz="1600" b="1" dirty="0"/>
              <a:t>психічного розвитку </a:t>
            </a:r>
            <a:r>
              <a:rPr lang="ru-RU" sz="1600" dirty="0"/>
              <a:t>– обов’язкові та незмінні чинники розвитку психіки, загальні для всіх </a:t>
            </a:r>
            <a:r>
              <a:rPr lang="ru-RU" sz="1600" dirty="0" smtClean="0"/>
              <a:t>індивідів.</a:t>
            </a:r>
          </a:p>
          <a:p>
            <a:r>
              <a:rPr lang="ru-RU" sz="1600" b="1" dirty="0"/>
              <a:t>Біологічний фактор психічного розвитку </a:t>
            </a:r>
            <a:r>
              <a:rPr lang="ru-RU" sz="1600" dirty="0"/>
              <a:t>– базові індивідні властивості людини, що виступають основою, вихідним чинником становлення </a:t>
            </a:r>
            <a:r>
              <a:rPr lang="ru-RU" sz="1600" dirty="0" smtClean="0"/>
              <a:t>особистості.</a:t>
            </a:r>
          </a:p>
          <a:p>
            <a:r>
              <a:rPr lang="uk-UA" sz="1600" b="1" dirty="0"/>
              <a:t>Соціальний фактор психічного розвитку </a:t>
            </a:r>
            <a:r>
              <a:rPr lang="uk-UA" sz="1600" dirty="0"/>
              <a:t>– сукупність </a:t>
            </a:r>
            <a:r>
              <a:rPr lang="uk-UA" sz="1600" dirty="0" smtClean="0"/>
              <a:t>зовнішніх </a:t>
            </a:r>
            <a:r>
              <a:rPr lang="uk-UA" sz="1600" dirty="0"/>
              <a:t>суспільних умов, з якими індивід взаємодіє в ході становлення своєї </a:t>
            </a:r>
            <a:r>
              <a:rPr lang="uk-UA" sz="1600" dirty="0" smtClean="0"/>
              <a:t>особистості.</a:t>
            </a:r>
            <a:endParaRPr lang="ru-RU" sz="1600" dirty="0" smtClean="0"/>
          </a:p>
          <a:p>
            <a:r>
              <a:rPr lang="ru-RU" sz="1600" b="1" dirty="0"/>
              <a:t>Умови психічного розвитку </a:t>
            </a:r>
            <a:r>
              <a:rPr lang="ru-RU" sz="1600" dirty="0"/>
              <a:t>– специфічні особливості розвитку психіки конкретного індивіда, що мають варіативний та </a:t>
            </a:r>
            <a:r>
              <a:rPr lang="uk-UA" sz="1600" dirty="0" smtClean="0"/>
              <a:t>змінний</a:t>
            </a:r>
            <a:r>
              <a:rPr lang="ru-RU" sz="1600" dirty="0" smtClean="0"/>
              <a:t> характер.</a:t>
            </a:r>
          </a:p>
          <a:p>
            <a:r>
              <a:rPr lang="uk-UA" sz="1600" b="1" dirty="0" smtClean="0"/>
              <a:t>Соціалізація</a:t>
            </a:r>
            <a:r>
              <a:rPr lang="uk-UA" sz="1600" dirty="0" smtClean="0"/>
              <a:t> </a:t>
            </a:r>
            <a:r>
              <a:rPr lang="uk-UA" sz="1600" dirty="0"/>
              <a:t>– процес засвоєння соціального досвіду індивідом, що забезпечує його інтеграцію в </a:t>
            </a:r>
            <a:r>
              <a:rPr lang="uk-UA" sz="1600" dirty="0" smtClean="0"/>
              <a:t>суспільство.</a:t>
            </a:r>
          </a:p>
          <a:p>
            <a:r>
              <a:rPr lang="uk-UA" sz="1600" b="1" dirty="0" smtClean="0"/>
              <a:t>Індивідуалізація </a:t>
            </a:r>
            <a:r>
              <a:rPr lang="uk-UA" sz="1600" dirty="0"/>
              <a:t>– процес формування специфічних, </a:t>
            </a:r>
            <a:r>
              <a:rPr lang="uk-UA" sz="1600" dirty="0" smtClean="0"/>
              <a:t>неповторних </a:t>
            </a:r>
            <a:r>
              <a:rPr lang="uk-UA" sz="1600" dirty="0"/>
              <a:t>ознак та властивостей особистості, що визначають її </a:t>
            </a:r>
            <a:r>
              <a:rPr lang="uk-UA" sz="1600" dirty="0" smtClean="0"/>
              <a:t>індивідуальність</a:t>
            </a:r>
            <a:r>
              <a:rPr lang="ru-RU" sz="1600" dirty="0" smtClean="0"/>
              <a:t>.</a:t>
            </a:r>
          </a:p>
          <a:p>
            <a:r>
              <a:rPr lang="ru-RU" sz="1600" b="1" dirty="0"/>
              <a:t>Психологічний вік </a:t>
            </a:r>
            <a:r>
              <a:rPr lang="ru-RU" sz="1600" dirty="0"/>
              <a:t>– </a:t>
            </a:r>
            <a:r>
              <a:rPr lang="uk-UA" sz="1600" dirty="0" smtClean="0"/>
              <a:t>конкретний, обмежений в часі етап психічного розвитку індивіда, що характеризується сукупністю закономірних типових психологічних змін та якостей.</a:t>
            </a:r>
          </a:p>
          <a:p>
            <a:endParaRPr lang="uk-UA" sz="1600" dirty="0" smtClean="0"/>
          </a:p>
        </p:txBody>
      </p:sp>
    </p:spTree>
    <p:extLst>
      <p:ext uri="{BB962C8B-B14F-4D97-AF65-F5344CB8AC3E}">
        <p14:creationId xmlns:p14="http://schemas.microsoft.com/office/powerpoint/2010/main" val="2573433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В</a:t>
            </a:r>
            <a:r>
              <a:rPr lang="uk-UA" dirty="0" smtClean="0"/>
              <a:t>иокремлення </a:t>
            </a:r>
            <a:r>
              <a:rPr lang="uk-UA" dirty="0" smtClean="0"/>
              <a:t>вікової психології як наукової </a:t>
            </a:r>
            <a:r>
              <a:rPr lang="uk-UA" dirty="0" smtClean="0"/>
              <a:t>галузі відбулося в ХІХ ст. </a:t>
            </a:r>
            <a:endParaRPr lang="uk-UA" dirty="0"/>
          </a:p>
        </p:txBody>
      </p:sp>
      <p:sp>
        <p:nvSpPr>
          <p:cNvPr id="3" name="Місце для вмісту 2"/>
          <p:cNvSpPr>
            <a:spLocks noGrp="1"/>
          </p:cNvSpPr>
          <p:nvPr>
            <p:ph idx="1"/>
          </p:nvPr>
        </p:nvSpPr>
        <p:spPr>
          <a:xfrm>
            <a:off x="5538741" y="854362"/>
            <a:ext cx="5469466" cy="3426885"/>
          </a:xfrm>
        </p:spPr>
        <p:txBody>
          <a:bodyPr>
            <a:normAutofit/>
          </a:bodyPr>
          <a:lstStyle/>
          <a:p>
            <a:pPr marL="0" indent="0">
              <a:buNone/>
            </a:pPr>
            <a:r>
              <a:rPr lang="uk-UA" sz="2000" dirty="0" smtClean="0"/>
              <a:t>Вікова </a:t>
            </a:r>
            <a:r>
              <a:rPr lang="uk-UA" sz="2000" dirty="0"/>
              <a:t>психологія – це галузь психологічної науки, що вивчає закономірності розвитку та функціонування психіки людини на всіх етапах її індивідуального </a:t>
            </a:r>
            <a:r>
              <a:rPr lang="uk-UA" sz="2000" dirty="0" smtClean="0"/>
              <a:t>життя, </a:t>
            </a:r>
            <a:r>
              <a:rPr lang="uk-UA" sz="2000" dirty="0"/>
              <a:t>тобто онтогенезу</a:t>
            </a:r>
          </a:p>
        </p:txBody>
      </p:sp>
      <p:sp>
        <p:nvSpPr>
          <p:cNvPr id="4" name="Місце для тексту 3"/>
          <p:cNvSpPr>
            <a:spLocks noGrp="1"/>
          </p:cNvSpPr>
          <p:nvPr>
            <p:ph type="body" sz="half" idx="2"/>
          </p:nvPr>
        </p:nvSpPr>
        <p:spPr/>
        <p:txBody>
          <a:bodyPr/>
          <a:lstStyle/>
          <a:p>
            <a:r>
              <a:rPr lang="uk-UA" dirty="0"/>
              <a:t>Змістовим підґрунтям розвитку вікової психології у </a:t>
            </a:r>
            <a:r>
              <a:rPr lang="uk-UA" dirty="0" smtClean="0"/>
              <a:t>ХХ </a:t>
            </a:r>
            <a:r>
              <a:rPr lang="uk-UA" dirty="0"/>
              <a:t>столітті стала розробка </a:t>
            </a:r>
            <a:r>
              <a:rPr lang="uk-UA" dirty="0" smtClean="0"/>
              <a:t> </a:t>
            </a:r>
            <a:r>
              <a:rPr lang="uk-UA" dirty="0"/>
              <a:t>концепцій сутності та розвитку особистості, зокрема психоаналізу </a:t>
            </a:r>
            <a:r>
              <a:rPr lang="uk-UA" dirty="0" smtClean="0"/>
              <a:t>З.Фройда</a:t>
            </a:r>
            <a:r>
              <a:rPr lang="uk-UA" dirty="0"/>
              <a:t>, біхевіоризму Дж.Уотсона, гештальтпсихології К.Кофки, когні- , </a:t>
            </a:r>
            <a:r>
              <a:rPr lang="uk-UA" dirty="0" smtClean="0"/>
              <a:t>когнітивної </a:t>
            </a:r>
            <a:r>
              <a:rPr lang="uk-UA" dirty="0"/>
              <a:t>теорії Ж.Піаже, гуманістичного підходу А.Маслоу та ряду інших.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136" y="3721773"/>
            <a:ext cx="3114675" cy="1466850"/>
          </a:xfrm>
          <a:prstGeom prst="rect">
            <a:avLst/>
          </a:prstGeom>
        </p:spPr>
      </p:pic>
    </p:spTree>
    <p:extLst>
      <p:ext uri="{BB962C8B-B14F-4D97-AF65-F5344CB8AC3E}">
        <p14:creationId xmlns:p14="http://schemas.microsoft.com/office/powerpoint/2010/main" val="1079138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1159496"/>
            <a:ext cx="9601196" cy="1400823"/>
          </a:xfrm>
        </p:spPr>
        <p:txBody>
          <a:bodyPr>
            <a:normAutofit fontScale="90000"/>
          </a:bodyPr>
          <a:lstStyle/>
          <a:p>
            <a:r>
              <a:rPr lang="uk-UA" dirty="0"/>
              <a:t>Сучасний стан розвитку вікової </a:t>
            </a:r>
            <a:r>
              <a:rPr lang="uk-UA" dirty="0" smtClean="0"/>
              <a:t>психології</a:t>
            </a:r>
            <a:br>
              <a:rPr lang="uk-UA" dirty="0" smtClean="0"/>
            </a:br>
            <a:r>
              <a:rPr lang="uk-UA" dirty="0"/>
              <a:t>характеризується наступними тенденціями: </a:t>
            </a:r>
            <a:br>
              <a:rPr lang="uk-UA" dirty="0"/>
            </a:br>
            <a:endParaRPr lang="uk-UA" dirty="0"/>
          </a:p>
        </p:txBody>
      </p:sp>
      <p:sp>
        <p:nvSpPr>
          <p:cNvPr id="3" name="Місце для вмісту 2"/>
          <p:cNvSpPr>
            <a:spLocks noGrp="1"/>
          </p:cNvSpPr>
          <p:nvPr>
            <p:ph sz="half" idx="1"/>
          </p:nvPr>
        </p:nvSpPr>
        <p:spPr/>
        <p:txBody>
          <a:bodyPr>
            <a:normAutofit fontScale="70000" lnSpcReduction="20000"/>
          </a:bodyPr>
          <a:lstStyle/>
          <a:p>
            <a:r>
              <a:rPr lang="uk-UA" dirty="0" smtClean="0"/>
              <a:t>розширенням </a:t>
            </a:r>
            <a:r>
              <a:rPr lang="uk-UA" dirty="0"/>
              <a:t>хронологічних меж дослідження психічного </a:t>
            </a:r>
            <a:r>
              <a:rPr lang="uk-UA" dirty="0" smtClean="0"/>
              <a:t>розвитку (психологія </a:t>
            </a:r>
            <a:r>
              <a:rPr lang="uk-UA" dirty="0"/>
              <a:t>дорослих, в тому числі людей </a:t>
            </a:r>
            <a:r>
              <a:rPr lang="uk-UA" dirty="0" smtClean="0"/>
              <a:t>похилого віку);</a:t>
            </a:r>
          </a:p>
          <a:p>
            <a:r>
              <a:rPr lang="uk-UA" dirty="0"/>
              <a:t>перехід </a:t>
            </a:r>
            <a:r>
              <a:rPr lang="uk-UA" dirty="0" smtClean="0"/>
              <a:t>до </a:t>
            </a:r>
            <a:r>
              <a:rPr lang="uk-UA" dirty="0"/>
              <a:t>цілісного аналізу </a:t>
            </a:r>
            <a:r>
              <a:rPr lang="uk-UA" dirty="0" smtClean="0"/>
              <a:t> </a:t>
            </a:r>
            <a:r>
              <a:rPr lang="uk-UA" dirty="0"/>
              <a:t>психічного та особистісного </a:t>
            </a:r>
            <a:r>
              <a:rPr lang="uk-UA" dirty="0" smtClean="0"/>
              <a:t>розвитку людини (Психологія розвитку);</a:t>
            </a:r>
          </a:p>
          <a:p>
            <a:r>
              <a:rPr lang="uk-UA" dirty="0" smtClean="0"/>
              <a:t>вивчення </a:t>
            </a:r>
            <a:r>
              <a:rPr lang="uk-UA" dirty="0"/>
              <a:t>індивідуального </a:t>
            </a:r>
            <a:r>
              <a:rPr lang="uk-UA" dirty="0" smtClean="0"/>
              <a:t>варіанта психічного розвитку </a:t>
            </a:r>
            <a:r>
              <a:rPr lang="uk-UA" dirty="0"/>
              <a:t>зі з’ясуванням відхилень та </a:t>
            </a:r>
            <a:r>
              <a:rPr lang="uk-UA" dirty="0" smtClean="0"/>
              <a:t>аналогії;</a:t>
            </a:r>
          </a:p>
          <a:p>
            <a:r>
              <a:rPr lang="uk-UA" dirty="0" smtClean="0"/>
              <a:t>створення інтегральних концепцій вікового розвитку, у т.ч. міждисциплінарні дослідження;</a:t>
            </a:r>
          </a:p>
          <a:p>
            <a:r>
              <a:rPr lang="uk-UA" dirty="0" smtClean="0"/>
              <a:t>вдосконалення </a:t>
            </a:r>
            <a:r>
              <a:rPr lang="uk-UA" dirty="0"/>
              <a:t>методики і методів дослідження вікового розвитку.</a:t>
            </a:r>
          </a:p>
          <a:p>
            <a:endParaRPr lang="uk-UA" dirty="0"/>
          </a:p>
          <a:p>
            <a:endParaRPr lang="uk-UA" dirty="0"/>
          </a:p>
        </p:txBody>
      </p:sp>
      <p:pic>
        <p:nvPicPr>
          <p:cNvPr id="5" name="Місце для вмісту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50125" y="3253581"/>
            <a:ext cx="2381250" cy="1924050"/>
          </a:xfrm>
        </p:spPr>
      </p:pic>
    </p:spTree>
    <p:extLst>
      <p:ext uri="{BB962C8B-B14F-4D97-AF65-F5344CB8AC3E}">
        <p14:creationId xmlns:p14="http://schemas.microsoft.com/office/powerpoint/2010/main" val="1330540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4574111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107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t>Дослідницький інструментарій</a:t>
            </a:r>
            <a:endParaRPr lang="uk-UA"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512" y="2505075"/>
            <a:ext cx="2466975" cy="1847850"/>
          </a:xfrm>
          <a:prstGeom prst="rect">
            <a:avLst/>
          </a:prstGeom>
        </p:spPr>
      </p:pic>
    </p:spTree>
    <p:extLst>
      <p:ext uri="{BB962C8B-B14F-4D97-AF65-F5344CB8AC3E}">
        <p14:creationId xmlns:p14="http://schemas.microsoft.com/office/powerpoint/2010/main" val="586952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2270763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50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Психологічна задача:</a:t>
            </a:r>
            <a:endParaRPr lang="uk-UA" dirty="0"/>
          </a:p>
        </p:txBody>
      </p:sp>
      <p:sp>
        <p:nvSpPr>
          <p:cNvPr id="3" name="Прямокутник 2"/>
          <p:cNvSpPr/>
          <p:nvPr/>
        </p:nvSpPr>
        <p:spPr>
          <a:xfrm>
            <a:off x="3048000" y="2551837"/>
            <a:ext cx="6096000" cy="1754326"/>
          </a:xfrm>
          <a:prstGeom prst="rect">
            <a:avLst/>
          </a:prstGeom>
        </p:spPr>
        <p:txBody>
          <a:bodyPr>
            <a:spAutoFit/>
          </a:bodyPr>
          <a:lstStyle/>
          <a:p>
            <a:r>
              <a:rPr lang="uk-UA" dirty="0"/>
              <a:t>Вихователька </a:t>
            </a:r>
            <a:r>
              <a:rPr lang="uk-UA" dirty="0" smtClean="0"/>
              <a:t>дошкільного закладу виявила, </a:t>
            </a:r>
            <a:r>
              <a:rPr lang="uk-UA" dirty="0"/>
              <a:t>що двоє дітей з її групи, </a:t>
            </a:r>
            <a:r>
              <a:rPr lang="uk-UA" dirty="0" smtClean="0"/>
              <a:t>Іринка </a:t>
            </a:r>
            <a:r>
              <a:rPr lang="uk-UA" dirty="0"/>
              <a:t>і </a:t>
            </a:r>
            <a:r>
              <a:rPr lang="uk-UA" dirty="0" smtClean="0"/>
              <a:t>Світланка, </a:t>
            </a:r>
            <a:r>
              <a:rPr lang="uk-UA" dirty="0"/>
              <a:t>завжди гуляють і граються разом. Це її здивувало, бо в характерах </a:t>
            </a:r>
            <a:r>
              <a:rPr lang="uk-UA" dirty="0" smtClean="0"/>
              <a:t>дівчаток </a:t>
            </a:r>
            <a:r>
              <a:rPr lang="uk-UA" dirty="0"/>
              <a:t>вона не помітила нічого спільного. Вихователька вирішила з’ясувати, на чому базується дружба цих дітей. Якими методами психологічного дослідження вона повинна скористатись</a:t>
            </a:r>
            <a:r>
              <a:rPr lang="uk-UA" dirty="0" smtClean="0"/>
              <a:t>?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4374572"/>
            <a:ext cx="2857500" cy="1600200"/>
          </a:xfrm>
          <a:prstGeom prst="rect">
            <a:avLst/>
          </a:prstGeom>
        </p:spPr>
      </p:pic>
    </p:spTree>
    <p:extLst>
      <p:ext uri="{BB962C8B-B14F-4D97-AF65-F5344CB8AC3E}">
        <p14:creationId xmlns:p14="http://schemas.microsoft.com/office/powerpoint/2010/main" val="2000775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1600" dirty="0" smtClean="0"/>
              <a:t>Становлення </a:t>
            </a:r>
            <a:r>
              <a:rPr lang="uk-UA" sz="1600" dirty="0"/>
              <a:t>зрілої, автономної та автентичної </a:t>
            </a:r>
            <a:r>
              <a:rPr lang="uk-UA" sz="1600" dirty="0" smtClean="0"/>
              <a:t>особистості відбувається внаслідок тривалої соціалізації дитини та розгортання її психічного розвитку.</a:t>
            </a:r>
            <a:br>
              <a:rPr lang="uk-UA" sz="1600" dirty="0" smtClean="0"/>
            </a:br>
            <a:r>
              <a:rPr lang="uk-UA" sz="1600" dirty="0" smtClean="0"/>
              <a:t>Психічний </a:t>
            </a:r>
            <a:r>
              <a:rPr lang="uk-UA" sz="1600" dirty="0"/>
              <a:t>розвиток є процесом, так як має динамічний характер – розпочавшись ще до народження дитини, розгортається та триває, за думкою більшості вчених, все життя людини. </a:t>
            </a:r>
            <a:r>
              <a:rPr lang="uk-UA" sz="1600" dirty="0" smtClean="0"/>
              <a:t>У </a:t>
            </a:r>
            <a:r>
              <a:rPr lang="uk-UA" sz="1600" dirty="0"/>
              <a:t>ході психічного розвитку відбувається накопичення кількісних та якісних перетворень психіки, які забезпечують формування і функціонування особистості.</a:t>
            </a:r>
          </a:p>
        </p:txBody>
      </p:sp>
      <p:pic>
        <p:nvPicPr>
          <p:cNvPr id="5" name="Місце для зображення 4"/>
          <p:cNvPicPr>
            <a:picLocks noGrp="1" noChangeAspect="1"/>
          </p:cNvPicPr>
          <p:nvPr>
            <p:ph type="pic" idx="1"/>
          </p:nvPr>
        </p:nvPicPr>
        <p:blipFill>
          <a:blip r:embed="rId3">
            <a:extLst>
              <a:ext uri="{28A0092B-C50C-407E-A947-70E740481C1C}">
                <a14:useLocalDpi xmlns:a14="http://schemas.microsoft.com/office/drawing/2010/main" val="0"/>
              </a:ext>
            </a:extLst>
          </a:blip>
          <a:srcRect l="27495" r="27495"/>
          <a:stretch>
            <a:fillRect/>
          </a:stretch>
        </p:blipFill>
        <p:spPr/>
      </p:pic>
      <p:sp>
        <p:nvSpPr>
          <p:cNvPr id="4" name="Місце для тексту 3"/>
          <p:cNvSpPr>
            <a:spLocks noGrp="1"/>
          </p:cNvSpPr>
          <p:nvPr>
            <p:ph type="body" sz="half" idx="2"/>
          </p:nvPr>
        </p:nvSpPr>
        <p:spPr/>
        <p:txBody>
          <a:bodyPr>
            <a:normAutofit/>
          </a:bodyPr>
          <a:lstStyle/>
          <a:p>
            <a:r>
              <a:rPr lang="uk-UA" sz="2400" dirty="0"/>
              <a:t>Психічний розвиток – процес накопичення кількісних та якісних прогресивних змін психіки, що зумовлюють </a:t>
            </a:r>
            <a:r>
              <a:rPr lang="uk-UA" sz="2400" dirty="0" smtClean="0"/>
              <a:t>формування </a:t>
            </a:r>
            <a:r>
              <a:rPr lang="uk-UA" sz="2400" dirty="0"/>
              <a:t>особистості</a:t>
            </a:r>
          </a:p>
        </p:txBody>
      </p:sp>
    </p:spTree>
    <p:extLst>
      <p:ext uri="{BB962C8B-B14F-4D97-AF65-F5344CB8AC3E}">
        <p14:creationId xmlns:p14="http://schemas.microsoft.com/office/powerpoint/2010/main" val="3209521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611</TotalTime>
  <Words>3025</Words>
  <Application>Microsoft Office PowerPoint</Application>
  <PresentationFormat>Широкий екран</PresentationFormat>
  <Paragraphs>146</Paragraphs>
  <Slides>18</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18</vt:i4>
      </vt:variant>
    </vt:vector>
  </HeadingPairs>
  <TitlesOfParts>
    <vt:vector size="22" baseType="lpstr">
      <vt:lpstr>Arial</vt:lpstr>
      <vt:lpstr>Calibri</vt:lpstr>
      <vt:lpstr>Garamond</vt:lpstr>
      <vt:lpstr>Природа</vt:lpstr>
      <vt:lpstr>Психічний розвиток людини  та його особливості Лекція (доц.Паркулаб О.Г.)</vt:lpstr>
      <vt:lpstr>Термінологічний словник</vt:lpstr>
      <vt:lpstr>Виокремлення вікової психології як наукової галузі відбулося в ХІХ ст. </vt:lpstr>
      <vt:lpstr>Сучасний стан розвитку вікової психології характеризується наступними тенденціями:  </vt:lpstr>
      <vt:lpstr>Презентація PowerPoint</vt:lpstr>
      <vt:lpstr>Дослідницький інструментарій</vt:lpstr>
      <vt:lpstr>Презентація PowerPoint</vt:lpstr>
      <vt:lpstr>Психологічна задача:</vt:lpstr>
      <vt:lpstr>Становлення зрілої, автономної та автентичної особистості відбувається внаслідок тривалої соціалізації дитини та розгортання її психічного розвитку. Психічний розвиток є процесом, так як має динамічний характер – розпочавшись ще до народження дитини, розгортається та триває, за думкою більшості вчених, все життя людини. У ході психічного розвитку відбувається накопичення кількісних та якісних перетворень психіки, які забезпечують формування і функціонування особистості.</vt:lpstr>
      <vt:lpstr>Презентація PowerPoint</vt:lpstr>
      <vt:lpstr>Презентація PowerPoint</vt:lpstr>
      <vt:lpstr>Поняття про вікові та індивідуальні особливості психічного розвитку, їх співвідношення</vt:lpstr>
      <vt:lpstr>Теорії психічного розвитку людини</vt:lpstr>
      <vt:lpstr>Теорія психосоціального розвитку Еріка Еріксона (ключовим поняттям цієї теорії є набуття Его-ідентичності, що  формується внаслідок взаємодії біологічних потреб людини і вимог суспільства )</vt:lpstr>
      <vt:lpstr>Періодизація психічного розвитку</vt:lpstr>
      <vt:lpstr>Література</vt:lpstr>
      <vt:lpstr>Завдання для самоперевірки: знайдіть єдину правильну відповідь на тестові запитання</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Психічний розвиток людини  та його особливості</dc:title>
  <dc:creator>Lenovo</dc:creator>
  <cp:lastModifiedBy>Lenovo</cp:lastModifiedBy>
  <cp:revision>53</cp:revision>
  <dcterms:created xsi:type="dcterms:W3CDTF">2021-11-15T19:20:40Z</dcterms:created>
  <dcterms:modified xsi:type="dcterms:W3CDTF">2021-11-17T11:53:14Z</dcterms:modified>
</cp:coreProperties>
</file>