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  <p:sldMasterId id="2147483744" r:id="rId2"/>
  </p:sldMasterIdLst>
  <p:notesMasterIdLst>
    <p:notesMasterId r:id="rId14"/>
  </p:notesMasterIdLst>
  <p:handoutMasterIdLst>
    <p:handoutMasterId r:id="rId15"/>
  </p:handoutMasterIdLst>
  <p:sldIdLst>
    <p:sldId id="283" r:id="rId3"/>
    <p:sldId id="312" r:id="rId4"/>
    <p:sldId id="315" r:id="rId5"/>
    <p:sldId id="316" r:id="rId6"/>
    <p:sldId id="321" r:id="rId7"/>
    <p:sldId id="323" r:id="rId8"/>
    <p:sldId id="317" r:id="rId9"/>
    <p:sldId id="318" r:id="rId10"/>
    <p:sldId id="320" r:id="rId11"/>
    <p:sldId id="319" r:id="rId12"/>
    <p:sldId id="313" r:id="rId13"/>
  </p:sldIdLst>
  <p:sldSz cx="12192000" cy="6858000"/>
  <p:notesSz cx="6888163" cy="100203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4EF"/>
    <a:srgbClr val="290E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820" autoAdjust="0"/>
  </p:normalViewPr>
  <p:slideViewPr>
    <p:cSldViewPr snapToGrid="0">
      <p:cViewPr varScale="1">
        <p:scale>
          <a:sx n="101" d="100"/>
          <a:sy n="101" d="100"/>
        </p:scale>
        <p:origin x="876" y="19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8909CE-C572-4098-9B3E-54FA7CBD296D}" type="datetimeFigureOut">
              <a:rPr lang="uk-UA" smtClean="0"/>
              <a:t>21.09.2021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902075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70FADE-F8E5-4EE3-A3AF-4B59AC55F1B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40762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757670F0-3F86-4689-A63B-CD181B719E77}" type="datetimeFigureOut">
              <a:rPr lang="uk-UA" smtClean="0"/>
              <a:t>21.09.2021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822269"/>
            <a:ext cx="5510530" cy="3945493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698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F5144EB4-0EC3-4948-93FA-E3B6D55DB9C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5817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28120" indent="-22476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74691" algn="l"/>
                <a:tab pos="949382" algn="l"/>
                <a:tab pos="1424073" algn="l"/>
                <a:tab pos="1898763" algn="l"/>
                <a:tab pos="2373454" algn="l"/>
                <a:tab pos="2848145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74691" algn="l"/>
                <a:tab pos="949382" algn="l"/>
                <a:tab pos="1424073" algn="l"/>
                <a:tab pos="1898763" algn="l"/>
                <a:tab pos="2373454" algn="l"/>
                <a:tab pos="2848145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74691" algn="l"/>
                <a:tab pos="949382" algn="l"/>
                <a:tab pos="1424073" algn="l"/>
                <a:tab pos="1898763" algn="l"/>
                <a:tab pos="2373454" algn="l"/>
                <a:tab pos="2848145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74691" algn="l"/>
                <a:tab pos="949382" algn="l"/>
                <a:tab pos="1424073" algn="l"/>
                <a:tab pos="1898763" algn="l"/>
                <a:tab pos="2373454" algn="l"/>
                <a:tab pos="2848145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74691" algn="l"/>
                <a:tab pos="949382" algn="l"/>
                <a:tab pos="1424073" algn="l"/>
                <a:tab pos="1898763" algn="l"/>
                <a:tab pos="2373454" algn="l"/>
                <a:tab pos="2848145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656926" indent="-241539" defTabSz="474691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74691" algn="l"/>
                <a:tab pos="949382" algn="l"/>
                <a:tab pos="1424073" algn="l"/>
                <a:tab pos="1898763" algn="l"/>
                <a:tab pos="2373454" algn="l"/>
                <a:tab pos="2848145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3140004" indent="-241539" defTabSz="474691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74691" algn="l"/>
                <a:tab pos="949382" algn="l"/>
                <a:tab pos="1424073" algn="l"/>
                <a:tab pos="1898763" algn="l"/>
                <a:tab pos="2373454" algn="l"/>
                <a:tab pos="2848145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623081" indent="-241539" defTabSz="474691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74691" algn="l"/>
                <a:tab pos="949382" algn="l"/>
                <a:tab pos="1424073" algn="l"/>
                <a:tab pos="1898763" algn="l"/>
                <a:tab pos="2373454" algn="l"/>
                <a:tab pos="2848145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4106159" indent="-241539" defTabSz="474691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74691" algn="l"/>
                <a:tab pos="949382" algn="l"/>
                <a:tab pos="1424073" algn="l"/>
                <a:tab pos="1898763" algn="l"/>
                <a:tab pos="2373454" algn="l"/>
                <a:tab pos="2848145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Pct val="45000"/>
              <a:buFontTx/>
              <a:buNone/>
            </a:pPr>
            <a:fld id="{CABBA1E6-3FC6-456C-8103-90BF5BFE6120}" type="slidenum">
              <a:rPr lang="en-US" altLang="uk-UA">
                <a:solidFill>
                  <a:srgbClr val="595959"/>
                </a:solidFill>
                <a:ea typeface="WenQuanYi Micro Hei" charset="0"/>
              </a:rPr>
              <a:pPr>
                <a:spcBef>
                  <a:spcPct val="0"/>
                </a:spcBef>
                <a:buClrTx/>
                <a:buSzPct val="45000"/>
                <a:buFontTx/>
                <a:buNone/>
              </a:pPr>
              <a:t>1</a:t>
            </a:fld>
            <a:endParaRPr lang="en-US" altLang="uk-UA">
              <a:solidFill>
                <a:srgbClr val="595959"/>
              </a:solidFill>
              <a:ea typeface="WenQuanYi Micro Hei" charset="0"/>
            </a:endParaRPr>
          </a:p>
        </p:txBody>
      </p:sp>
      <p:sp>
        <p:nvSpPr>
          <p:cNvPr id="102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9738" y="1252538"/>
            <a:ext cx="6008687" cy="338137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2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8817" y="4822269"/>
            <a:ext cx="5510530" cy="394549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 altLang="uk-UA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06034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44EB4-0EC3-4948-93FA-E3B6D55DB9CD}" type="slidenum">
              <a:rPr lang="uk-UA" smtClean="0"/>
              <a:t>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811921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44EB4-0EC3-4948-93FA-E3B6D55DB9CD}" type="slidenum">
              <a:rPr lang="uk-UA" smtClean="0"/>
              <a:t>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464051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44EB4-0EC3-4948-93FA-E3B6D55DB9CD}" type="slidenum">
              <a:rPr lang="uk-UA" smtClean="0"/>
              <a:t>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7123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44EB4-0EC3-4948-93FA-E3B6D55DB9CD}" type="slidenum">
              <a:rPr lang="uk-UA" smtClean="0"/>
              <a:t>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937859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44EB4-0EC3-4948-93FA-E3B6D55DB9CD}" type="slidenum">
              <a:rPr lang="uk-UA" smtClean="0"/>
              <a:t>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835706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44EB4-0EC3-4948-93FA-E3B6D55DB9CD}" type="slidenum">
              <a:rPr lang="uk-UA" smtClean="0"/>
              <a:t>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2495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44EB4-0EC3-4948-93FA-E3B6D55DB9CD}" type="slidenum">
              <a:rPr lang="uk-UA" smtClean="0"/>
              <a:t>10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626424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E81A8-27BC-4E09-AD22-49AF71301EB7}" type="datetimeFigureOut">
              <a:rPr lang="uk-UA" smtClean="0"/>
              <a:t>21.09.2021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0E73C-1973-4BAC-A5AA-8AE89C905B1F}" type="slidenum">
              <a:rPr lang="uk-UA" smtClean="0"/>
              <a:t>‹#›</a:t>
            </a:fld>
            <a:endParaRPr lang="uk-UA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9953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E81A8-27BC-4E09-AD22-49AF71301EB7}" type="datetimeFigureOut">
              <a:rPr lang="uk-UA" smtClean="0"/>
              <a:t>21.09.2021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0E73C-1973-4BAC-A5AA-8AE89C905B1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89587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E81A8-27BC-4E09-AD22-49AF71301EB7}" type="datetimeFigureOut">
              <a:rPr lang="uk-UA" smtClean="0"/>
              <a:t>21.09.2021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0E73C-1973-4BAC-A5AA-8AE89C905B1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12345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 noChangeArrowheads="1"/>
          </p:cNvSpPr>
          <p:nvPr/>
        </p:nvSpPr>
        <p:spPr bwMode="white">
          <a:xfrm>
            <a:off x="8429625" y="0"/>
            <a:ext cx="3762375" cy="6858000"/>
          </a:xfrm>
          <a:custGeom>
            <a:avLst/>
            <a:gdLst>
              <a:gd name="T0" fmla="*/ 0 w 3762978"/>
              <a:gd name="T1" fmla="*/ 0 h 6858000"/>
              <a:gd name="T2" fmla="*/ 3752138 w 3762978"/>
              <a:gd name="T3" fmla="*/ 0 h 6858000"/>
              <a:gd name="T4" fmla="*/ 3752138 w 3762978"/>
              <a:gd name="T5" fmla="*/ 6858000 h 6858000"/>
              <a:gd name="T6" fmla="*/ 337695 w 3762978"/>
              <a:gd name="T7" fmla="*/ 6858000 h 6858000"/>
              <a:gd name="T8" fmla="*/ 1186142 w 3762978"/>
              <a:gd name="T9" fmla="*/ 4337050 h 6858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762978" h="6858000">
                <a:moveTo>
                  <a:pt x="0" y="0"/>
                </a:moveTo>
                <a:lnTo>
                  <a:pt x="3762978" y="0"/>
                </a:lnTo>
                <a:lnTo>
                  <a:pt x="3762978" y="6858000"/>
                </a:lnTo>
                <a:lnTo>
                  <a:pt x="338667" y="6858000"/>
                </a:lnTo>
                <a:lnTo>
                  <a:pt x="1189567" y="433705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B2673"/>
              </a:solidFill>
              <a:effectLst/>
              <a:uLnTx/>
              <a:uFillTx/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5" name="Freeform 6"/>
          <p:cNvSpPr>
            <a:spLocks/>
          </p:cNvSpPr>
          <p:nvPr/>
        </p:nvSpPr>
        <p:spPr bwMode="auto">
          <a:xfrm>
            <a:off x="8145463" y="0"/>
            <a:ext cx="1671637" cy="6858000"/>
          </a:xfrm>
          <a:custGeom>
            <a:avLst/>
            <a:gdLst>
              <a:gd name="T0" fmla="*/ 0 w 1254127"/>
              <a:gd name="T1" fmla="*/ 0 h 6858000"/>
              <a:gd name="T2" fmla="*/ 64394933 w 1254127"/>
              <a:gd name="T3" fmla="*/ 0 h 6858000"/>
              <a:gd name="T4" fmla="*/ 221182088 w 1254127"/>
              <a:gd name="T5" fmla="*/ 4337050 h 6858000"/>
              <a:gd name="T6" fmla="*/ 109191379 w 1254127"/>
              <a:gd name="T7" fmla="*/ 6858000 h 6858000"/>
              <a:gd name="T8" fmla="*/ 45356183 w 1254127"/>
              <a:gd name="T9" fmla="*/ 6858000 h 6858000"/>
              <a:gd name="T10" fmla="*/ 157346941 w 1254127"/>
              <a:gd name="T11" fmla="*/ 4337050 h 6858000"/>
              <a:gd name="T12" fmla="*/ 0 w 1254127"/>
              <a:gd name="T13" fmla="*/ 0 h 685800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254127" h="6858000">
                <a:moveTo>
                  <a:pt x="0" y="0"/>
                </a:moveTo>
                <a:lnTo>
                  <a:pt x="365127" y="0"/>
                </a:lnTo>
                <a:lnTo>
                  <a:pt x="1254127" y="4337050"/>
                </a:lnTo>
                <a:lnTo>
                  <a:pt x="619127" y="6858000"/>
                </a:lnTo>
                <a:lnTo>
                  <a:pt x="257175" y="6858000"/>
                </a:lnTo>
                <a:lnTo>
                  <a:pt x="892175" y="43370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B2673"/>
              </a:solidFill>
              <a:effectLst/>
              <a:uLnTx/>
              <a:uFillTx/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6" name="Freeform 7"/>
          <p:cNvSpPr>
            <a:spLocks/>
          </p:cNvSpPr>
          <p:nvPr/>
        </p:nvSpPr>
        <p:spPr bwMode="auto">
          <a:xfrm>
            <a:off x="7950653" y="0"/>
            <a:ext cx="1528232" cy="6858000"/>
          </a:xfrm>
          <a:custGeom>
            <a:avLst/>
            <a:gdLst/>
            <a:ahLst/>
            <a:cxnLst/>
            <a:rect l="l" t="t" r="r" b="b"/>
            <a:pathLst>
              <a:path w="1146174" h="6858000">
                <a:moveTo>
                  <a:pt x="0" y="0"/>
                </a:moveTo>
                <a:lnTo>
                  <a:pt x="253999" y="0"/>
                </a:lnTo>
                <a:lnTo>
                  <a:pt x="1146174" y="4337050"/>
                </a:lnTo>
                <a:lnTo>
                  <a:pt x="511174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177800" dist="50800" dir="10800000">
              <a:prstClr val="black">
                <a:alpha val="50000"/>
              </a:prstClr>
            </a:innerShdw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B2673"/>
              </a:solidFill>
              <a:effectLst/>
              <a:uLnTx/>
              <a:uFillTx/>
              <a:latin typeface="Book Antiqua"/>
              <a:ea typeface="+mn-ea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1873584"/>
            <a:ext cx="6400800" cy="2560320"/>
          </a:xfrm>
        </p:spPr>
        <p:txBody>
          <a:bodyPr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4572000"/>
            <a:ext cx="6400800" cy="1600200"/>
          </a:xfrm>
        </p:spPr>
        <p:txBody>
          <a:bodyPr/>
          <a:lstStyle>
            <a:lvl1pPr marL="0" indent="0" algn="l">
              <a:spcBef>
                <a:spcPts val="120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955053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0B5D40-4F50-4EA1-AF75-F9C1B8B369A0}" type="datetimeFigureOut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B2673"/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9/21/2021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B2673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B2673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B396E9-2782-4278-9633-8D987D15FDC4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B2673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B2673"/>
              </a:solidFill>
              <a:effectLst/>
              <a:uLnTx/>
              <a:uFillTx/>
              <a:latin typeface="Book Antiqua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6033157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/>
        </p:nvSpPr>
        <p:spPr bwMode="white">
          <a:xfrm>
            <a:off x="6540500" y="0"/>
            <a:ext cx="5651500" cy="6858000"/>
          </a:xfrm>
          <a:custGeom>
            <a:avLst/>
            <a:gdLst>
              <a:gd name="T0" fmla="*/ 0 w 4238622"/>
              <a:gd name="T1" fmla="*/ 0 h 6858000"/>
              <a:gd name="T2" fmla="*/ 724810952 w 4238622"/>
              <a:gd name="T3" fmla="*/ 0 h 6858000"/>
              <a:gd name="T4" fmla="*/ 751562023 w 4238622"/>
              <a:gd name="T5" fmla="*/ 0 h 6858000"/>
              <a:gd name="T6" fmla="*/ 751843585 w 4238622"/>
              <a:gd name="T7" fmla="*/ 0 h 6858000"/>
              <a:gd name="T8" fmla="*/ 751843585 w 4238622"/>
              <a:gd name="T9" fmla="*/ 6858000 h 6858000"/>
              <a:gd name="T10" fmla="*/ 751562023 w 4238622"/>
              <a:gd name="T11" fmla="*/ 6858000 h 6858000"/>
              <a:gd name="T12" fmla="*/ 724810952 w 4238622"/>
              <a:gd name="T13" fmla="*/ 6858000 h 6858000"/>
              <a:gd name="T14" fmla="*/ 45054292 w 4238622"/>
              <a:gd name="T15" fmla="*/ 6858000 h 6858000"/>
              <a:gd name="T16" fmla="*/ 158253397 w 4238622"/>
              <a:gd name="T17" fmla="*/ 4337050 h 6858000"/>
              <a:gd name="T18" fmla="*/ 0 w 4238622"/>
              <a:gd name="T19" fmla="*/ 0 h 68580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4238622" h="6858000">
                <a:moveTo>
                  <a:pt x="0" y="0"/>
                </a:moveTo>
                <a:lnTo>
                  <a:pt x="4086222" y="0"/>
                </a:lnTo>
                <a:lnTo>
                  <a:pt x="4237035" y="0"/>
                </a:lnTo>
                <a:lnTo>
                  <a:pt x="4238622" y="0"/>
                </a:lnTo>
                <a:lnTo>
                  <a:pt x="4238622" y="6858000"/>
                </a:lnTo>
                <a:lnTo>
                  <a:pt x="4237035" y="6858000"/>
                </a:lnTo>
                <a:lnTo>
                  <a:pt x="4086222" y="6858000"/>
                </a:lnTo>
                <a:lnTo>
                  <a:pt x="254000" y="6858000"/>
                </a:lnTo>
                <a:lnTo>
                  <a:pt x="892175" y="433705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B2673"/>
              </a:solidFill>
              <a:effectLst/>
              <a:uLnTx/>
              <a:uFillTx/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6" name="Freeform 6"/>
          <p:cNvSpPr>
            <a:spLocks/>
          </p:cNvSpPr>
          <p:nvPr/>
        </p:nvSpPr>
        <p:spPr bwMode="auto">
          <a:xfrm>
            <a:off x="6256868" y="0"/>
            <a:ext cx="1672169" cy="6858000"/>
          </a:xfrm>
          <a:custGeom>
            <a:avLst/>
            <a:gdLst/>
            <a:ahLst/>
            <a:cxnLst/>
            <a:rect l="l" t="t" r="r" b="b"/>
            <a:pathLst>
              <a:path w="1254127" h="6858000">
                <a:moveTo>
                  <a:pt x="0" y="0"/>
                </a:moveTo>
                <a:lnTo>
                  <a:pt x="365127" y="0"/>
                </a:lnTo>
                <a:lnTo>
                  <a:pt x="1254127" y="4337050"/>
                </a:lnTo>
                <a:lnTo>
                  <a:pt x="619127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B2673"/>
              </a:solidFill>
              <a:effectLst/>
              <a:uLnTx/>
              <a:uFillTx/>
              <a:latin typeface="Book Antiqua"/>
              <a:ea typeface="+mn-ea"/>
              <a:cs typeface="Arial" pitchFamily="34" charset="0"/>
            </a:endParaRPr>
          </a:p>
        </p:txBody>
      </p:sp>
      <p:sp>
        <p:nvSpPr>
          <p:cNvPr id="7" name="Freeform 7"/>
          <p:cNvSpPr>
            <a:spLocks/>
          </p:cNvSpPr>
          <p:nvPr/>
        </p:nvSpPr>
        <p:spPr bwMode="auto">
          <a:xfrm>
            <a:off x="6062136" y="0"/>
            <a:ext cx="1528232" cy="6858000"/>
          </a:xfrm>
          <a:custGeom>
            <a:avLst/>
            <a:gdLst/>
            <a:ahLst/>
            <a:cxnLst/>
            <a:rect l="l" t="t" r="r" b="b"/>
            <a:pathLst>
              <a:path w="1146174" h="6858000">
                <a:moveTo>
                  <a:pt x="0" y="0"/>
                </a:moveTo>
                <a:lnTo>
                  <a:pt x="253999" y="0"/>
                </a:lnTo>
                <a:lnTo>
                  <a:pt x="1146174" y="4337050"/>
                </a:lnTo>
                <a:lnTo>
                  <a:pt x="511174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177800" dist="50800" dir="10800000">
              <a:prstClr val="black">
                <a:alpha val="50000"/>
              </a:prstClr>
            </a:innerShdw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B2673"/>
              </a:solidFill>
              <a:effectLst/>
              <a:uLnTx/>
              <a:uFillTx/>
              <a:latin typeface="Book Antiqua"/>
              <a:ea typeface="+mn-ea"/>
              <a:cs typeface="Arial" pitchFamily="34" charset="0"/>
            </a:endParaRPr>
          </a:p>
        </p:txBody>
      </p:sp>
      <p:sp>
        <p:nvSpPr>
          <p:cNvPr id="8" name="Instructional Text"/>
          <p:cNvSpPr/>
          <p:nvPr/>
        </p:nvSpPr>
        <p:spPr>
          <a:xfrm>
            <a:off x="12344400" y="0"/>
            <a:ext cx="1295400" cy="68580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NOTE: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To change the  image on this slide, select the picture and delete it. Then click the Pictures icon in the placeholder to insert your own image.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1" y="1873584"/>
            <a:ext cx="5120640" cy="2560320"/>
          </a:xfrm>
        </p:spPr>
        <p:txBody>
          <a:bodyPr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1" y="4572000"/>
            <a:ext cx="5120640" cy="1600200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0"/>
          </p:nvPr>
        </p:nvSpPr>
        <p:spPr>
          <a:xfrm>
            <a:off x="6743703" y="0"/>
            <a:ext cx="5448297" cy="6858000"/>
          </a:xfrm>
          <a:custGeom>
            <a:avLst/>
            <a:gdLst>
              <a:gd name="connsiteX0" fmla="*/ 0 w 5448297"/>
              <a:gd name="connsiteY0" fmla="*/ 0 h 6858000"/>
              <a:gd name="connsiteX1" fmla="*/ 5448297 w 5448297"/>
              <a:gd name="connsiteY1" fmla="*/ 0 h 6858000"/>
              <a:gd name="connsiteX2" fmla="*/ 5448297 w 5448297"/>
              <a:gd name="connsiteY2" fmla="*/ 6858000 h 6858000"/>
              <a:gd name="connsiteX3" fmla="*/ 338667 w 5448297"/>
              <a:gd name="connsiteY3" fmla="*/ 6858000 h 6858000"/>
              <a:gd name="connsiteX4" fmla="*/ 1185333 w 5448297"/>
              <a:gd name="connsiteY4" fmla="*/ 43370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8297" h="6858000">
                <a:moveTo>
                  <a:pt x="0" y="0"/>
                </a:moveTo>
                <a:lnTo>
                  <a:pt x="5448297" y="0"/>
                </a:lnTo>
                <a:lnTo>
                  <a:pt x="5448297" y="6858000"/>
                </a:lnTo>
                <a:lnTo>
                  <a:pt x="338667" y="6858000"/>
                </a:lnTo>
                <a:lnTo>
                  <a:pt x="1185333" y="4337050"/>
                </a:lnTo>
                <a:close/>
              </a:path>
            </a:pathLst>
          </a:custGeom>
          <a:noFill/>
          <a:ln>
            <a:noFill/>
          </a:ln>
        </p:spPr>
        <p:txBody>
          <a:bodyPr tIns="365760" rtlCol="0"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582408969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white">
          <a:xfrm>
            <a:off x="9621838" y="0"/>
            <a:ext cx="2570162" cy="6858000"/>
          </a:xfrm>
          <a:custGeom>
            <a:avLst/>
            <a:gdLst>
              <a:gd name="T0" fmla="*/ 0 w 1927224"/>
              <a:gd name="T1" fmla="*/ 0 h 6858000"/>
              <a:gd name="T2" fmla="*/ 343116454 w 1927224"/>
              <a:gd name="T3" fmla="*/ 0 h 6858000"/>
              <a:gd name="T4" fmla="*/ 343116454 w 1927224"/>
              <a:gd name="T5" fmla="*/ 6858000 h 6858000"/>
              <a:gd name="T6" fmla="*/ 45221303 w 1927224"/>
              <a:gd name="T7" fmla="*/ 6858000 h 6858000"/>
              <a:gd name="T8" fmla="*/ 158839856 w 1927224"/>
              <a:gd name="T9" fmla="*/ 4337050 h 6858000"/>
              <a:gd name="T10" fmla="*/ 0 w 1927224"/>
              <a:gd name="T11" fmla="*/ 0 h 6858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927224" h="6858000">
                <a:moveTo>
                  <a:pt x="0" y="0"/>
                </a:moveTo>
                <a:lnTo>
                  <a:pt x="1927224" y="0"/>
                </a:lnTo>
                <a:lnTo>
                  <a:pt x="1927224" y="6858000"/>
                </a:lnTo>
                <a:lnTo>
                  <a:pt x="254000" y="6858000"/>
                </a:lnTo>
                <a:lnTo>
                  <a:pt x="892175" y="433705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B2673"/>
              </a:solidFill>
              <a:effectLst/>
              <a:uLnTx/>
              <a:uFillTx/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5" name="Freeform 6"/>
          <p:cNvSpPr>
            <a:spLocks/>
          </p:cNvSpPr>
          <p:nvPr/>
        </p:nvSpPr>
        <p:spPr bwMode="auto">
          <a:xfrm>
            <a:off x="9237663" y="0"/>
            <a:ext cx="1671637" cy="6858000"/>
          </a:xfrm>
          <a:custGeom>
            <a:avLst/>
            <a:gdLst/>
            <a:ahLst/>
            <a:cxnLst/>
            <a:rect l="l" t="t" r="r" b="b"/>
            <a:pathLst>
              <a:path w="1254127" h="6858000">
                <a:moveTo>
                  <a:pt x="0" y="0"/>
                </a:moveTo>
                <a:lnTo>
                  <a:pt x="365127" y="0"/>
                </a:lnTo>
                <a:lnTo>
                  <a:pt x="1254127" y="4337050"/>
                </a:lnTo>
                <a:lnTo>
                  <a:pt x="619127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101600" dist="50800" algn="l" rotWithShape="0">
              <a:prstClr val="black">
                <a:alpha val="25000"/>
              </a:prstClr>
            </a:outerShdw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B2673"/>
              </a:solidFill>
              <a:effectLst/>
              <a:uLnTx/>
              <a:uFillTx/>
              <a:latin typeface="Book Antiqua"/>
              <a:ea typeface="+mn-ea"/>
              <a:cs typeface="Arial" pitchFamily="34" charset="0"/>
            </a:endParaRPr>
          </a:p>
        </p:txBody>
      </p:sp>
      <p:sp>
        <p:nvSpPr>
          <p:cNvPr id="6" name="Freeform 7"/>
          <p:cNvSpPr>
            <a:spLocks/>
          </p:cNvSpPr>
          <p:nvPr/>
        </p:nvSpPr>
        <p:spPr bwMode="auto">
          <a:xfrm>
            <a:off x="9174163" y="0"/>
            <a:ext cx="1460500" cy="6858000"/>
          </a:xfrm>
          <a:custGeom>
            <a:avLst/>
            <a:gdLst/>
            <a:ahLst/>
            <a:cxnLst/>
            <a:rect l="l" t="t" r="r" b="b"/>
            <a:pathLst>
              <a:path w="1095374" h="6858000">
                <a:moveTo>
                  <a:pt x="0" y="0"/>
                </a:moveTo>
                <a:lnTo>
                  <a:pt x="203199" y="0"/>
                </a:lnTo>
                <a:lnTo>
                  <a:pt x="1095374" y="4337050"/>
                </a:lnTo>
                <a:lnTo>
                  <a:pt x="460374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101600" dist="50800" algn="l" rotWithShape="0">
              <a:prstClr val="black">
                <a:alpha val="25000"/>
              </a:prstClr>
            </a:outerShdw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B2673"/>
              </a:solidFill>
              <a:effectLst/>
              <a:uLnTx/>
              <a:uFillTx/>
              <a:latin typeface="Book Antiqua"/>
              <a:ea typeface="+mn-ea"/>
              <a:cs typeface="Arial" pitchFamily="34" charset="0"/>
            </a:endParaRPr>
          </a:p>
        </p:txBody>
      </p:sp>
      <p:sp>
        <p:nvSpPr>
          <p:cNvPr id="7" name="Freeform 7"/>
          <p:cNvSpPr>
            <a:spLocks/>
          </p:cNvSpPr>
          <p:nvPr/>
        </p:nvSpPr>
        <p:spPr bwMode="auto">
          <a:xfrm>
            <a:off x="9173633" y="0"/>
            <a:ext cx="1460499" cy="6858000"/>
          </a:xfrm>
          <a:custGeom>
            <a:avLst/>
            <a:gdLst/>
            <a:ahLst/>
            <a:cxnLst/>
            <a:rect l="l" t="t" r="r" b="b"/>
            <a:pathLst>
              <a:path w="1095374" h="6858000">
                <a:moveTo>
                  <a:pt x="0" y="0"/>
                </a:moveTo>
                <a:lnTo>
                  <a:pt x="203199" y="0"/>
                </a:lnTo>
                <a:lnTo>
                  <a:pt x="1095374" y="4337050"/>
                </a:lnTo>
                <a:lnTo>
                  <a:pt x="460374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B2673"/>
              </a:solidFill>
              <a:effectLst/>
              <a:uLnTx/>
              <a:uFillTx/>
              <a:latin typeface="Book Antiqua"/>
              <a:ea typeface="+mn-ea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8" y="2914650"/>
            <a:ext cx="8046720" cy="1557338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398" y="4589463"/>
            <a:ext cx="8046718" cy="1011237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398747696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600" y="1828799"/>
            <a:ext cx="4572000" cy="434340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96045B-FA7E-478F-9C55-18F7C8119CEE}" type="datetimeFigureOut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B2673"/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9/21/2021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B2673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B2673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0498E5D-829D-43F5-B296-E30DA2499938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B2673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B2673"/>
              </a:solidFill>
              <a:effectLst/>
              <a:uLnTx/>
              <a:uFillTx/>
              <a:latin typeface="Book Antiqua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1968433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4572000" cy="850392"/>
          </a:xfrm>
        </p:spPr>
        <p:txBody>
          <a:bodyPr anchor="ctr">
            <a:normAutofit/>
          </a:bodyPr>
          <a:lstStyle>
            <a:lvl1pPr marL="0" indent="0"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2705100"/>
            <a:ext cx="4572000" cy="34671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4600" y="1828800"/>
            <a:ext cx="4572000" cy="847725"/>
          </a:xfrm>
        </p:spPr>
        <p:txBody>
          <a:bodyPr anchor="ctr">
            <a:normAutofit/>
          </a:bodyPr>
          <a:lstStyle>
            <a:lvl1pPr marL="0" indent="0"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4600" y="2705100"/>
            <a:ext cx="4572000" cy="34671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0AAE21-19CC-4F5D-8FB8-DC6A459318C2}" type="datetimeFigureOut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B2673"/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9/21/2021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B2673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B2673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01CA01D-05CC-4936-B58D-7802C6776DF7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B2673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B2673"/>
              </a:solidFill>
              <a:effectLst/>
              <a:uLnTx/>
              <a:uFillTx/>
              <a:latin typeface="Book Antiqua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6717887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4E3296-4953-498A-ACDD-A1DFA9C04639}" type="datetimeFigureOut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B2673"/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9/21/2021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B2673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B2673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C6990E7-273F-47D6-9975-3ABE2FEEF277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B2673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B2673"/>
              </a:solidFill>
              <a:effectLst/>
              <a:uLnTx/>
              <a:uFillTx/>
              <a:latin typeface="Book Antiqua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6759255"/>
      </p:ext>
    </p:extLst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94C442-566C-4D14-A88A-CF7A74DE885A}" type="datetimeFigureOut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B2673"/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9/21/2021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B2673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B2673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7C69F01-C36D-417C-B2EE-643E2F3CDDA0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B2673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B2673"/>
              </a:solidFill>
              <a:effectLst/>
              <a:uLnTx/>
              <a:uFillTx/>
              <a:latin typeface="Book Antiqua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6784496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E81A8-27BC-4E09-AD22-49AF71301EB7}" type="datetimeFigureOut">
              <a:rPr lang="uk-UA" smtClean="0"/>
              <a:t>21.09.2021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0E73C-1973-4BAC-A5AA-8AE89C905B1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514982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8209" y="1828800"/>
            <a:ext cx="6126480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0" y="1828800"/>
            <a:ext cx="3017520" cy="4343400"/>
          </a:xfrm>
        </p:spPr>
        <p:txBody>
          <a:bodyPr anchor="ctr"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18CEB0-3CC7-400F-B502-33A5CF3CCDF0}" type="datetimeFigureOut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B2673"/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9/21/2021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B2673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B2673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B18B917-AF58-40D8-8806-279ABD325758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B2673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B2673"/>
              </a:solidFill>
              <a:effectLst/>
              <a:uLnTx/>
              <a:uFillTx/>
              <a:latin typeface="Book Antiqua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395140"/>
      </p:ext>
    </p:extLst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24400" y="1828801"/>
            <a:ext cx="6172200" cy="4343400"/>
          </a:xfrm>
        </p:spPr>
        <p:txBody>
          <a:bodyPr tIns="27432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0" y="1828800"/>
            <a:ext cx="3017520" cy="4343400"/>
          </a:xfrm>
        </p:spPr>
        <p:txBody>
          <a:bodyPr anchor="ctr"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87C299-1C03-4271-9D62-64A9F8A5E0A3}" type="datetimeFigureOut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B2673"/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9/21/2021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B2673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B2673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75DB8C8-70C5-4AAD-843B-BAE090A28B57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B2673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B2673"/>
              </a:solidFill>
              <a:effectLst/>
              <a:uLnTx/>
              <a:uFillTx/>
              <a:latin typeface="Book Antiqua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4196364"/>
      </p:ext>
    </p:extLst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/>
          <p:nvPr/>
        </p:nvSpPr>
        <p:spPr>
          <a:xfrm>
            <a:off x="1295400" y="5257800"/>
            <a:ext cx="4572000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  <p:sp>
        <p:nvSpPr>
          <p:cNvPr id="9" name="Rectangle 9"/>
          <p:cNvSpPr/>
          <p:nvPr/>
        </p:nvSpPr>
        <p:spPr>
          <a:xfrm>
            <a:off x="6324600" y="5257800"/>
            <a:ext cx="4572000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  <p:sp>
        <p:nvSpPr>
          <p:cNvPr id="10" name="Rectangle 10"/>
          <p:cNvSpPr/>
          <p:nvPr/>
        </p:nvSpPr>
        <p:spPr>
          <a:xfrm>
            <a:off x="1295400" y="5257800"/>
            <a:ext cx="4572000" cy="555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  <p:sp>
        <p:nvSpPr>
          <p:cNvPr id="11" name="Rectangle 11"/>
          <p:cNvSpPr/>
          <p:nvPr/>
        </p:nvSpPr>
        <p:spPr>
          <a:xfrm>
            <a:off x="6324600" y="5257800"/>
            <a:ext cx="4572000" cy="555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71273" y="5333098"/>
            <a:ext cx="4420252" cy="839102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4"/>
          </p:nvPr>
        </p:nvSpPr>
        <p:spPr>
          <a:xfrm>
            <a:off x="6412954" y="5333098"/>
            <a:ext cx="4420252" cy="839102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95400" y="1828801"/>
            <a:ext cx="4572000" cy="3428999"/>
          </a:xfrm>
        </p:spPr>
        <p:txBody>
          <a:bodyPr tIns="27432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6324600" y="1828801"/>
            <a:ext cx="4572000" cy="3428999"/>
          </a:xfrm>
        </p:spPr>
        <p:txBody>
          <a:bodyPr tIns="27432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21B0A5-32B3-4E62-9EB7-F19A5F7A5E58}" type="datetimeFigureOut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B2673"/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9/21/2021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B2673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  <p:sp>
        <p:nvSpPr>
          <p:cNvPr id="14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B2673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AF9460B-D7B0-4BB0-9998-AB5D388A3DD6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B2673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B2673"/>
              </a:solidFill>
              <a:effectLst/>
              <a:uLnTx/>
              <a:uFillTx/>
              <a:latin typeface="Book Antiqua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4198084"/>
      </p:ext>
    </p:extLst>
  </p:cSld>
  <p:clrMapOvr>
    <a:masterClrMapping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26C569-DF18-4848-AEA3-F6696AB5E2BC}" type="datetimeFigureOut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B2673"/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9/21/2021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B2673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B2673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438FDC9-FF80-4BB1-93B4-AFE93CCF80C3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B2673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B2673"/>
              </a:solidFill>
              <a:effectLst/>
              <a:uLnTx/>
              <a:uFillTx/>
              <a:latin typeface="Book Antiqua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6982460"/>
      </p:ext>
    </p:extLst>
  </p:cSld>
  <p:clrMapOvr>
    <a:masterClrMapping/>
  </p:clrMapOvr>
  <p:transition spd="med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 bwMode="white">
          <a:xfrm rot="5400000">
            <a:off x="7562850" y="2228850"/>
            <a:ext cx="6858000" cy="24003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  <p:sp>
        <p:nvSpPr>
          <p:cNvPr id="5" name="Rectangle 7"/>
          <p:cNvSpPr/>
          <p:nvPr/>
        </p:nvSpPr>
        <p:spPr>
          <a:xfrm rot="5400000">
            <a:off x="6330950" y="3387725"/>
            <a:ext cx="6858000" cy="8255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  <p:sp>
        <p:nvSpPr>
          <p:cNvPr id="6" name="Rectangle 8"/>
          <p:cNvSpPr/>
          <p:nvPr/>
        </p:nvSpPr>
        <p:spPr>
          <a:xfrm rot="5400000">
            <a:off x="6251575" y="3387725"/>
            <a:ext cx="6858000" cy="825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71318" y="685800"/>
            <a:ext cx="1033272" cy="5486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685800"/>
            <a:ext cx="7976754" cy="54864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D14C37-3D95-42AE-8E21-FEAC548CA001}" type="datetimeFigureOut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B2673"/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9/21/2021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B2673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B2673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B0B38AB-EE8C-4890-A4FD-0564726A0BB4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B2673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B2673"/>
              </a:solidFill>
              <a:effectLst/>
              <a:uLnTx/>
              <a:uFillTx/>
              <a:latin typeface="Book Antiqua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6259529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E81A8-27BC-4E09-AD22-49AF71301EB7}" type="datetimeFigureOut">
              <a:rPr lang="uk-UA" smtClean="0"/>
              <a:t>21.09.2021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0E73C-1973-4BAC-A5AA-8AE89C905B1F}" type="slidenum">
              <a:rPr lang="uk-UA" smtClean="0"/>
              <a:t>‹#›</a:t>
            </a:fld>
            <a:endParaRPr lang="uk-UA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486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E81A8-27BC-4E09-AD22-49AF71301EB7}" type="datetimeFigureOut">
              <a:rPr lang="uk-UA" smtClean="0"/>
              <a:t>21.09.2021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0E73C-1973-4BAC-A5AA-8AE89C905B1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17914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E81A8-27BC-4E09-AD22-49AF71301EB7}" type="datetimeFigureOut">
              <a:rPr lang="uk-UA" smtClean="0"/>
              <a:t>21.09.2021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0E73C-1973-4BAC-A5AA-8AE89C905B1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76319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E81A8-27BC-4E09-AD22-49AF71301EB7}" type="datetimeFigureOut">
              <a:rPr lang="uk-UA" smtClean="0"/>
              <a:t>21.09.2021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0E73C-1973-4BAC-A5AA-8AE89C905B1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66195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E81A8-27BC-4E09-AD22-49AF71301EB7}" type="datetimeFigureOut">
              <a:rPr lang="uk-UA" smtClean="0"/>
              <a:t>21.09.2021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0E73C-1973-4BAC-A5AA-8AE89C905B1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30933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D2BE81A8-27BC-4E09-AD22-49AF71301EB7}" type="datetimeFigureOut">
              <a:rPr lang="uk-UA" smtClean="0"/>
              <a:t>21.09.2021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440E73C-1973-4BAC-A5AA-8AE89C905B1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95957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E81A8-27BC-4E09-AD22-49AF71301EB7}" type="datetimeFigureOut">
              <a:rPr lang="uk-UA" smtClean="0"/>
              <a:t>21.09.2021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0E73C-1973-4BAC-A5AA-8AE89C905B1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83761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2BE81A8-27BC-4E09-AD22-49AF71301EB7}" type="datetimeFigureOut">
              <a:rPr lang="uk-UA" smtClean="0"/>
              <a:t>21.09.2021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440E73C-1973-4BAC-A5AA-8AE89C905B1F}" type="slidenum">
              <a:rPr lang="uk-UA" smtClean="0"/>
              <a:t>‹#›</a:t>
            </a:fld>
            <a:endParaRPr lang="uk-UA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8265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0"/>
            <a:ext cx="12192000" cy="1371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371600"/>
            <a:ext cx="12192000" cy="8255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1443038"/>
            <a:ext cx="12192000" cy="825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1295400" y="255588"/>
            <a:ext cx="9601200" cy="103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  <a:endParaRPr lang="en-US" altLang="ru-RU"/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295400" y="1828800"/>
            <a:ext cx="96012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91450" y="6375400"/>
            <a:ext cx="1481138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CF7ABB-B9C2-4459-B0B9-2CC8D9C0AC80}" type="datetimeFigureOut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B2673"/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9/21/2021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B2673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0" y="6375400"/>
            <a:ext cx="6243638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B2673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25000" y="6375400"/>
            <a:ext cx="1371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cs typeface="+mn-cs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0843EEF-EF03-4988-BB6E-653815BF0C5F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B2673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B2673"/>
              </a:solidFill>
              <a:effectLst/>
              <a:uLnTx/>
              <a:uFillTx/>
              <a:latin typeface="Book Antiqua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9844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</p:sldLayoutIdLst>
  <p:transition spd="med">
    <p:fade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Book Antiqua" panose="02040602050305030304" pitchFamily="18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Book Antiqua" panose="02040602050305030304" pitchFamily="18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Book Antiqua" panose="02040602050305030304" pitchFamily="18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Book Antiqua" panose="02040602050305030304" pitchFamily="18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Book Antiqua" panose="02040602050305030304" pitchFamily="18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Book Antiqua" panose="02040602050305030304" pitchFamily="18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Book Antiqua" panose="02040602050305030304" pitchFamily="18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Book Antiqua" panose="02040602050305030304" pitchFamily="18" charset="0"/>
        </a:defRPr>
      </a:lvl9pPr>
    </p:titleStyle>
    <p:bodyStyle>
      <a:lvl1pPr marL="273050" indent="-273050" algn="l" rtl="0" eaLnBrk="0" fontAlgn="base" hangingPunct="0">
        <a:lnSpc>
          <a:spcPct val="90000"/>
        </a:lnSpc>
        <a:spcBef>
          <a:spcPts val="18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563" indent="-228600"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5544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830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402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4" Type="http://schemas.openxmlformats.org/officeDocument/2006/relationships/hyperlink" Target="https://docs.google.com/forms/d/e/1FAIpQLSfUQwCKpg828aQ71oMIDACeiv7K342DIzlRYH1bhSn96-RAKg/viewform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4" Type="http://schemas.openxmlformats.org/officeDocument/2006/relationships/hyperlink" Target="https://docs.google.com/forms/d/e/1FAIpQLSfUQwCKpg828aQ71oMIDACeiv7K342DIzlRYH1bhSn96-RAKg/viewform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2822" y="447"/>
            <a:ext cx="5447591" cy="6857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19" name="Rectangle 3"/>
          <p:cNvSpPr>
            <a:spLocks noChangeArrowheads="1"/>
          </p:cNvSpPr>
          <p:nvPr/>
        </p:nvSpPr>
        <p:spPr bwMode="auto">
          <a:xfrm flipV="1">
            <a:off x="662453" y="5626370"/>
            <a:ext cx="6101556" cy="44444"/>
          </a:xfrm>
          <a:prstGeom prst="rect">
            <a:avLst/>
          </a:prstGeom>
          <a:gradFill rotWithShape="0">
            <a:gsLst>
              <a:gs pos="0">
                <a:srgbClr val="FFFFFF">
                  <a:alpha val="0"/>
                </a:srgbClr>
              </a:gs>
              <a:gs pos="50000">
                <a:srgbClr val="0B6095"/>
              </a:gs>
              <a:gs pos="100000">
                <a:srgbClr val="FFFFFF">
                  <a:alpha val="0"/>
                </a:srgbClr>
              </a:gs>
            </a:gsLst>
            <a:lin ang="108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uk-UA">
              <a:latin typeface="Book Antiqua" pitchFamily="16" charset="0"/>
              <a:cs typeface="Arial" charset="0"/>
            </a:endParaRPr>
          </a:p>
        </p:txBody>
      </p:sp>
      <p:pic>
        <p:nvPicPr>
          <p:cNvPr id="9225" name="Picture 10" descr="C:\Users\Admin\Desktop\logo40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1325" y="447"/>
            <a:ext cx="1813564" cy="1812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06408" y="2267563"/>
            <a:ext cx="701364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SzPct val="100000"/>
            </a:pPr>
            <a:r>
              <a:rPr lang="uk-UA" sz="2400" dirty="0"/>
              <a:t>Про зміни до Положення про стажування та підвищення кваліфікації наукових, педагогічних і науково-педагогічних працівників у Державному вищому навчальному закладі «Прикарпатський національний університет  імені Василя Стефаника</a:t>
            </a:r>
            <a:r>
              <a:rPr lang="uk-UA" sz="2400" dirty="0" smtClean="0"/>
              <a:t>»</a:t>
            </a:r>
          </a:p>
          <a:p>
            <a:pPr algn="ctr">
              <a:buClr>
                <a:srgbClr val="000000"/>
              </a:buClr>
              <a:buSzPct val="100000"/>
            </a:pPr>
            <a:r>
              <a:rPr lang="uk-UA" sz="2400" dirty="0" smtClean="0"/>
              <a:t> </a:t>
            </a:r>
            <a:r>
              <a:rPr lang="uk-UA" sz="2400" dirty="0"/>
              <a:t>та впровадження електронної форми подання документів щодо проходження підвищення кваліфікації для працівників університету</a:t>
            </a:r>
            <a:endParaRPr lang="uk-UA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068465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319314" y="2208221"/>
            <a:ext cx="11872685" cy="3970318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1" i="0" u="none" strike="noStrike" kern="1200" cap="none" spc="0" normalizeH="0" baseline="0" noProof="0" dirty="0">
              <a:ln>
                <a:noFill/>
              </a:ln>
              <a:solidFill>
                <a:srgbClr val="0B2673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1" i="0" u="none" strike="noStrike" kern="1200" cap="none" spc="0" normalizeH="0" baseline="0" noProof="0" dirty="0">
              <a:ln>
                <a:noFill/>
              </a:ln>
              <a:solidFill>
                <a:srgbClr val="0B2673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1" i="0" u="none" strike="noStrike" kern="1200" cap="none" spc="0" normalizeH="0" baseline="0" noProof="0" dirty="0">
              <a:ln>
                <a:noFill/>
              </a:ln>
              <a:solidFill>
                <a:srgbClr val="0B2673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1" i="0" u="none" strike="noStrike" kern="1200" cap="none" spc="0" normalizeH="0" baseline="0" noProof="0" dirty="0">
              <a:ln>
                <a:noFill/>
              </a:ln>
              <a:solidFill>
                <a:srgbClr val="0B2673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1" i="0" u="none" strike="noStrike" kern="1200" cap="none" spc="0" normalizeH="0" baseline="0" noProof="0" dirty="0">
              <a:ln>
                <a:noFill/>
              </a:ln>
              <a:solidFill>
                <a:srgbClr val="0B2673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1" i="0" u="none" strike="noStrike" kern="1200" cap="none" spc="0" normalizeH="0" baseline="0" noProof="0" dirty="0">
              <a:ln>
                <a:noFill/>
              </a:ln>
              <a:solidFill>
                <a:srgbClr val="0B2673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1" i="0" u="none" strike="noStrike" kern="1200" cap="none" spc="0" normalizeH="0" baseline="0" noProof="0" dirty="0">
              <a:ln>
                <a:noFill/>
              </a:ln>
              <a:solidFill>
                <a:srgbClr val="0B2673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1" i="0" u="none" strike="noStrike" kern="1200" cap="none" spc="0" normalizeH="0" baseline="0" noProof="0" dirty="0">
              <a:ln>
                <a:noFill/>
              </a:ln>
              <a:solidFill>
                <a:srgbClr val="0B2673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1" i="0" u="none" strike="noStrike" kern="1200" cap="none" spc="0" normalizeH="0" baseline="0" noProof="0" dirty="0">
              <a:ln>
                <a:noFill/>
              </a:ln>
              <a:solidFill>
                <a:srgbClr val="0B2673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1" i="0" u="none" strike="noStrike" kern="1200" cap="none" spc="0" normalizeH="0" baseline="0" noProof="0" dirty="0">
              <a:ln>
                <a:noFill/>
              </a:ln>
              <a:solidFill>
                <a:srgbClr val="0B2673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1" i="0" u="none" strike="noStrike" kern="1200" cap="none" spc="0" normalizeH="0" baseline="0" noProof="0" dirty="0">
              <a:ln>
                <a:noFill/>
              </a:ln>
              <a:solidFill>
                <a:srgbClr val="0B2673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0B2673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0B2673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B2673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endParaRPr kumimoji="0" lang="uk-UA" sz="1800" b="1" i="0" u="none" strike="noStrike" kern="1200" cap="none" spc="0" normalizeH="0" baseline="0" noProof="0" dirty="0">
              <a:ln>
                <a:noFill/>
              </a:ln>
              <a:solidFill>
                <a:srgbClr val="0B2673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823906" y="432900"/>
            <a:ext cx="4787900" cy="522287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Book Antiqua" panose="0204060205030503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Book Antiqua" panose="0204060205030503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Book Antiqua" panose="0204060205030503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Book Antiqua" panose="0204060205030503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Book Antiqua" panose="0204060205030503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Book Antiqua" panose="0204060205030503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Book Antiqua" panose="0204060205030503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Book Antiqua" panose="0204060205030503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Book Antiqua" panose="02040602050305030304" pitchFamily="18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400" b="1" i="0" u="none" strike="noStrike" kern="1200" cap="all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Adobe Fan Heiti Std B" pitchFamily="34" charset="-128"/>
                <a:cs typeface="Arial" pitchFamily="34" charset="0"/>
              </a:rPr>
              <a:t>Прикарпатський національний </a:t>
            </a:r>
            <a:endParaRPr kumimoji="0" lang="en-US" sz="1400" b="1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Adobe Fan Heiti Std B" pitchFamily="34" charset="-128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400" b="1" i="0" u="none" strike="noStrike" kern="1200" cap="all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Adobe Fan Heiti Std B" pitchFamily="34" charset="-128"/>
                <a:cs typeface="Arial" pitchFamily="34" charset="0"/>
              </a:rPr>
              <a:t>університет </a:t>
            </a:r>
            <a:r>
              <a:rPr kumimoji="0" lang="en-US" sz="1400" b="1" i="0" u="none" strike="noStrike" kern="1200" cap="all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Adobe Fan Heiti Std B" pitchFamily="34" charset="-128"/>
                <a:cs typeface="Arial" pitchFamily="34" charset="0"/>
              </a:rPr>
              <a:t> </a:t>
            </a:r>
            <a:r>
              <a:rPr kumimoji="0" lang="uk-UA" sz="1400" b="1" i="0" u="none" strike="noStrike" kern="1200" cap="all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Adobe Fan Heiti Std B" pitchFamily="34" charset="-128"/>
                <a:cs typeface="Arial" pitchFamily="34" charset="0"/>
              </a:rPr>
              <a:t>імені Василя Стефаника </a:t>
            </a:r>
            <a:endParaRPr kumimoji="0" lang="en-US" sz="1400" b="1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Adobe Fan Heiti Std B" pitchFamily="34" charset="-128"/>
              <a:cs typeface="Arial" pitchFamily="34" charset="0"/>
            </a:endParaRPr>
          </a:p>
        </p:txBody>
      </p:sp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85460" y="106359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B2673"/>
              </a:solidFill>
              <a:effectLst/>
              <a:uLnTx/>
              <a:uFillTx/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59395" name="Rectangle 3"/>
          <p:cNvSpPr>
            <a:spLocks noChangeArrowheads="1"/>
          </p:cNvSpPr>
          <p:nvPr/>
        </p:nvSpPr>
        <p:spPr bwMode="auto">
          <a:xfrm>
            <a:off x="0" y="41433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B2673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6082" name="AutoShape 2" descr="https://pnu.edu.ua/wp-content/uploads/2018/10/logo_PNU.png"/>
          <p:cNvSpPr>
            <a:spLocks noChangeAspect="1" noChangeArrowheads="1"/>
          </p:cNvSpPr>
          <p:nvPr/>
        </p:nvSpPr>
        <p:spPr bwMode="auto">
          <a:xfrm>
            <a:off x="155575" y="-3413125"/>
            <a:ext cx="7115175" cy="71151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B2673"/>
              </a:solidFill>
              <a:effectLst/>
              <a:uLnTx/>
              <a:uFillTx/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14" name="Прямоугольник 1"/>
          <p:cNvSpPr>
            <a:spLocks noChangeArrowheads="1"/>
          </p:cNvSpPr>
          <p:nvPr/>
        </p:nvSpPr>
        <p:spPr bwMode="auto">
          <a:xfrm>
            <a:off x="85459" y="1399073"/>
            <a:ext cx="12106539" cy="6678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400" b="1" dirty="0" smtClean="0">
                <a:solidFill>
                  <a:srgbClr val="C00000"/>
                </a:solidFill>
              </a:rPr>
              <a:t>Важливо!</a:t>
            </a:r>
            <a:endParaRPr lang="uk-UA" sz="2400" b="1" dirty="0">
              <a:solidFill>
                <a:srgbClr val="C00000"/>
              </a:solidFill>
            </a:endParaRPr>
          </a:p>
          <a:p>
            <a:pPr marL="285750" indent="-285750" algn="just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uk-UA" sz="2000" dirty="0" smtClean="0"/>
              <a:t>Підвищення </a:t>
            </a:r>
            <a:r>
              <a:rPr lang="uk-UA" sz="2000" dirty="0"/>
              <a:t>кваліфікації </a:t>
            </a:r>
            <a:r>
              <a:rPr lang="uk-UA" sz="2000" dirty="0" smtClean="0"/>
              <a:t>потрібно проходити у </a:t>
            </a:r>
            <a:r>
              <a:rPr lang="uk-UA" sz="2000" b="1" dirty="0"/>
              <a:t>суб’єктів</a:t>
            </a:r>
            <a:r>
              <a:rPr lang="uk-UA" sz="2000" dirty="0"/>
              <a:t> підвищення кваліфікації, що </a:t>
            </a:r>
            <a:r>
              <a:rPr lang="uk-UA" sz="2000" b="1" dirty="0"/>
              <a:t>мають ліцензію на підвищення кваліфікації</a:t>
            </a:r>
            <a:r>
              <a:rPr lang="uk-UA" sz="2000" dirty="0"/>
              <a:t> або </a:t>
            </a:r>
            <a:r>
              <a:rPr lang="uk-UA" sz="2000" b="1" dirty="0"/>
              <a:t>провадять освітню діяльність за акредитованою освітньою </a:t>
            </a:r>
            <a:r>
              <a:rPr lang="uk-UA" sz="2000" b="1" dirty="0" smtClean="0"/>
              <a:t>програмою</a:t>
            </a:r>
            <a:r>
              <a:rPr lang="uk-UA" sz="2000" dirty="0"/>
              <a:t> </a:t>
            </a:r>
            <a:r>
              <a:rPr lang="uk-UA" sz="2000" dirty="0" smtClean="0"/>
              <a:t>(у іншому випадку підвищення кваліфікації визнаватиметься як </a:t>
            </a:r>
            <a:r>
              <a:rPr lang="uk-UA" sz="2000" dirty="0" err="1" smtClean="0"/>
              <a:t>інформальна</a:t>
            </a:r>
            <a:r>
              <a:rPr lang="uk-UA" sz="2000" dirty="0" smtClean="0"/>
              <a:t> освіта в обсязі 1 кредиту ЄКТС або 30 год)</a:t>
            </a:r>
          </a:p>
          <a:p>
            <a:pPr marL="285750" indent="-285750" algn="just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uk-UA" sz="2000" dirty="0" smtClean="0"/>
          </a:p>
          <a:p>
            <a:pPr marL="285750" indent="-285750" algn="just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uk-UA" sz="2000" dirty="0" smtClean="0"/>
              <a:t>Працівник </a:t>
            </a:r>
            <a:r>
              <a:rPr lang="uk-UA" sz="2000" b="1" dirty="0"/>
              <a:t>протягом одного місяця після завершення підвищення кваліфікації</a:t>
            </a:r>
            <a:r>
              <a:rPr lang="uk-UA" sz="2000" dirty="0"/>
              <a:t> подає до вченої ради закладу освіти </a:t>
            </a:r>
            <a:r>
              <a:rPr lang="uk-UA" sz="2000" b="1" dirty="0"/>
              <a:t>клопотання</a:t>
            </a:r>
            <a:r>
              <a:rPr lang="uk-UA" sz="2000" dirty="0"/>
              <a:t> про визнання результатів підвищення кваліфікації та </a:t>
            </a:r>
            <a:r>
              <a:rPr lang="uk-UA" sz="2000" b="1" dirty="0"/>
              <a:t>документ</a:t>
            </a:r>
            <a:r>
              <a:rPr lang="uk-UA" sz="2000" dirty="0"/>
              <a:t> про проходження підвищення </a:t>
            </a:r>
            <a:r>
              <a:rPr lang="uk-UA" sz="2000" dirty="0" smtClean="0"/>
              <a:t>кваліфікації </a:t>
            </a:r>
            <a:r>
              <a:rPr lang="uk-UA" sz="2000" i="1" dirty="0" smtClean="0"/>
              <a:t>(у вигляді електронного службового подання). </a:t>
            </a:r>
            <a:r>
              <a:rPr lang="uk-UA" sz="2000" dirty="0" smtClean="0"/>
              <a:t>У разі якщо документ, що підтверджує проходження підвищення кваліфікації не надійде своєчасно, то потрібно подати електронне службове подання в НДЧ, де повідомити про закінчення підвищення кваліфікації, і після надходження сертифікату подати службове подання-клопотання про визнання результатів підвищення кваліфікації</a:t>
            </a:r>
          </a:p>
          <a:p>
            <a:pPr marL="285750" indent="-285750" algn="just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uk-UA" sz="2000" dirty="0" smtClean="0"/>
          </a:p>
          <a:p>
            <a:pPr marL="285750" indent="-285750" algn="just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uk-UA" sz="2000" dirty="0" smtClean="0"/>
              <a:t>ЗВО України, де науково-педагогічний працівник проходив підвищення кваліфікації (стажування) </a:t>
            </a:r>
            <a:r>
              <a:rPr lang="uk-UA" sz="2000" dirty="0"/>
              <a:t>повинен </a:t>
            </a:r>
            <a:r>
              <a:rPr lang="uk-UA" sz="2000" dirty="0" smtClean="0"/>
              <a:t>оприлюднити відповідну інформацію </a:t>
            </a:r>
            <a:r>
              <a:rPr lang="uk-UA" sz="2000" dirty="0"/>
              <a:t>на веб-сайті суб’єкта підвищення </a:t>
            </a:r>
            <a:r>
              <a:rPr lang="uk-UA" sz="2000" dirty="0" smtClean="0"/>
              <a:t>кваліфікації </a:t>
            </a:r>
            <a:r>
              <a:rPr lang="uk-UA" sz="2000" b="1" dirty="0" smtClean="0"/>
              <a:t>протягом </a:t>
            </a:r>
            <a:r>
              <a:rPr lang="uk-UA" sz="2000" b="1" dirty="0"/>
              <a:t>15 календарних днів після </a:t>
            </a:r>
            <a:r>
              <a:rPr lang="uk-UA" sz="2000" b="1" dirty="0" smtClean="0"/>
              <a:t>видачі документів</a:t>
            </a:r>
            <a:endParaRPr lang="uk-UA" sz="2000" dirty="0" smtClean="0"/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uk-UA" sz="2000" dirty="0" smtClean="0"/>
          </a:p>
          <a:p>
            <a:pPr marL="285750" indent="-285750" algn="just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uk-UA" sz="2000" dirty="0"/>
          </a:p>
          <a:p>
            <a:pPr marL="285750" indent="-285750" algn="just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uk-UA" sz="2000" dirty="0" smtClean="0"/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11" name="Picture 10" descr="C:\Users\Admin\Desktop\logo40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79"/>
            <a:ext cx="1311123" cy="1310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6740180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184227" y="2216965"/>
            <a:ext cx="11872685" cy="3970318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1" i="0" u="none" strike="noStrike" kern="1200" cap="none" spc="0" normalizeH="0" baseline="0" noProof="0" dirty="0">
              <a:ln>
                <a:noFill/>
              </a:ln>
              <a:solidFill>
                <a:srgbClr val="0B2673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1" i="0" u="none" strike="noStrike" kern="1200" cap="none" spc="0" normalizeH="0" baseline="0" noProof="0" dirty="0">
              <a:ln>
                <a:noFill/>
              </a:ln>
              <a:solidFill>
                <a:srgbClr val="0B2673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1" i="0" u="none" strike="noStrike" kern="1200" cap="none" spc="0" normalizeH="0" baseline="0" noProof="0" dirty="0">
              <a:ln>
                <a:noFill/>
              </a:ln>
              <a:solidFill>
                <a:srgbClr val="0B2673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1" i="0" u="none" strike="noStrike" kern="1200" cap="none" spc="0" normalizeH="0" baseline="0" noProof="0" dirty="0">
              <a:ln>
                <a:noFill/>
              </a:ln>
              <a:solidFill>
                <a:srgbClr val="0B2673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1" i="0" u="none" strike="noStrike" kern="1200" cap="none" spc="0" normalizeH="0" baseline="0" noProof="0" dirty="0">
              <a:ln>
                <a:noFill/>
              </a:ln>
              <a:solidFill>
                <a:srgbClr val="0B2673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1" i="0" u="none" strike="noStrike" kern="1200" cap="none" spc="0" normalizeH="0" baseline="0" noProof="0" dirty="0">
              <a:ln>
                <a:noFill/>
              </a:ln>
              <a:solidFill>
                <a:srgbClr val="0B2673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1" i="0" u="none" strike="noStrike" kern="1200" cap="none" spc="0" normalizeH="0" baseline="0" noProof="0" dirty="0">
              <a:ln>
                <a:noFill/>
              </a:ln>
              <a:solidFill>
                <a:srgbClr val="0B2673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1" i="0" u="none" strike="noStrike" kern="1200" cap="none" spc="0" normalizeH="0" baseline="0" noProof="0" dirty="0">
              <a:ln>
                <a:noFill/>
              </a:ln>
              <a:solidFill>
                <a:srgbClr val="0B2673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1" i="0" u="none" strike="noStrike" kern="1200" cap="none" spc="0" normalizeH="0" baseline="0" noProof="0" dirty="0">
              <a:ln>
                <a:noFill/>
              </a:ln>
              <a:solidFill>
                <a:srgbClr val="0B2673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1" i="0" u="none" strike="noStrike" kern="1200" cap="none" spc="0" normalizeH="0" baseline="0" noProof="0" dirty="0">
              <a:ln>
                <a:noFill/>
              </a:ln>
              <a:solidFill>
                <a:srgbClr val="0B2673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1" i="0" u="none" strike="noStrike" kern="1200" cap="none" spc="0" normalizeH="0" baseline="0" noProof="0" dirty="0">
              <a:ln>
                <a:noFill/>
              </a:ln>
              <a:solidFill>
                <a:srgbClr val="0B2673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0B2673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0B2673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B2673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endParaRPr kumimoji="0" lang="uk-UA" sz="1800" b="1" i="0" u="none" strike="noStrike" kern="1200" cap="none" spc="0" normalizeH="0" baseline="0" noProof="0" dirty="0">
              <a:ln>
                <a:noFill/>
              </a:ln>
              <a:solidFill>
                <a:srgbClr val="0B2673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823906" y="432900"/>
            <a:ext cx="4787900" cy="522287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Book Antiqua" panose="0204060205030503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Book Antiqua" panose="0204060205030503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Book Antiqua" panose="0204060205030503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Book Antiqua" panose="0204060205030503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Book Antiqua" panose="0204060205030503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Book Antiqua" panose="0204060205030503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Book Antiqua" panose="0204060205030503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Book Antiqua" panose="0204060205030503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Book Antiqua" panose="02040602050305030304" pitchFamily="18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400" b="1" i="0" u="none" strike="noStrike" kern="1200" cap="all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Adobe Fan Heiti Std B" pitchFamily="34" charset="-128"/>
                <a:cs typeface="Arial" pitchFamily="34" charset="0"/>
              </a:rPr>
              <a:t>Прикарпатський національний </a:t>
            </a:r>
            <a:endParaRPr kumimoji="0" lang="en-US" sz="1400" b="1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Adobe Fan Heiti Std B" pitchFamily="34" charset="-128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400" b="1" i="0" u="none" strike="noStrike" kern="1200" cap="all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Adobe Fan Heiti Std B" pitchFamily="34" charset="-128"/>
                <a:cs typeface="Arial" pitchFamily="34" charset="0"/>
              </a:rPr>
              <a:t>університет </a:t>
            </a:r>
            <a:r>
              <a:rPr kumimoji="0" lang="en-US" sz="1400" b="1" i="0" u="none" strike="noStrike" kern="1200" cap="all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Adobe Fan Heiti Std B" pitchFamily="34" charset="-128"/>
                <a:cs typeface="Arial" pitchFamily="34" charset="0"/>
              </a:rPr>
              <a:t> </a:t>
            </a:r>
            <a:r>
              <a:rPr kumimoji="0" lang="uk-UA" sz="1400" b="1" i="0" u="none" strike="noStrike" kern="1200" cap="all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Adobe Fan Heiti Std B" pitchFamily="34" charset="-128"/>
                <a:cs typeface="Arial" pitchFamily="34" charset="0"/>
              </a:rPr>
              <a:t>імені Василя Стефаника </a:t>
            </a:r>
            <a:endParaRPr kumimoji="0" lang="en-US" sz="1400" b="1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Adobe Fan Heiti Std B" pitchFamily="34" charset="-128"/>
              <a:cs typeface="Arial" pitchFamily="34" charset="0"/>
            </a:endParaRPr>
          </a:p>
        </p:txBody>
      </p:sp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85460" y="106359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B2673"/>
              </a:solidFill>
              <a:effectLst/>
              <a:uLnTx/>
              <a:uFillTx/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59395" name="Rectangle 3"/>
          <p:cNvSpPr>
            <a:spLocks noChangeArrowheads="1"/>
          </p:cNvSpPr>
          <p:nvPr/>
        </p:nvSpPr>
        <p:spPr bwMode="auto">
          <a:xfrm>
            <a:off x="0" y="41433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B2673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6082" name="AutoShape 2" descr="https://pnu.edu.ua/wp-content/uploads/2018/10/logo_PNU.png"/>
          <p:cNvSpPr>
            <a:spLocks noChangeAspect="1" noChangeArrowheads="1"/>
          </p:cNvSpPr>
          <p:nvPr/>
        </p:nvSpPr>
        <p:spPr bwMode="auto">
          <a:xfrm>
            <a:off x="155575" y="-3413125"/>
            <a:ext cx="7115175" cy="71151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B2673"/>
              </a:solidFill>
              <a:effectLst/>
              <a:uLnTx/>
              <a:uFillTx/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14" name="Прямоугольник 1"/>
          <p:cNvSpPr>
            <a:spLocks noChangeArrowheads="1"/>
          </p:cNvSpPr>
          <p:nvPr/>
        </p:nvSpPr>
        <p:spPr bwMode="auto">
          <a:xfrm>
            <a:off x="155575" y="1492281"/>
            <a:ext cx="1162677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uk-UA" b="1" dirty="0" smtClean="0">
                <a:solidFill>
                  <a:srgbClr val="C00000"/>
                </a:solidFill>
              </a:rPr>
              <a:t>Зміни щодо організації проходження підвищення кваліфікації науково-педагогічними працівниками університету</a:t>
            </a:r>
            <a:endParaRPr lang="ru-RU" sz="2000" b="1" dirty="0">
              <a:solidFill>
                <a:srgbClr val="C00000"/>
              </a:solidFill>
            </a:endParaRPr>
          </a:p>
        </p:txBody>
      </p:sp>
      <p:pic>
        <p:nvPicPr>
          <p:cNvPr id="10" name="Picture 10" descr="C:\Users\Admin\Desktop\logo40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79"/>
            <a:ext cx="1311123" cy="1310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2887" y="2074817"/>
            <a:ext cx="5399613" cy="4749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647674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319314" y="2208221"/>
            <a:ext cx="11872685" cy="3970318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1" i="0" u="none" strike="noStrike" kern="1200" cap="none" spc="0" normalizeH="0" baseline="0" noProof="0" dirty="0">
              <a:ln>
                <a:noFill/>
              </a:ln>
              <a:solidFill>
                <a:srgbClr val="0B2673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1" i="0" u="none" strike="noStrike" kern="1200" cap="none" spc="0" normalizeH="0" baseline="0" noProof="0" dirty="0">
              <a:ln>
                <a:noFill/>
              </a:ln>
              <a:solidFill>
                <a:srgbClr val="0B2673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1" i="0" u="none" strike="noStrike" kern="1200" cap="none" spc="0" normalizeH="0" baseline="0" noProof="0" dirty="0">
              <a:ln>
                <a:noFill/>
              </a:ln>
              <a:solidFill>
                <a:srgbClr val="0B2673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1" i="0" u="none" strike="noStrike" kern="1200" cap="none" spc="0" normalizeH="0" baseline="0" noProof="0" dirty="0">
              <a:ln>
                <a:noFill/>
              </a:ln>
              <a:solidFill>
                <a:srgbClr val="0B2673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1" i="0" u="none" strike="noStrike" kern="1200" cap="none" spc="0" normalizeH="0" baseline="0" noProof="0" dirty="0">
              <a:ln>
                <a:noFill/>
              </a:ln>
              <a:solidFill>
                <a:srgbClr val="0B2673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1" i="0" u="none" strike="noStrike" kern="1200" cap="none" spc="0" normalizeH="0" baseline="0" noProof="0" dirty="0">
              <a:ln>
                <a:noFill/>
              </a:ln>
              <a:solidFill>
                <a:srgbClr val="0B2673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1" i="0" u="none" strike="noStrike" kern="1200" cap="none" spc="0" normalizeH="0" baseline="0" noProof="0" dirty="0">
              <a:ln>
                <a:noFill/>
              </a:ln>
              <a:solidFill>
                <a:srgbClr val="0B2673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1" i="0" u="none" strike="noStrike" kern="1200" cap="none" spc="0" normalizeH="0" baseline="0" noProof="0" dirty="0">
              <a:ln>
                <a:noFill/>
              </a:ln>
              <a:solidFill>
                <a:srgbClr val="0B2673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1" i="0" u="none" strike="noStrike" kern="1200" cap="none" spc="0" normalizeH="0" baseline="0" noProof="0" dirty="0">
              <a:ln>
                <a:noFill/>
              </a:ln>
              <a:solidFill>
                <a:srgbClr val="0B2673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1" i="0" u="none" strike="noStrike" kern="1200" cap="none" spc="0" normalizeH="0" baseline="0" noProof="0" dirty="0">
              <a:ln>
                <a:noFill/>
              </a:ln>
              <a:solidFill>
                <a:srgbClr val="0B2673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1" i="0" u="none" strike="noStrike" kern="1200" cap="none" spc="0" normalizeH="0" baseline="0" noProof="0" dirty="0">
              <a:ln>
                <a:noFill/>
              </a:ln>
              <a:solidFill>
                <a:srgbClr val="0B2673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0B2673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0B2673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B2673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endParaRPr kumimoji="0" lang="uk-UA" sz="1800" b="1" i="0" u="none" strike="noStrike" kern="1200" cap="none" spc="0" normalizeH="0" baseline="0" noProof="0" dirty="0">
              <a:ln>
                <a:noFill/>
              </a:ln>
              <a:solidFill>
                <a:srgbClr val="0B2673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823906" y="432900"/>
            <a:ext cx="4787900" cy="522287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Book Antiqua" panose="0204060205030503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Book Antiqua" panose="0204060205030503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Book Antiqua" panose="0204060205030503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Book Antiqua" panose="0204060205030503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Book Antiqua" panose="0204060205030503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Book Antiqua" panose="0204060205030503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Book Antiqua" panose="0204060205030503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Book Antiqua" panose="0204060205030503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Book Antiqua" panose="02040602050305030304" pitchFamily="18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400" b="1" i="0" u="none" strike="noStrike" kern="1200" cap="all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Adobe Fan Heiti Std B" pitchFamily="34" charset="-128"/>
                <a:cs typeface="Arial" pitchFamily="34" charset="0"/>
              </a:rPr>
              <a:t>Прикарпатський національний </a:t>
            </a:r>
            <a:endParaRPr kumimoji="0" lang="en-US" sz="1400" b="1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Adobe Fan Heiti Std B" pitchFamily="34" charset="-128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400" b="1" i="0" u="none" strike="noStrike" kern="1200" cap="all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Adobe Fan Heiti Std B" pitchFamily="34" charset="-128"/>
                <a:cs typeface="Arial" pitchFamily="34" charset="0"/>
              </a:rPr>
              <a:t>університет </a:t>
            </a:r>
            <a:r>
              <a:rPr kumimoji="0" lang="en-US" sz="1400" b="1" i="0" u="none" strike="noStrike" kern="1200" cap="all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Adobe Fan Heiti Std B" pitchFamily="34" charset="-128"/>
                <a:cs typeface="Arial" pitchFamily="34" charset="0"/>
              </a:rPr>
              <a:t> </a:t>
            </a:r>
            <a:r>
              <a:rPr kumimoji="0" lang="uk-UA" sz="1400" b="1" i="0" u="none" strike="noStrike" kern="1200" cap="all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Adobe Fan Heiti Std B" pitchFamily="34" charset="-128"/>
                <a:cs typeface="Arial" pitchFamily="34" charset="0"/>
              </a:rPr>
              <a:t>імені Василя Стефаника </a:t>
            </a:r>
            <a:endParaRPr kumimoji="0" lang="en-US" sz="1400" b="1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Adobe Fan Heiti Std B" pitchFamily="34" charset="-128"/>
              <a:cs typeface="Arial" pitchFamily="34" charset="0"/>
            </a:endParaRPr>
          </a:p>
        </p:txBody>
      </p:sp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85460" y="106359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B2673"/>
              </a:solidFill>
              <a:effectLst/>
              <a:uLnTx/>
              <a:uFillTx/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59395" name="Rectangle 3"/>
          <p:cNvSpPr>
            <a:spLocks noChangeArrowheads="1"/>
          </p:cNvSpPr>
          <p:nvPr/>
        </p:nvSpPr>
        <p:spPr bwMode="auto">
          <a:xfrm>
            <a:off x="0" y="41433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B2673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6082" name="AutoShape 2" descr="https://pnu.edu.ua/wp-content/uploads/2018/10/logo_PNU.png"/>
          <p:cNvSpPr>
            <a:spLocks noChangeAspect="1" noChangeArrowheads="1"/>
          </p:cNvSpPr>
          <p:nvPr/>
        </p:nvSpPr>
        <p:spPr bwMode="auto">
          <a:xfrm>
            <a:off x="155575" y="-3413125"/>
            <a:ext cx="7115175" cy="71151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B2673"/>
              </a:solidFill>
              <a:effectLst/>
              <a:uLnTx/>
              <a:uFillTx/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14" name="Прямоугольник 1"/>
          <p:cNvSpPr>
            <a:spLocks noChangeArrowheads="1"/>
          </p:cNvSpPr>
          <p:nvPr/>
        </p:nvSpPr>
        <p:spPr bwMode="auto">
          <a:xfrm>
            <a:off x="155575" y="1423532"/>
            <a:ext cx="11856170" cy="5924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200" b="1" dirty="0" err="1" smtClean="0">
                <a:solidFill>
                  <a:srgbClr val="C00000"/>
                </a:solidFill>
              </a:rPr>
              <a:t>Основні</a:t>
            </a:r>
            <a:r>
              <a:rPr lang="ru-RU" sz="2200" b="1" dirty="0" smtClean="0">
                <a:solidFill>
                  <a:srgbClr val="C00000"/>
                </a:solidFill>
              </a:rPr>
              <a:t> </a:t>
            </a:r>
            <a:r>
              <a:rPr lang="ru-RU" sz="2200" b="1" dirty="0" err="1" smtClean="0">
                <a:solidFill>
                  <a:srgbClr val="C00000"/>
                </a:solidFill>
              </a:rPr>
              <a:t>вимоги</a:t>
            </a:r>
            <a:r>
              <a:rPr lang="ru-RU" sz="2200" b="1" dirty="0" smtClean="0">
                <a:solidFill>
                  <a:srgbClr val="C00000"/>
                </a:solidFill>
              </a:rPr>
              <a:t> </a:t>
            </a:r>
            <a:r>
              <a:rPr lang="ru-RU" sz="2200" b="1" dirty="0" err="1" smtClean="0">
                <a:solidFill>
                  <a:srgbClr val="C00000"/>
                </a:solidFill>
              </a:rPr>
              <a:t>щодо</a:t>
            </a:r>
            <a:r>
              <a:rPr lang="ru-RU" sz="2200" b="1" dirty="0" smtClean="0">
                <a:solidFill>
                  <a:srgbClr val="C00000"/>
                </a:solidFill>
              </a:rPr>
              <a:t> </a:t>
            </a:r>
            <a:r>
              <a:rPr lang="ru-RU" sz="2200" b="1" dirty="0" err="1" smtClean="0">
                <a:solidFill>
                  <a:srgbClr val="C00000"/>
                </a:solidFill>
              </a:rPr>
              <a:t>підвищення</a:t>
            </a:r>
            <a:r>
              <a:rPr lang="ru-RU" sz="2200" b="1" dirty="0" smtClean="0">
                <a:solidFill>
                  <a:srgbClr val="C00000"/>
                </a:solidFill>
              </a:rPr>
              <a:t> </a:t>
            </a:r>
            <a:r>
              <a:rPr lang="ru-RU" sz="2200" b="1" dirty="0" err="1" smtClean="0">
                <a:solidFill>
                  <a:srgbClr val="C00000"/>
                </a:solidFill>
              </a:rPr>
              <a:t>кваліфікації</a:t>
            </a:r>
            <a:r>
              <a:rPr lang="ru-RU" sz="2200" b="1" dirty="0" smtClean="0">
                <a:solidFill>
                  <a:srgbClr val="C00000"/>
                </a:solidFill>
              </a:rPr>
              <a:t> (</a:t>
            </a:r>
            <a:r>
              <a:rPr lang="ru-RU" sz="2200" b="1" dirty="0" err="1" smtClean="0">
                <a:solidFill>
                  <a:srgbClr val="C00000"/>
                </a:solidFill>
              </a:rPr>
              <a:t>стажування</a:t>
            </a:r>
            <a:r>
              <a:rPr lang="ru-RU" sz="2200" b="1" dirty="0" smtClean="0">
                <a:solidFill>
                  <a:srgbClr val="C00000"/>
                </a:solidFill>
              </a:rPr>
              <a:t>) </a:t>
            </a:r>
            <a:r>
              <a:rPr lang="ru-RU" sz="2200" b="1" dirty="0" err="1" smtClean="0">
                <a:solidFill>
                  <a:srgbClr val="C00000"/>
                </a:solidFill>
              </a:rPr>
              <a:t>науково-педагогічних</a:t>
            </a:r>
            <a:r>
              <a:rPr lang="ru-RU" sz="2200" b="1" dirty="0" smtClean="0">
                <a:solidFill>
                  <a:srgbClr val="C00000"/>
                </a:solidFill>
              </a:rPr>
              <a:t> </a:t>
            </a:r>
            <a:r>
              <a:rPr lang="ru-RU" sz="2200" b="1" dirty="0" err="1" smtClean="0">
                <a:solidFill>
                  <a:srgbClr val="C00000"/>
                </a:solidFill>
              </a:rPr>
              <a:t>працівників</a:t>
            </a:r>
            <a:r>
              <a:rPr lang="ru-RU" sz="2200" b="1" dirty="0" smtClean="0">
                <a:solidFill>
                  <a:srgbClr val="C00000"/>
                </a:solidFill>
              </a:rPr>
              <a:t>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200" b="1" dirty="0" err="1" smtClean="0">
                <a:solidFill>
                  <a:schemeClr val="accent5">
                    <a:lumMod val="75000"/>
                  </a:schemeClr>
                </a:solidFill>
              </a:rPr>
              <a:t>Нормативні</a:t>
            </a:r>
            <a:r>
              <a:rPr lang="ru-RU" sz="22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200" b="1" dirty="0" err="1" smtClean="0">
                <a:solidFill>
                  <a:schemeClr val="accent5">
                    <a:lumMod val="75000"/>
                  </a:schemeClr>
                </a:solidFill>
              </a:rPr>
              <a:t>документи</a:t>
            </a:r>
            <a:r>
              <a:rPr lang="ru-RU" sz="2200" b="1" dirty="0" smtClean="0">
                <a:solidFill>
                  <a:schemeClr val="accent5">
                    <a:lumMod val="75000"/>
                  </a:schemeClr>
                </a:solidFill>
              </a:rPr>
              <a:t>: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AutoNum type="arabicParenR"/>
            </a:pPr>
            <a:r>
              <a:rPr lang="ru-RU" sz="1700" dirty="0" smtClean="0">
                <a:solidFill>
                  <a:schemeClr val="accent5">
                    <a:lumMod val="75000"/>
                  </a:schemeClr>
                </a:solidFill>
              </a:rPr>
              <a:t>Порядок </a:t>
            </a:r>
            <a:r>
              <a:rPr lang="ru-RU" sz="1700" dirty="0" err="1">
                <a:solidFill>
                  <a:schemeClr val="accent5">
                    <a:lumMod val="75000"/>
                  </a:schemeClr>
                </a:solidFill>
              </a:rPr>
              <a:t>підвищення</a:t>
            </a:r>
            <a:r>
              <a:rPr lang="ru-RU" sz="17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1700" dirty="0" err="1">
                <a:solidFill>
                  <a:schemeClr val="accent5">
                    <a:lumMod val="75000"/>
                  </a:schemeClr>
                </a:solidFill>
              </a:rPr>
              <a:t>кваліфікації</a:t>
            </a:r>
            <a:r>
              <a:rPr lang="ru-RU" sz="17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1700" dirty="0" err="1">
                <a:solidFill>
                  <a:schemeClr val="accent5">
                    <a:lumMod val="75000"/>
                  </a:schemeClr>
                </a:solidFill>
              </a:rPr>
              <a:t>педагогічних</a:t>
            </a:r>
            <a:r>
              <a:rPr lang="ru-RU" sz="1700" dirty="0">
                <a:solidFill>
                  <a:schemeClr val="accent5">
                    <a:lumMod val="75000"/>
                  </a:schemeClr>
                </a:solidFill>
              </a:rPr>
              <a:t> і </a:t>
            </a:r>
            <a:r>
              <a:rPr lang="ru-RU" sz="1700" dirty="0" err="1">
                <a:solidFill>
                  <a:schemeClr val="accent5">
                    <a:lumMod val="75000"/>
                  </a:schemeClr>
                </a:solidFill>
              </a:rPr>
              <a:t>науково-педагогічних</a:t>
            </a:r>
            <a:r>
              <a:rPr lang="ru-RU" sz="17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1700" dirty="0" err="1">
                <a:solidFill>
                  <a:schemeClr val="accent5">
                    <a:lumMod val="75000"/>
                  </a:schemeClr>
                </a:solidFill>
              </a:rPr>
              <a:t>працівників</a:t>
            </a:r>
            <a:r>
              <a:rPr lang="ru-RU" sz="1700" dirty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ru-RU" sz="1700" dirty="0" err="1">
                <a:solidFill>
                  <a:schemeClr val="accent5">
                    <a:lumMod val="75000"/>
                  </a:schemeClr>
                </a:solidFill>
              </a:rPr>
              <a:t>затвердженого</a:t>
            </a:r>
            <a:r>
              <a:rPr lang="ru-RU" sz="17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1700" dirty="0" err="1">
                <a:solidFill>
                  <a:schemeClr val="accent5">
                    <a:lumMod val="75000"/>
                  </a:schemeClr>
                </a:solidFill>
              </a:rPr>
              <a:t>постановою</a:t>
            </a:r>
            <a:r>
              <a:rPr lang="ru-RU" sz="17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1700" dirty="0" err="1">
                <a:solidFill>
                  <a:schemeClr val="accent5">
                    <a:lumMod val="75000"/>
                  </a:schemeClr>
                </a:solidFill>
              </a:rPr>
              <a:t>Кабінету</a:t>
            </a:r>
            <a:r>
              <a:rPr lang="ru-RU" sz="17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1700" dirty="0" err="1">
                <a:solidFill>
                  <a:schemeClr val="accent5">
                    <a:lumMod val="75000"/>
                  </a:schemeClr>
                </a:solidFill>
              </a:rPr>
              <a:t>Міністрів</a:t>
            </a:r>
            <a:r>
              <a:rPr lang="ru-RU" sz="17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1700" dirty="0" err="1">
                <a:solidFill>
                  <a:schemeClr val="accent5">
                    <a:lumMod val="75000"/>
                  </a:schemeClr>
                </a:solidFill>
              </a:rPr>
              <a:t>України</a:t>
            </a:r>
            <a:r>
              <a:rPr lang="ru-RU" sz="17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1700" dirty="0" err="1">
                <a:solidFill>
                  <a:schemeClr val="accent5">
                    <a:lumMod val="75000"/>
                  </a:schemeClr>
                </a:solidFill>
              </a:rPr>
              <a:t>від</a:t>
            </a:r>
            <a:r>
              <a:rPr lang="ru-RU" sz="1700" dirty="0">
                <a:solidFill>
                  <a:schemeClr val="accent5">
                    <a:lumMod val="75000"/>
                  </a:schemeClr>
                </a:solidFill>
              </a:rPr>
              <a:t> 21.08.2019 р. № </a:t>
            </a:r>
            <a:r>
              <a:rPr lang="ru-RU" sz="1700" dirty="0" smtClean="0">
                <a:solidFill>
                  <a:schemeClr val="accent5">
                    <a:lumMod val="75000"/>
                  </a:schemeClr>
                </a:solidFill>
              </a:rPr>
              <a:t>800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Tx/>
              <a:buAutoNum type="arabicParenR"/>
            </a:pPr>
            <a:r>
              <a:rPr lang="ru-RU" sz="1700" dirty="0" err="1" smtClean="0">
                <a:solidFill>
                  <a:schemeClr val="accent5">
                    <a:lumMod val="75000"/>
                  </a:schemeClr>
                </a:solidFill>
              </a:rPr>
              <a:t>Положення</a:t>
            </a:r>
            <a:r>
              <a:rPr lang="ru-RU" sz="17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uk-UA" sz="1700" dirty="0">
                <a:solidFill>
                  <a:schemeClr val="accent5">
                    <a:lumMod val="75000"/>
                  </a:schemeClr>
                </a:solidFill>
              </a:rPr>
              <a:t>про стажування та підвищення кваліфікації наукових, педагогічних і науково-педагогічних працівників у Державному вищому навчальному закладі «Прикарпатський національний університет  імені Василя Стефаника</a:t>
            </a:r>
            <a:r>
              <a:rPr lang="uk-UA" sz="1700" dirty="0" smtClean="0">
                <a:solidFill>
                  <a:schemeClr val="accent5">
                    <a:lumMod val="75000"/>
                  </a:schemeClr>
                </a:solidFill>
              </a:rPr>
              <a:t>» </a:t>
            </a:r>
            <a:r>
              <a:rPr lang="uk-UA" sz="1700" dirty="0">
                <a:solidFill>
                  <a:schemeClr val="accent5">
                    <a:lumMod val="75000"/>
                  </a:schemeClr>
                </a:solidFill>
              </a:rPr>
              <a:t>від </a:t>
            </a:r>
            <a:r>
              <a:rPr lang="uk-UA" sz="1700" dirty="0" smtClean="0">
                <a:solidFill>
                  <a:schemeClr val="accent5">
                    <a:lumMod val="75000"/>
                  </a:schemeClr>
                </a:solidFill>
              </a:rPr>
              <a:t>24 червня 2021 </a:t>
            </a:r>
            <a:r>
              <a:rPr lang="uk-UA" sz="1700" dirty="0">
                <a:solidFill>
                  <a:schemeClr val="accent5">
                    <a:lumMod val="75000"/>
                  </a:schemeClr>
                </a:solidFill>
              </a:rPr>
              <a:t>року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200" b="1" dirty="0" smtClean="0">
              <a:solidFill>
                <a:srgbClr val="C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200" b="1" dirty="0" smtClean="0">
                <a:solidFill>
                  <a:srgbClr val="C00000"/>
                </a:solidFill>
              </a:rPr>
              <a:t>*   *   *</a:t>
            </a:r>
            <a:endParaRPr lang="ru-RU" sz="2200" b="1" dirty="0">
              <a:solidFill>
                <a:srgbClr val="C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dirty="0" smtClean="0"/>
              <a:t>п. 21</a:t>
            </a:r>
            <a:r>
              <a:rPr lang="uk-UA" dirty="0"/>
              <a:t>. Педагогічні та науково-педагогічні працівники закладів вищої та післядипломної освіти підвищують свою кваліфікацію згідно з цим Порядком не рідше одного разу на п’ять років</a:t>
            </a:r>
            <a:r>
              <a:rPr lang="uk-UA" dirty="0" smtClean="0"/>
              <a:t>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dirty="0" smtClean="0"/>
              <a:t>          Результати </a:t>
            </a:r>
            <a:r>
              <a:rPr lang="uk-UA" dirty="0"/>
              <a:t>підвищення кваліфікації враховуються під час </a:t>
            </a:r>
            <a:r>
              <a:rPr lang="uk-UA" dirty="0" smtClean="0"/>
              <a:t>обрання </a:t>
            </a:r>
            <a:r>
              <a:rPr lang="uk-UA" dirty="0"/>
              <a:t>на посаду за конкурсом чи укладення трудового договору з науково-педагогічними працівниками таких закладів.</a:t>
            </a:r>
            <a:endParaRPr lang="uk-UA" dirty="0" smtClean="0"/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/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dirty="0" smtClean="0"/>
              <a:t>п. 23</a:t>
            </a:r>
            <a:r>
              <a:rPr lang="uk-UA" dirty="0"/>
              <a:t>. Обсяг підвищення кваліфікації педагогічних та науково-педагогічних працівників закладів вищої і післядипломної освіти протягом п’яти років не може бути меншим ніж шість кредитів </a:t>
            </a:r>
            <a:r>
              <a:rPr lang="uk-UA" dirty="0" smtClean="0"/>
              <a:t>ЄКТС або 180 год.</a:t>
            </a:r>
            <a:endParaRPr lang="uk-UA" dirty="0"/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uk-UA" dirty="0" smtClean="0"/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uk-UA" sz="2000" b="1" dirty="0">
              <a:solidFill>
                <a:schemeClr val="tx1">
                  <a:lumMod val="60000"/>
                  <a:lumOff val="40000"/>
                </a:schemeClr>
              </a:solidFill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ru-RU" sz="2000" b="1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1" name="Picture 10" descr="C:\Users\Admin\Desktop\logo40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79"/>
            <a:ext cx="1311123" cy="1310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5470307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319314" y="2208221"/>
            <a:ext cx="11872685" cy="3970318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1" i="0" u="none" strike="noStrike" kern="1200" cap="none" spc="0" normalizeH="0" baseline="0" noProof="0" dirty="0">
              <a:ln>
                <a:noFill/>
              </a:ln>
              <a:solidFill>
                <a:srgbClr val="0B2673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1" i="0" u="none" strike="noStrike" kern="1200" cap="none" spc="0" normalizeH="0" baseline="0" noProof="0" dirty="0">
              <a:ln>
                <a:noFill/>
              </a:ln>
              <a:solidFill>
                <a:srgbClr val="0B2673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1" i="0" u="none" strike="noStrike" kern="1200" cap="none" spc="0" normalizeH="0" baseline="0" noProof="0" dirty="0">
              <a:ln>
                <a:noFill/>
              </a:ln>
              <a:solidFill>
                <a:srgbClr val="0B2673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1" i="0" u="none" strike="noStrike" kern="1200" cap="none" spc="0" normalizeH="0" baseline="0" noProof="0" dirty="0">
              <a:ln>
                <a:noFill/>
              </a:ln>
              <a:solidFill>
                <a:srgbClr val="0B2673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1" i="0" u="none" strike="noStrike" kern="1200" cap="none" spc="0" normalizeH="0" baseline="0" noProof="0" dirty="0">
              <a:ln>
                <a:noFill/>
              </a:ln>
              <a:solidFill>
                <a:srgbClr val="0B2673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1" i="0" u="none" strike="noStrike" kern="1200" cap="none" spc="0" normalizeH="0" baseline="0" noProof="0" dirty="0">
              <a:ln>
                <a:noFill/>
              </a:ln>
              <a:solidFill>
                <a:srgbClr val="0B2673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1" i="0" u="none" strike="noStrike" kern="1200" cap="none" spc="0" normalizeH="0" baseline="0" noProof="0" dirty="0">
              <a:ln>
                <a:noFill/>
              </a:ln>
              <a:solidFill>
                <a:srgbClr val="0B2673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1" i="0" u="none" strike="noStrike" kern="1200" cap="none" spc="0" normalizeH="0" baseline="0" noProof="0" dirty="0">
              <a:ln>
                <a:noFill/>
              </a:ln>
              <a:solidFill>
                <a:srgbClr val="0B2673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1" i="0" u="none" strike="noStrike" kern="1200" cap="none" spc="0" normalizeH="0" baseline="0" noProof="0" dirty="0">
              <a:ln>
                <a:noFill/>
              </a:ln>
              <a:solidFill>
                <a:srgbClr val="0B2673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1" i="0" u="none" strike="noStrike" kern="1200" cap="none" spc="0" normalizeH="0" baseline="0" noProof="0" dirty="0">
              <a:ln>
                <a:noFill/>
              </a:ln>
              <a:solidFill>
                <a:srgbClr val="0B2673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1" i="0" u="none" strike="noStrike" kern="1200" cap="none" spc="0" normalizeH="0" baseline="0" noProof="0" dirty="0">
              <a:ln>
                <a:noFill/>
              </a:ln>
              <a:solidFill>
                <a:srgbClr val="0B2673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0B2673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0B2673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B2673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endParaRPr kumimoji="0" lang="uk-UA" sz="1800" b="1" i="0" u="none" strike="noStrike" kern="1200" cap="none" spc="0" normalizeH="0" baseline="0" noProof="0" dirty="0">
              <a:ln>
                <a:noFill/>
              </a:ln>
              <a:solidFill>
                <a:srgbClr val="0B2673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823906" y="432900"/>
            <a:ext cx="4787900" cy="522287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Book Antiqua" panose="0204060205030503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Book Antiqua" panose="0204060205030503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Book Antiqua" panose="0204060205030503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Book Antiqua" panose="0204060205030503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Book Antiqua" panose="0204060205030503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Book Antiqua" panose="0204060205030503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Book Antiqua" panose="0204060205030503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Book Antiqua" panose="0204060205030503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Book Antiqua" panose="02040602050305030304" pitchFamily="18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400" b="1" i="0" u="none" strike="noStrike" kern="1200" cap="all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Adobe Fan Heiti Std B" pitchFamily="34" charset="-128"/>
                <a:cs typeface="Arial" pitchFamily="34" charset="0"/>
              </a:rPr>
              <a:t>Прикарпатський національний </a:t>
            </a:r>
            <a:endParaRPr kumimoji="0" lang="en-US" sz="1400" b="1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Adobe Fan Heiti Std B" pitchFamily="34" charset="-128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400" b="1" i="0" u="none" strike="noStrike" kern="1200" cap="all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Adobe Fan Heiti Std B" pitchFamily="34" charset="-128"/>
                <a:cs typeface="Arial" pitchFamily="34" charset="0"/>
              </a:rPr>
              <a:t>університет </a:t>
            </a:r>
            <a:r>
              <a:rPr kumimoji="0" lang="en-US" sz="1400" b="1" i="0" u="none" strike="noStrike" kern="1200" cap="all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Adobe Fan Heiti Std B" pitchFamily="34" charset="-128"/>
                <a:cs typeface="Arial" pitchFamily="34" charset="0"/>
              </a:rPr>
              <a:t> </a:t>
            </a:r>
            <a:r>
              <a:rPr kumimoji="0" lang="uk-UA" sz="1400" b="1" i="0" u="none" strike="noStrike" kern="1200" cap="all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Adobe Fan Heiti Std B" pitchFamily="34" charset="-128"/>
                <a:cs typeface="Arial" pitchFamily="34" charset="0"/>
              </a:rPr>
              <a:t>імені Василя Стефаника </a:t>
            </a:r>
            <a:endParaRPr kumimoji="0" lang="en-US" sz="1400" b="1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Adobe Fan Heiti Std B" pitchFamily="34" charset="-128"/>
              <a:cs typeface="Arial" pitchFamily="34" charset="0"/>
            </a:endParaRPr>
          </a:p>
        </p:txBody>
      </p:sp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85460" y="106359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B2673"/>
              </a:solidFill>
              <a:effectLst/>
              <a:uLnTx/>
              <a:uFillTx/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59395" name="Rectangle 3"/>
          <p:cNvSpPr>
            <a:spLocks noChangeArrowheads="1"/>
          </p:cNvSpPr>
          <p:nvPr/>
        </p:nvSpPr>
        <p:spPr bwMode="auto">
          <a:xfrm>
            <a:off x="0" y="41433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B2673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6082" name="AutoShape 2" descr="https://pnu.edu.ua/wp-content/uploads/2018/10/logo_PNU.png"/>
          <p:cNvSpPr>
            <a:spLocks noChangeAspect="1" noChangeArrowheads="1"/>
          </p:cNvSpPr>
          <p:nvPr/>
        </p:nvSpPr>
        <p:spPr bwMode="auto">
          <a:xfrm>
            <a:off x="155575" y="-3413125"/>
            <a:ext cx="7115175" cy="71151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B2673"/>
              </a:solidFill>
              <a:effectLst/>
              <a:uLnTx/>
              <a:uFillTx/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14" name="Прямоугольник 1"/>
          <p:cNvSpPr>
            <a:spLocks noChangeArrowheads="1"/>
          </p:cNvSpPr>
          <p:nvPr/>
        </p:nvSpPr>
        <p:spPr bwMode="auto">
          <a:xfrm>
            <a:off x="154855" y="1825343"/>
            <a:ext cx="11856170" cy="5232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200" b="1" dirty="0" err="1" smtClean="0">
                <a:solidFill>
                  <a:srgbClr val="C00000"/>
                </a:solidFill>
              </a:rPr>
              <a:t>Підвищення</a:t>
            </a:r>
            <a:r>
              <a:rPr lang="ru-RU" sz="2200" b="1" dirty="0" smtClean="0">
                <a:solidFill>
                  <a:srgbClr val="C00000"/>
                </a:solidFill>
              </a:rPr>
              <a:t> </a:t>
            </a:r>
            <a:r>
              <a:rPr lang="ru-RU" sz="2200" b="1" dirty="0" err="1" smtClean="0">
                <a:solidFill>
                  <a:srgbClr val="C00000"/>
                </a:solidFill>
              </a:rPr>
              <a:t>кваліфікації</a:t>
            </a:r>
            <a:r>
              <a:rPr lang="ru-RU" sz="2200" b="1" dirty="0" smtClean="0">
                <a:solidFill>
                  <a:srgbClr val="C00000"/>
                </a:solidFill>
              </a:rPr>
              <a:t> </a:t>
            </a:r>
            <a:r>
              <a:rPr lang="ru-RU" sz="2200" b="1" dirty="0" err="1" smtClean="0">
                <a:solidFill>
                  <a:srgbClr val="C00000"/>
                </a:solidFill>
              </a:rPr>
              <a:t>науково-педагогічних</a:t>
            </a:r>
            <a:r>
              <a:rPr lang="ru-RU" sz="2200" b="1" dirty="0" smtClean="0">
                <a:solidFill>
                  <a:srgbClr val="C00000"/>
                </a:solidFill>
              </a:rPr>
              <a:t> </a:t>
            </a:r>
            <a:r>
              <a:rPr lang="ru-RU" sz="2200" b="1" dirty="0" err="1" smtClean="0">
                <a:solidFill>
                  <a:srgbClr val="C00000"/>
                </a:solidFill>
              </a:rPr>
              <a:t>працівників</a:t>
            </a:r>
            <a:r>
              <a:rPr lang="ru-RU" sz="2200" b="1" dirty="0" smtClean="0">
                <a:solidFill>
                  <a:srgbClr val="C00000"/>
                </a:solidFill>
              </a:rPr>
              <a:t> </a:t>
            </a:r>
            <a:r>
              <a:rPr lang="ru-RU" sz="2200" b="1" dirty="0" err="1" smtClean="0">
                <a:solidFill>
                  <a:srgbClr val="C00000"/>
                </a:solidFill>
              </a:rPr>
              <a:t>може</a:t>
            </a:r>
            <a:r>
              <a:rPr lang="ru-RU" sz="2200" b="1" dirty="0" smtClean="0">
                <a:solidFill>
                  <a:srgbClr val="C00000"/>
                </a:solidFill>
              </a:rPr>
              <a:t> </a:t>
            </a:r>
            <a:r>
              <a:rPr lang="ru-RU" sz="2200" b="1" dirty="0" err="1" smtClean="0">
                <a:solidFill>
                  <a:srgbClr val="C00000"/>
                </a:solidFill>
              </a:rPr>
              <a:t>здійснюватись</a:t>
            </a:r>
            <a:r>
              <a:rPr lang="ru-RU" sz="2200" b="1" dirty="0" smtClean="0">
                <a:solidFill>
                  <a:srgbClr val="C00000"/>
                </a:solidFill>
              </a:rPr>
              <a:t> </a:t>
            </a:r>
            <a:r>
              <a:rPr lang="uk-UA" sz="2200" b="1" dirty="0" smtClean="0">
                <a:solidFill>
                  <a:srgbClr val="C00000"/>
                </a:solidFill>
              </a:rPr>
              <a:t>в розрізі </a:t>
            </a:r>
            <a:r>
              <a:rPr lang="ru-RU" sz="2200" b="1" dirty="0" smtClean="0">
                <a:solidFill>
                  <a:srgbClr val="C00000"/>
                </a:solidFill>
              </a:rPr>
              <a:t>таких </a:t>
            </a:r>
            <a:r>
              <a:rPr lang="ru-RU" sz="2200" b="1" dirty="0" err="1" smtClean="0">
                <a:solidFill>
                  <a:srgbClr val="C00000"/>
                </a:solidFill>
              </a:rPr>
              <a:t>видів</a:t>
            </a:r>
            <a:r>
              <a:rPr lang="ru-RU" sz="2200" b="1" dirty="0" smtClean="0">
                <a:solidFill>
                  <a:srgbClr val="C00000"/>
                </a:solidFill>
              </a:rPr>
              <a:t>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200" b="1" dirty="0">
              <a:solidFill>
                <a:srgbClr val="C00000"/>
              </a:solidFill>
            </a:endParaRPr>
          </a:p>
          <a:p>
            <a:pPr marL="342900" indent="-34290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AutoNum type="arabicParenR"/>
            </a:pPr>
            <a:r>
              <a:rPr lang="uk-UA" sz="2400" dirty="0" smtClean="0"/>
              <a:t>планового підвищення кваліфікації (стажування) у ЗВО України;</a:t>
            </a:r>
          </a:p>
          <a:p>
            <a:pPr marL="342900" indent="-34290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AutoNum type="arabicParenR"/>
            </a:pPr>
            <a:r>
              <a:rPr lang="uk-UA" sz="2400" dirty="0" smtClean="0"/>
              <a:t>міжнародного підвищення кваліфікації (в </a:t>
            </a:r>
            <a:r>
              <a:rPr lang="uk-UA" sz="2400" dirty="0" err="1" smtClean="0"/>
              <a:t>т.ч</a:t>
            </a:r>
            <a:r>
              <a:rPr lang="uk-UA" sz="2400" dirty="0" smtClean="0"/>
              <a:t>. онлайн);</a:t>
            </a:r>
          </a:p>
          <a:p>
            <a:pPr marL="342900" indent="-34290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AutoNum type="arabicParenR"/>
            </a:pPr>
            <a:r>
              <a:rPr lang="uk-UA" sz="2400" dirty="0" err="1"/>
              <a:t>інформальної</a:t>
            </a:r>
            <a:r>
              <a:rPr lang="uk-UA" sz="2400" dirty="0"/>
              <a:t> освіти (самоосвіти</a:t>
            </a:r>
            <a:r>
              <a:rPr lang="uk-UA" sz="2400" dirty="0" smtClean="0"/>
              <a:t>);</a:t>
            </a:r>
          </a:p>
          <a:p>
            <a:pPr marL="342900" indent="-34290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AutoNum type="arabicParenR"/>
            </a:pPr>
            <a:r>
              <a:rPr lang="uk-UA" sz="2400" dirty="0" smtClean="0"/>
              <a:t>інші види 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AutoNum type="arabicParenR"/>
            </a:pPr>
            <a:endParaRPr lang="uk-UA" dirty="0"/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uk-UA" dirty="0" smtClean="0"/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uk-UA" sz="2000" b="1" dirty="0">
              <a:solidFill>
                <a:schemeClr val="tx1">
                  <a:lumMod val="60000"/>
                  <a:lumOff val="40000"/>
                </a:schemeClr>
              </a:solidFill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ru-RU" sz="2000" b="1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1" name="Picture 10" descr="C:\Users\Admin\Desktop\logo40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79"/>
            <a:ext cx="1311123" cy="1310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5054392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319314" y="2208221"/>
            <a:ext cx="11872685" cy="3970318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1" i="0" u="none" strike="noStrike" kern="1200" cap="none" spc="0" normalizeH="0" baseline="0" noProof="0" dirty="0">
              <a:ln>
                <a:noFill/>
              </a:ln>
              <a:solidFill>
                <a:srgbClr val="0B2673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1" i="0" u="none" strike="noStrike" kern="1200" cap="none" spc="0" normalizeH="0" baseline="0" noProof="0" dirty="0">
              <a:ln>
                <a:noFill/>
              </a:ln>
              <a:solidFill>
                <a:srgbClr val="0B2673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1" i="0" u="none" strike="noStrike" kern="1200" cap="none" spc="0" normalizeH="0" baseline="0" noProof="0" dirty="0">
              <a:ln>
                <a:noFill/>
              </a:ln>
              <a:solidFill>
                <a:srgbClr val="0B2673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1" i="0" u="none" strike="noStrike" kern="1200" cap="none" spc="0" normalizeH="0" baseline="0" noProof="0" dirty="0">
              <a:ln>
                <a:noFill/>
              </a:ln>
              <a:solidFill>
                <a:srgbClr val="0B2673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1" i="0" u="none" strike="noStrike" kern="1200" cap="none" spc="0" normalizeH="0" baseline="0" noProof="0" dirty="0">
              <a:ln>
                <a:noFill/>
              </a:ln>
              <a:solidFill>
                <a:srgbClr val="0B2673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1" i="0" u="none" strike="noStrike" kern="1200" cap="none" spc="0" normalizeH="0" baseline="0" noProof="0" dirty="0">
              <a:ln>
                <a:noFill/>
              </a:ln>
              <a:solidFill>
                <a:srgbClr val="0B2673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1" i="0" u="none" strike="noStrike" kern="1200" cap="none" spc="0" normalizeH="0" baseline="0" noProof="0" dirty="0">
              <a:ln>
                <a:noFill/>
              </a:ln>
              <a:solidFill>
                <a:srgbClr val="0B2673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1" i="0" u="none" strike="noStrike" kern="1200" cap="none" spc="0" normalizeH="0" baseline="0" noProof="0" dirty="0">
              <a:ln>
                <a:noFill/>
              </a:ln>
              <a:solidFill>
                <a:srgbClr val="0B2673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1" i="0" u="none" strike="noStrike" kern="1200" cap="none" spc="0" normalizeH="0" baseline="0" noProof="0" dirty="0">
              <a:ln>
                <a:noFill/>
              </a:ln>
              <a:solidFill>
                <a:srgbClr val="0B2673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1" i="0" u="none" strike="noStrike" kern="1200" cap="none" spc="0" normalizeH="0" baseline="0" noProof="0" dirty="0">
              <a:ln>
                <a:noFill/>
              </a:ln>
              <a:solidFill>
                <a:srgbClr val="0B2673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1" i="0" u="none" strike="noStrike" kern="1200" cap="none" spc="0" normalizeH="0" baseline="0" noProof="0" dirty="0">
              <a:ln>
                <a:noFill/>
              </a:ln>
              <a:solidFill>
                <a:srgbClr val="0B2673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0B2673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0B2673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B2673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endParaRPr kumimoji="0" lang="uk-UA" sz="1800" b="1" i="0" u="none" strike="noStrike" kern="1200" cap="none" spc="0" normalizeH="0" baseline="0" noProof="0" dirty="0">
              <a:ln>
                <a:noFill/>
              </a:ln>
              <a:solidFill>
                <a:srgbClr val="0B2673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823906" y="432900"/>
            <a:ext cx="4787900" cy="522287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Book Antiqua" panose="0204060205030503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Book Antiqua" panose="0204060205030503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Book Antiqua" panose="0204060205030503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Book Antiqua" panose="0204060205030503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Book Antiqua" panose="0204060205030503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Book Antiqua" panose="0204060205030503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Book Antiqua" panose="0204060205030503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Book Antiqua" panose="0204060205030503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Book Antiqua" panose="02040602050305030304" pitchFamily="18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400" b="1" i="0" u="none" strike="noStrike" kern="1200" cap="all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Adobe Fan Heiti Std B" pitchFamily="34" charset="-128"/>
                <a:cs typeface="Arial" pitchFamily="34" charset="0"/>
              </a:rPr>
              <a:t>Прикарпатський національний </a:t>
            </a:r>
            <a:endParaRPr kumimoji="0" lang="en-US" sz="1400" b="1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Adobe Fan Heiti Std B" pitchFamily="34" charset="-128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400" b="1" i="0" u="none" strike="noStrike" kern="1200" cap="all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Adobe Fan Heiti Std B" pitchFamily="34" charset="-128"/>
                <a:cs typeface="Arial" pitchFamily="34" charset="0"/>
              </a:rPr>
              <a:t>університет </a:t>
            </a:r>
            <a:r>
              <a:rPr kumimoji="0" lang="en-US" sz="1400" b="1" i="0" u="none" strike="noStrike" kern="1200" cap="all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Adobe Fan Heiti Std B" pitchFamily="34" charset="-128"/>
                <a:cs typeface="Arial" pitchFamily="34" charset="0"/>
              </a:rPr>
              <a:t> </a:t>
            </a:r>
            <a:r>
              <a:rPr kumimoji="0" lang="uk-UA" sz="1400" b="1" i="0" u="none" strike="noStrike" kern="1200" cap="all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Adobe Fan Heiti Std B" pitchFamily="34" charset="-128"/>
                <a:cs typeface="Arial" pitchFamily="34" charset="0"/>
              </a:rPr>
              <a:t>імені Василя Стефаника </a:t>
            </a:r>
            <a:endParaRPr kumimoji="0" lang="en-US" sz="1400" b="1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Adobe Fan Heiti Std B" pitchFamily="34" charset="-128"/>
              <a:cs typeface="Arial" pitchFamily="34" charset="0"/>
            </a:endParaRPr>
          </a:p>
        </p:txBody>
      </p:sp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85460" y="106359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B2673"/>
              </a:solidFill>
              <a:effectLst/>
              <a:uLnTx/>
              <a:uFillTx/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59395" name="Rectangle 3"/>
          <p:cNvSpPr>
            <a:spLocks noChangeArrowheads="1"/>
          </p:cNvSpPr>
          <p:nvPr/>
        </p:nvSpPr>
        <p:spPr bwMode="auto">
          <a:xfrm>
            <a:off x="0" y="41433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B2673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6082" name="AutoShape 2" descr="https://pnu.edu.ua/wp-content/uploads/2018/10/logo_PNU.png"/>
          <p:cNvSpPr>
            <a:spLocks noChangeAspect="1" noChangeArrowheads="1"/>
          </p:cNvSpPr>
          <p:nvPr/>
        </p:nvSpPr>
        <p:spPr bwMode="auto">
          <a:xfrm>
            <a:off x="155575" y="-3413125"/>
            <a:ext cx="7115175" cy="71151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B2673"/>
              </a:solidFill>
              <a:effectLst/>
              <a:uLnTx/>
              <a:uFillTx/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14" name="Прямоугольник 1"/>
          <p:cNvSpPr>
            <a:spLocks noChangeArrowheads="1"/>
          </p:cNvSpPr>
          <p:nvPr/>
        </p:nvSpPr>
        <p:spPr bwMode="auto">
          <a:xfrm>
            <a:off x="253375" y="1566481"/>
            <a:ext cx="11856170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000" b="1" dirty="0" smtClean="0">
                <a:solidFill>
                  <a:srgbClr val="C00000"/>
                </a:solidFill>
              </a:rPr>
              <a:t>Оформлення </a:t>
            </a:r>
            <a:r>
              <a:rPr lang="uk-UA" sz="2000" b="1" dirty="0">
                <a:solidFill>
                  <a:srgbClr val="C00000"/>
                </a:solidFill>
              </a:rPr>
              <a:t>результатів підвищення кваліфікації педагогічних і науково-педагогічних </a:t>
            </a:r>
            <a:r>
              <a:rPr lang="uk-UA" sz="2000" b="1" dirty="0" smtClean="0">
                <a:solidFill>
                  <a:srgbClr val="C00000"/>
                </a:solidFill>
              </a:rPr>
              <a:t>працівників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200" b="1" dirty="0">
              <a:solidFill>
                <a:srgbClr val="C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/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uk-UA" dirty="0" smtClean="0"/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uk-UA" sz="2000" b="1" dirty="0">
              <a:solidFill>
                <a:schemeClr val="tx1">
                  <a:lumMod val="60000"/>
                  <a:lumOff val="40000"/>
                </a:schemeClr>
              </a:solidFill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ru-RU" sz="2000" b="1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1" name="Picture 10" descr="C:\Users\Admin\Desktop\logo40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79"/>
            <a:ext cx="1311123" cy="1310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1751855"/>
              </p:ext>
            </p:extLst>
          </p:nvPr>
        </p:nvGraphicFramePr>
        <p:xfrm>
          <a:off x="319313" y="2324397"/>
          <a:ext cx="11691712" cy="43812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5260">
                  <a:extLst>
                    <a:ext uri="{9D8B030D-6E8A-4147-A177-3AD203B41FA5}">
                      <a16:colId xmlns:a16="http://schemas.microsoft.com/office/drawing/2014/main" val="130465260"/>
                    </a:ext>
                  </a:extLst>
                </a:gridCol>
                <a:gridCol w="2026876">
                  <a:extLst>
                    <a:ext uri="{9D8B030D-6E8A-4147-A177-3AD203B41FA5}">
                      <a16:colId xmlns:a16="http://schemas.microsoft.com/office/drawing/2014/main" val="3458933750"/>
                    </a:ext>
                  </a:extLst>
                </a:gridCol>
                <a:gridCol w="3240570">
                  <a:extLst>
                    <a:ext uri="{9D8B030D-6E8A-4147-A177-3AD203B41FA5}">
                      <a16:colId xmlns:a16="http://schemas.microsoft.com/office/drawing/2014/main" val="2845024871"/>
                    </a:ext>
                  </a:extLst>
                </a:gridCol>
                <a:gridCol w="4439006">
                  <a:extLst>
                    <a:ext uri="{9D8B030D-6E8A-4147-A177-3AD203B41FA5}">
                      <a16:colId xmlns:a16="http://schemas.microsoft.com/office/drawing/2014/main" val="98383064"/>
                    </a:ext>
                  </a:extLst>
                </a:gridCol>
              </a:tblGrid>
              <a:tr h="995728">
                <a:tc>
                  <a:txBody>
                    <a:bodyPr/>
                    <a:lstStyle/>
                    <a:p>
                      <a:r>
                        <a:rPr lang="uk-UA" dirty="0" smtClean="0"/>
                        <a:t>Вид підвищення</a:t>
                      </a:r>
                      <a:r>
                        <a:rPr lang="uk-UA" baseline="0" dirty="0" smtClean="0"/>
                        <a:t> кваліфікації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Необхідність визнання на вченій раді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Організація оформлення проходження</a:t>
                      </a:r>
                      <a:r>
                        <a:rPr lang="uk-UA" baseline="0" dirty="0" smtClean="0"/>
                        <a:t> підвищення кваліфікації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Спосіб оформлення проходження підвищення кваліфікації</a:t>
                      </a:r>
                      <a:endParaRPr lang="uk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3525116"/>
                  </a:ext>
                </a:extLst>
              </a:tr>
              <a:tr h="3385475">
                <a:tc>
                  <a:txBody>
                    <a:bodyPr/>
                    <a:lstStyle/>
                    <a:p>
                      <a:r>
                        <a:rPr lang="ru-RU" b="1" dirty="0" err="1" smtClean="0"/>
                        <a:t>Планове</a:t>
                      </a:r>
                      <a:r>
                        <a:rPr lang="ru-RU" b="1" dirty="0" smtClean="0"/>
                        <a:t> </a:t>
                      </a:r>
                      <a:r>
                        <a:rPr lang="ru-RU" b="1" dirty="0" err="1" smtClean="0"/>
                        <a:t>підвищення</a:t>
                      </a:r>
                      <a:r>
                        <a:rPr lang="ru-RU" b="1" dirty="0" smtClean="0"/>
                        <a:t> </a:t>
                      </a:r>
                      <a:r>
                        <a:rPr lang="ru-RU" b="1" dirty="0" err="1" smtClean="0"/>
                        <a:t>кваліфікації</a:t>
                      </a:r>
                      <a:r>
                        <a:rPr lang="ru-RU" b="1" dirty="0" smtClean="0"/>
                        <a:t> у ЗВО </a:t>
                      </a:r>
                      <a:r>
                        <a:rPr lang="ru-RU" b="1" dirty="0" err="1" smtClean="0"/>
                        <a:t>України</a:t>
                      </a:r>
                      <a:endParaRPr lang="uk-U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0" dirty="0" smtClean="0"/>
                        <a:t>Не потребує визнання</a:t>
                      </a:r>
                      <a:endParaRPr lang="uk-UA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arenR"/>
                      </a:pPr>
                      <a:r>
                        <a:rPr lang="uk-UA" baseline="0" dirty="0" smtClean="0"/>
                        <a:t>Договір між ЗВО</a:t>
                      </a:r>
                    </a:p>
                    <a:p>
                      <a:pPr marL="342900" indent="-342900">
                        <a:buAutoNum type="arabicParenR"/>
                      </a:pPr>
                      <a:r>
                        <a:rPr lang="uk-UA" baseline="0" dirty="0" smtClean="0"/>
                        <a:t>Заява </a:t>
                      </a:r>
                      <a:r>
                        <a:rPr lang="uk-UA" baseline="0" dirty="0" smtClean="0"/>
                        <a:t>(електронна форма)</a:t>
                      </a:r>
                    </a:p>
                    <a:p>
                      <a:pPr marL="342900" indent="-342900">
                        <a:buAutoNum type="arabicParenR"/>
                      </a:pPr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Витяг-рекомендація </a:t>
                      </a:r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 протоколу засідання кафедри</a:t>
                      </a:r>
                      <a:endParaRPr lang="uk-UA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uk-UA" baseline="0" dirty="0" smtClean="0"/>
                        <a:t>Для оформлення планового підвищення кваліфікації потрібно слідувати </a:t>
                      </a:r>
                      <a:r>
                        <a:rPr lang="uk-UA" b="1" i="1" baseline="0" dirty="0" smtClean="0"/>
                        <a:t>Інструкції з оформлення проходження підвищення кваліфікації (стажування) науково-педагогічних працівників</a:t>
                      </a:r>
                      <a:r>
                        <a:rPr lang="uk-UA" baseline="0" dirty="0" smtClean="0"/>
                        <a:t> Прикарпатського  національного університету  імені Василя Стефаника </a:t>
                      </a:r>
                      <a:r>
                        <a:rPr lang="en-US" baseline="0" dirty="0" smtClean="0"/>
                        <a:t>https://nauka.pnu.edu.ua/%d1%81%d1%82%d0%b0%d0%b6%d1%83%d0%b2%d0%b0%d0%bd%d0%bd%d1%8f/</a:t>
                      </a:r>
                      <a:endParaRPr lang="uk-UA" baseline="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49830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9468745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319314" y="2208221"/>
            <a:ext cx="11872685" cy="3970318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1" i="0" u="none" strike="noStrike" kern="1200" cap="none" spc="0" normalizeH="0" baseline="0" noProof="0" dirty="0">
              <a:ln>
                <a:noFill/>
              </a:ln>
              <a:solidFill>
                <a:srgbClr val="0B2673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1" i="0" u="none" strike="noStrike" kern="1200" cap="none" spc="0" normalizeH="0" baseline="0" noProof="0" dirty="0">
              <a:ln>
                <a:noFill/>
              </a:ln>
              <a:solidFill>
                <a:srgbClr val="0B2673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1" i="0" u="none" strike="noStrike" kern="1200" cap="none" spc="0" normalizeH="0" baseline="0" noProof="0" dirty="0">
              <a:ln>
                <a:noFill/>
              </a:ln>
              <a:solidFill>
                <a:srgbClr val="0B2673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1" i="0" u="none" strike="noStrike" kern="1200" cap="none" spc="0" normalizeH="0" baseline="0" noProof="0" dirty="0">
              <a:ln>
                <a:noFill/>
              </a:ln>
              <a:solidFill>
                <a:srgbClr val="0B2673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1" i="0" u="none" strike="noStrike" kern="1200" cap="none" spc="0" normalizeH="0" baseline="0" noProof="0" dirty="0">
              <a:ln>
                <a:noFill/>
              </a:ln>
              <a:solidFill>
                <a:srgbClr val="0B2673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1" i="0" u="none" strike="noStrike" kern="1200" cap="none" spc="0" normalizeH="0" baseline="0" noProof="0" dirty="0">
              <a:ln>
                <a:noFill/>
              </a:ln>
              <a:solidFill>
                <a:srgbClr val="0B2673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1" i="0" u="none" strike="noStrike" kern="1200" cap="none" spc="0" normalizeH="0" baseline="0" noProof="0" dirty="0">
              <a:ln>
                <a:noFill/>
              </a:ln>
              <a:solidFill>
                <a:srgbClr val="0B2673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1" i="0" u="none" strike="noStrike" kern="1200" cap="none" spc="0" normalizeH="0" baseline="0" noProof="0" dirty="0">
              <a:ln>
                <a:noFill/>
              </a:ln>
              <a:solidFill>
                <a:srgbClr val="0B2673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1" i="0" u="none" strike="noStrike" kern="1200" cap="none" spc="0" normalizeH="0" baseline="0" noProof="0" dirty="0">
              <a:ln>
                <a:noFill/>
              </a:ln>
              <a:solidFill>
                <a:srgbClr val="0B2673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1" i="0" u="none" strike="noStrike" kern="1200" cap="none" spc="0" normalizeH="0" baseline="0" noProof="0" dirty="0">
              <a:ln>
                <a:noFill/>
              </a:ln>
              <a:solidFill>
                <a:srgbClr val="0B2673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1" i="0" u="none" strike="noStrike" kern="1200" cap="none" spc="0" normalizeH="0" baseline="0" noProof="0" dirty="0">
              <a:ln>
                <a:noFill/>
              </a:ln>
              <a:solidFill>
                <a:srgbClr val="0B2673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0B2673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0B2673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B2673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endParaRPr kumimoji="0" lang="uk-UA" sz="1800" b="1" i="0" u="none" strike="noStrike" kern="1200" cap="none" spc="0" normalizeH="0" baseline="0" noProof="0" dirty="0">
              <a:ln>
                <a:noFill/>
              </a:ln>
              <a:solidFill>
                <a:srgbClr val="0B2673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823906" y="432900"/>
            <a:ext cx="4787900" cy="522287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Book Antiqua" panose="0204060205030503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Book Antiqua" panose="0204060205030503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Book Antiqua" panose="0204060205030503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Book Antiqua" panose="0204060205030503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Book Antiqua" panose="0204060205030503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Book Antiqua" panose="0204060205030503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Book Antiqua" panose="0204060205030503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Book Antiqua" panose="0204060205030503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Book Antiqua" panose="02040602050305030304" pitchFamily="18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400" b="1" i="0" u="none" strike="noStrike" kern="1200" cap="all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Adobe Fan Heiti Std B" pitchFamily="34" charset="-128"/>
                <a:cs typeface="Arial" pitchFamily="34" charset="0"/>
              </a:rPr>
              <a:t>Прикарпатський національний </a:t>
            </a:r>
            <a:endParaRPr kumimoji="0" lang="en-US" sz="1400" b="1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Adobe Fan Heiti Std B" pitchFamily="34" charset="-128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400" b="1" i="0" u="none" strike="noStrike" kern="1200" cap="all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Adobe Fan Heiti Std B" pitchFamily="34" charset="-128"/>
                <a:cs typeface="Arial" pitchFamily="34" charset="0"/>
              </a:rPr>
              <a:t>університет </a:t>
            </a:r>
            <a:r>
              <a:rPr kumimoji="0" lang="en-US" sz="1400" b="1" i="0" u="none" strike="noStrike" kern="1200" cap="all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Adobe Fan Heiti Std B" pitchFamily="34" charset="-128"/>
                <a:cs typeface="Arial" pitchFamily="34" charset="0"/>
              </a:rPr>
              <a:t> </a:t>
            </a:r>
            <a:r>
              <a:rPr kumimoji="0" lang="uk-UA" sz="1400" b="1" i="0" u="none" strike="noStrike" kern="1200" cap="all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Adobe Fan Heiti Std B" pitchFamily="34" charset="-128"/>
                <a:cs typeface="Arial" pitchFamily="34" charset="0"/>
              </a:rPr>
              <a:t>імені Василя Стефаника </a:t>
            </a:r>
            <a:endParaRPr kumimoji="0" lang="en-US" sz="1400" b="1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Adobe Fan Heiti Std B" pitchFamily="34" charset="-128"/>
              <a:cs typeface="Arial" pitchFamily="34" charset="0"/>
            </a:endParaRPr>
          </a:p>
        </p:txBody>
      </p:sp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85460" y="106359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B2673"/>
              </a:solidFill>
              <a:effectLst/>
              <a:uLnTx/>
              <a:uFillTx/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59395" name="Rectangle 3"/>
          <p:cNvSpPr>
            <a:spLocks noChangeArrowheads="1"/>
          </p:cNvSpPr>
          <p:nvPr/>
        </p:nvSpPr>
        <p:spPr bwMode="auto">
          <a:xfrm>
            <a:off x="0" y="41433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B2673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6082" name="AutoShape 2" descr="https://pnu.edu.ua/wp-content/uploads/2018/10/logo_PNU.png"/>
          <p:cNvSpPr>
            <a:spLocks noChangeAspect="1" noChangeArrowheads="1"/>
          </p:cNvSpPr>
          <p:nvPr/>
        </p:nvSpPr>
        <p:spPr bwMode="auto">
          <a:xfrm>
            <a:off x="155575" y="-3413125"/>
            <a:ext cx="7115175" cy="71151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B2673"/>
              </a:solidFill>
              <a:effectLst/>
              <a:uLnTx/>
              <a:uFillTx/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14" name="Прямоугольник 1"/>
          <p:cNvSpPr>
            <a:spLocks noChangeArrowheads="1"/>
          </p:cNvSpPr>
          <p:nvPr/>
        </p:nvSpPr>
        <p:spPr bwMode="auto">
          <a:xfrm>
            <a:off x="253375" y="1566481"/>
            <a:ext cx="11856170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000" b="1" dirty="0" smtClean="0">
                <a:solidFill>
                  <a:srgbClr val="C00000"/>
                </a:solidFill>
              </a:rPr>
              <a:t>Оформлення </a:t>
            </a:r>
            <a:r>
              <a:rPr lang="uk-UA" sz="2000" b="1" dirty="0">
                <a:solidFill>
                  <a:srgbClr val="C00000"/>
                </a:solidFill>
              </a:rPr>
              <a:t>результатів підвищення кваліфікації педагогічних і науково-педагогічних </a:t>
            </a:r>
            <a:r>
              <a:rPr lang="uk-UA" sz="2000" b="1" dirty="0" smtClean="0">
                <a:solidFill>
                  <a:srgbClr val="C00000"/>
                </a:solidFill>
              </a:rPr>
              <a:t>працівників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200" b="1" dirty="0">
              <a:solidFill>
                <a:srgbClr val="C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/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uk-UA" dirty="0" smtClean="0"/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uk-UA" sz="2000" b="1" dirty="0">
              <a:solidFill>
                <a:schemeClr val="tx1">
                  <a:lumMod val="60000"/>
                  <a:lumOff val="40000"/>
                </a:schemeClr>
              </a:solidFill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ru-RU" sz="2000" b="1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1" name="Picture 10" descr="C:\Users\Admin\Desktop\logo40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79"/>
            <a:ext cx="1311123" cy="1310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3298875"/>
              </p:ext>
            </p:extLst>
          </p:nvPr>
        </p:nvGraphicFramePr>
        <p:xfrm>
          <a:off x="319313" y="2324398"/>
          <a:ext cx="11615512" cy="4251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2321">
                  <a:extLst>
                    <a:ext uri="{9D8B030D-6E8A-4147-A177-3AD203B41FA5}">
                      <a16:colId xmlns:a16="http://schemas.microsoft.com/office/drawing/2014/main" val="130465260"/>
                    </a:ext>
                  </a:extLst>
                </a:gridCol>
                <a:gridCol w="1766016">
                  <a:extLst>
                    <a:ext uri="{9D8B030D-6E8A-4147-A177-3AD203B41FA5}">
                      <a16:colId xmlns:a16="http://schemas.microsoft.com/office/drawing/2014/main" val="3458933750"/>
                    </a:ext>
                  </a:extLst>
                </a:gridCol>
                <a:gridCol w="2486025">
                  <a:extLst>
                    <a:ext uri="{9D8B030D-6E8A-4147-A177-3AD203B41FA5}">
                      <a16:colId xmlns:a16="http://schemas.microsoft.com/office/drawing/2014/main" val="2845024871"/>
                    </a:ext>
                  </a:extLst>
                </a:gridCol>
                <a:gridCol w="5391150">
                  <a:extLst>
                    <a:ext uri="{9D8B030D-6E8A-4147-A177-3AD203B41FA5}">
                      <a16:colId xmlns:a16="http://schemas.microsoft.com/office/drawing/2014/main" val="9838306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Вид підвищення</a:t>
                      </a:r>
                      <a:r>
                        <a:rPr lang="uk-UA" sz="1600" baseline="0" dirty="0" smtClean="0"/>
                        <a:t> кваліфікації</a:t>
                      </a:r>
                      <a:endParaRPr lang="uk-U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/>
                        <a:t>Необхідність визнання на вченій раді</a:t>
                      </a:r>
                      <a:endParaRPr lang="uk-U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/>
                        <a:t>Організація оформлення проходження</a:t>
                      </a:r>
                      <a:r>
                        <a:rPr lang="uk-UA" sz="1600" baseline="0" dirty="0" smtClean="0"/>
                        <a:t> підвищення кваліфікації</a:t>
                      </a:r>
                      <a:endParaRPr lang="uk-U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/>
                        <a:t>Спосіб оформлення проходження підвищення кваліфікації</a:t>
                      </a:r>
                      <a:endParaRPr lang="uk-UA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35251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700" b="1" dirty="0" err="1" smtClean="0"/>
                        <a:t>Міжнародне</a:t>
                      </a:r>
                      <a:r>
                        <a:rPr lang="ru-RU" sz="1700" b="1" dirty="0" smtClean="0"/>
                        <a:t> </a:t>
                      </a:r>
                      <a:r>
                        <a:rPr lang="ru-RU" sz="1700" b="1" dirty="0" err="1" smtClean="0"/>
                        <a:t>підвищення</a:t>
                      </a:r>
                      <a:r>
                        <a:rPr lang="ru-RU" sz="1700" b="1" dirty="0" smtClean="0"/>
                        <a:t> </a:t>
                      </a:r>
                      <a:r>
                        <a:rPr lang="ru-RU" sz="1700" b="1" dirty="0" err="1" smtClean="0"/>
                        <a:t>кваліфікації</a:t>
                      </a:r>
                      <a:r>
                        <a:rPr lang="ru-RU" sz="1700" b="1" dirty="0" smtClean="0"/>
                        <a:t> (в </a:t>
                      </a:r>
                      <a:r>
                        <a:rPr lang="ru-RU" sz="1700" b="1" dirty="0" err="1" smtClean="0"/>
                        <a:t>т.ч</a:t>
                      </a:r>
                      <a:r>
                        <a:rPr lang="ru-RU" sz="1700" b="1" dirty="0" smtClean="0"/>
                        <a:t>. онлайн) в</a:t>
                      </a:r>
                      <a:r>
                        <a:rPr lang="ru-RU" sz="1700" b="1" baseline="0" dirty="0" smtClean="0"/>
                        <a:t> </a:t>
                      </a:r>
                      <a:r>
                        <a:rPr lang="ru-RU" sz="1700" b="1" baseline="0" dirty="0" err="1" smtClean="0"/>
                        <a:t>іноземному</a:t>
                      </a:r>
                      <a:r>
                        <a:rPr lang="ru-RU" sz="1700" b="1" baseline="0" dirty="0" smtClean="0"/>
                        <a:t> </a:t>
                      </a:r>
                      <a:r>
                        <a:rPr lang="ru-RU" sz="1700" b="1" baseline="0" dirty="0" err="1" smtClean="0"/>
                        <a:t>університеті</a:t>
                      </a:r>
                      <a:endParaRPr lang="uk-UA" sz="17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700" b="1" dirty="0" smtClean="0"/>
                        <a:t>Потребує визнання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700" dirty="0" smtClean="0"/>
                        <a:t>(у кількості годин, зазначених у сертифікаті)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arenR"/>
                      </a:pPr>
                      <a:r>
                        <a:rPr lang="uk-UA" sz="1700" dirty="0" smtClean="0"/>
                        <a:t>Сертифікат,</a:t>
                      </a:r>
                      <a:r>
                        <a:rPr lang="uk-UA" sz="1700" baseline="0" dirty="0" smtClean="0"/>
                        <a:t> довідка (з усіма реквізитами)</a:t>
                      </a:r>
                    </a:p>
                    <a:p>
                      <a:pPr marL="342900" indent="-342900">
                        <a:buAutoNum type="arabicParenR"/>
                      </a:pPr>
                      <a:r>
                        <a:rPr lang="uk-UA" sz="1700" baseline="0" dirty="0" smtClean="0"/>
                        <a:t>Витяг з вченої ради факультету про визнання</a:t>
                      </a:r>
                      <a:endParaRPr lang="uk-UA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uk-UA" sz="17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Для визнання результатів підвищення кваліфікації на Вченій раді університету потрібно подати електронне службове подання (сайт університету </a:t>
                      </a:r>
                      <a:r>
                        <a:rPr lang="en-US" sz="17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https://pnu.edu.ua/</a:t>
                      </a:r>
                      <a:r>
                        <a:rPr lang="uk-UA" sz="17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закладка «Університет»/ «Електронна форма службового подання» </a:t>
                      </a:r>
                      <a:r>
                        <a:rPr lang="en-US" sz="17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4"/>
                        </a:rPr>
                        <a:t>https://docs.google.com/forms/d/e/1FAIpQLSfUQwCKpg828aQ71oMIDACeiv7K342DIzlRYH1bhSn96-RAKg/viewform</a:t>
                      </a:r>
                      <a:r>
                        <a:rPr lang="uk-UA" sz="17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). До електронного службового подання слід прикріпити витяг з вченої ради факультету про визнання та сертифікат</a:t>
                      </a:r>
                      <a:endParaRPr lang="uk-UA" sz="17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85808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229285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319314" y="2208221"/>
            <a:ext cx="11872685" cy="3970318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1" i="0" u="none" strike="noStrike" kern="1200" cap="none" spc="0" normalizeH="0" baseline="0" noProof="0" dirty="0">
              <a:ln>
                <a:noFill/>
              </a:ln>
              <a:solidFill>
                <a:srgbClr val="0B2673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1" i="0" u="none" strike="noStrike" kern="1200" cap="none" spc="0" normalizeH="0" baseline="0" noProof="0" dirty="0">
              <a:ln>
                <a:noFill/>
              </a:ln>
              <a:solidFill>
                <a:srgbClr val="0B2673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1" i="0" u="none" strike="noStrike" kern="1200" cap="none" spc="0" normalizeH="0" baseline="0" noProof="0" dirty="0">
              <a:ln>
                <a:noFill/>
              </a:ln>
              <a:solidFill>
                <a:srgbClr val="0B2673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1" i="0" u="none" strike="noStrike" kern="1200" cap="none" spc="0" normalizeH="0" baseline="0" noProof="0" dirty="0">
              <a:ln>
                <a:noFill/>
              </a:ln>
              <a:solidFill>
                <a:srgbClr val="0B2673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1" i="0" u="none" strike="noStrike" kern="1200" cap="none" spc="0" normalizeH="0" baseline="0" noProof="0" dirty="0">
              <a:ln>
                <a:noFill/>
              </a:ln>
              <a:solidFill>
                <a:srgbClr val="0B2673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1" i="0" u="none" strike="noStrike" kern="1200" cap="none" spc="0" normalizeH="0" baseline="0" noProof="0" dirty="0">
              <a:ln>
                <a:noFill/>
              </a:ln>
              <a:solidFill>
                <a:srgbClr val="0B2673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1" i="0" u="none" strike="noStrike" kern="1200" cap="none" spc="0" normalizeH="0" baseline="0" noProof="0" dirty="0">
              <a:ln>
                <a:noFill/>
              </a:ln>
              <a:solidFill>
                <a:srgbClr val="0B2673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1" i="0" u="none" strike="noStrike" kern="1200" cap="none" spc="0" normalizeH="0" baseline="0" noProof="0" dirty="0">
              <a:ln>
                <a:noFill/>
              </a:ln>
              <a:solidFill>
                <a:srgbClr val="0B2673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1" i="0" u="none" strike="noStrike" kern="1200" cap="none" spc="0" normalizeH="0" baseline="0" noProof="0" dirty="0">
              <a:ln>
                <a:noFill/>
              </a:ln>
              <a:solidFill>
                <a:srgbClr val="0B2673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1" i="0" u="none" strike="noStrike" kern="1200" cap="none" spc="0" normalizeH="0" baseline="0" noProof="0" dirty="0">
              <a:ln>
                <a:noFill/>
              </a:ln>
              <a:solidFill>
                <a:srgbClr val="0B2673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1" i="0" u="none" strike="noStrike" kern="1200" cap="none" spc="0" normalizeH="0" baseline="0" noProof="0" dirty="0">
              <a:ln>
                <a:noFill/>
              </a:ln>
              <a:solidFill>
                <a:srgbClr val="0B2673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0B2673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0B2673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B2673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endParaRPr kumimoji="0" lang="uk-UA" sz="1800" b="1" i="0" u="none" strike="noStrike" kern="1200" cap="none" spc="0" normalizeH="0" baseline="0" noProof="0" dirty="0">
              <a:ln>
                <a:noFill/>
              </a:ln>
              <a:solidFill>
                <a:srgbClr val="0B2673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823906" y="432900"/>
            <a:ext cx="4787900" cy="522287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Book Antiqua" panose="0204060205030503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Book Antiqua" panose="0204060205030503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Book Antiqua" panose="0204060205030503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Book Antiqua" panose="0204060205030503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Book Antiqua" panose="0204060205030503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Book Antiqua" panose="0204060205030503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Book Antiqua" panose="0204060205030503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Book Antiqua" panose="0204060205030503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Book Antiqua" panose="02040602050305030304" pitchFamily="18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400" b="1" i="0" u="none" strike="noStrike" kern="1200" cap="all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Adobe Fan Heiti Std B" pitchFamily="34" charset="-128"/>
                <a:cs typeface="Arial" pitchFamily="34" charset="0"/>
              </a:rPr>
              <a:t>Прикарпатський національний </a:t>
            </a:r>
            <a:endParaRPr kumimoji="0" lang="en-US" sz="1400" b="1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Adobe Fan Heiti Std B" pitchFamily="34" charset="-128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400" b="1" i="0" u="none" strike="noStrike" kern="1200" cap="all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Adobe Fan Heiti Std B" pitchFamily="34" charset="-128"/>
                <a:cs typeface="Arial" pitchFamily="34" charset="0"/>
              </a:rPr>
              <a:t>університет </a:t>
            </a:r>
            <a:r>
              <a:rPr kumimoji="0" lang="en-US" sz="1400" b="1" i="0" u="none" strike="noStrike" kern="1200" cap="all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Adobe Fan Heiti Std B" pitchFamily="34" charset="-128"/>
                <a:cs typeface="Arial" pitchFamily="34" charset="0"/>
              </a:rPr>
              <a:t> </a:t>
            </a:r>
            <a:r>
              <a:rPr kumimoji="0" lang="uk-UA" sz="1400" b="1" i="0" u="none" strike="noStrike" kern="1200" cap="all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Adobe Fan Heiti Std B" pitchFamily="34" charset="-128"/>
                <a:cs typeface="Arial" pitchFamily="34" charset="0"/>
              </a:rPr>
              <a:t>імені Василя Стефаника </a:t>
            </a:r>
            <a:endParaRPr kumimoji="0" lang="en-US" sz="1400" b="1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Adobe Fan Heiti Std B" pitchFamily="34" charset="-128"/>
              <a:cs typeface="Arial" pitchFamily="34" charset="0"/>
            </a:endParaRPr>
          </a:p>
        </p:txBody>
      </p:sp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85460" y="106359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B2673"/>
              </a:solidFill>
              <a:effectLst/>
              <a:uLnTx/>
              <a:uFillTx/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59395" name="Rectangle 3"/>
          <p:cNvSpPr>
            <a:spLocks noChangeArrowheads="1"/>
          </p:cNvSpPr>
          <p:nvPr/>
        </p:nvSpPr>
        <p:spPr bwMode="auto">
          <a:xfrm>
            <a:off x="0" y="41433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B2673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6082" name="AutoShape 2" descr="https://pnu.edu.ua/wp-content/uploads/2018/10/logo_PNU.png"/>
          <p:cNvSpPr>
            <a:spLocks noChangeAspect="1" noChangeArrowheads="1"/>
          </p:cNvSpPr>
          <p:nvPr/>
        </p:nvSpPr>
        <p:spPr bwMode="auto">
          <a:xfrm>
            <a:off x="155575" y="-3413125"/>
            <a:ext cx="7115175" cy="71151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B2673"/>
              </a:solidFill>
              <a:effectLst/>
              <a:uLnTx/>
              <a:uFillTx/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14" name="Прямоугольник 1"/>
          <p:cNvSpPr>
            <a:spLocks noChangeArrowheads="1"/>
          </p:cNvSpPr>
          <p:nvPr/>
        </p:nvSpPr>
        <p:spPr bwMode="auto">
          <a:xfrm>
            <a:off x="253375" y="1566481"/>
            <a:ext cx="11856170" cy="153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b="1" dirty="0" smtClean="0">
                <a:solidFill>
                  <a:srgbClr val="C00000"/>
                </a:solidFill>
              </a:rPr>
              <a:t>Оформлення </a:t>
            </a:r>
            <a:r>
              <a:rPr lang="uk-UA" b="1" dirty="0">
                <a:solidFill>
                  <a:srgbClr val="C00000"/>
                </a:solidFill>
              </a:rPr>
              <a:t>результатів підвищення кваліфікації педагогічних і науково-педагогічних </a:t>
            </a:r>
            <a:r>
              <a:rPr lang="uk-UA" b="1" dirty="0" smtClean="0">
                <a:solidFill>
                  <a:srgbClr val="C00000"/>
                </a:solidFill>
              </a:rPr>
              <a:t>працівників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/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uk-UA" dirty="0" smtClean="0"/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uk-UA" sz="2000" b="1" dirty="0">
              <a:solidFill>
                <a:schemeClr val="tx1">
                  <a:lumMod val="60000"/>
                  <a:lumOff val="40000"/>
                </a:schemeClr>
              </a:solidFill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ru-RU" sz="2000" b="1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1" name="Picture 10" descr="C:\Users\Admin\Desktop\logo40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79"/>
            <a:ext cx="1311123" cy="1310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6604520"/>
              </p:ext>
            </p:extLst>
          </p:nvPr>
        </p:nvGraphicFramePr>
        <p:xfrm>
          <a:off x="319313" y="1958109"/>
          <a:ext cx="11672662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4926">
                  <a:extLst>
                    <a:ext uri="{9D8B030D-6E8A-4147-A177-3AD203B41FA5}">
                      <a16:colId xmlns:a16="http://schemas.microsoft.com/office/drawing/2014/main" val="130465260"/>
                    </a:ext>
                  </a:extLst>
                </a:gridCol>
                <a:gridCol w="1962232">
                  <a:extLst>
                    <a:ext uri="{9D8B030D-6E8A-4147-A177-3AD203B41FA5}">
                      <a16:colId xmlns:a16="http://schemas.microsoft.com/office/drawing/2014/main" val="3458933750"/>
                    </a:ext>
                  </a:extLst>
                </a:gridCol>
                <a:gridCol w="2734379">
                  <a:extLst>
                    <a:ext uri="{9D8B030D-6E8A-4147-A177-3AD203B41FA5}">
                      <a16:colId xmlns:a16="http://schemas.microsoft.com/office/drawing/2014/main" val="2845024871"/>
                    </a:ext>
                  </a:extLst>
                </a:gridCol>
                <a:gridCol w="5191125">
                  <a:extLst>
                    <a:ext uri="{9D8B030D-6E8A-4147-A177-3AD203B41FA5}">
                      <a16:colId xmlns:a16="http://schemas.microsoft.com/office/drawing/2014/main" val="9838306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Вид підвищення</a:t>
                      </a:r>
                      <a:r>
                        <a:rPr lang="uk-UA" sz="1600" baseline="0" dirty="0" smtClean="0"/>
                        <a:t> кваліфікації</a:t>
                      </a:r>
                      <a:endParaRPr lang="uk-U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/>
                        <a:t>Необхідність визнання на вченій раді</a:t>
                      </a:r>
                      <a:endParaRPr lang="uk-U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/>
                        <a:t>Організація оформлення проходження</a:t>
                      </a:r>
                      <a:r>
                        <a:rPr lang="uk-UA" sz="1600" baseline="0" dirty="0" smtClean="0"/>
                        <a:t> підвищення кваліфікації</a:t>
                      </a:r>
                      <a:endParaRPr lang="uk-U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/>
                        <a:t>Спосіб оформлення проходження підвищення кваліфікації</a:t>
                      </a:r>
                      <a:endParaRPr lang="uk-UA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35251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err="1" smtClean="0"/>
                        <a:t>Інформальна</a:t>
                      </a:r>
                      <a:r>
                        <a:rPr lang="ru-RU" b="1" baseline="0" dirty="0" smtClean="0"/>
                        <a:t> </a:t>
                      </a:r>
                      <a:r>
                        <a:rPr lang="ru-RU" b="1" baseline="0" dirty="0" err="1" smtClean="0"/>
                        <a:t>освіта</a:t>
                      </a:r>
                      <a:r>
                        <a:rPr lang="ru-RU" b="1" baseline="0" dirty="0" smtClean="0"/>
                        <a:t> </a:t>
                      </a:r>
                      <a:r>
                        <a:rPr lang="uk-UA" b="1" dirty="0" smtClean="0"/>
                        <a:t>(самоосвіта)</a:t>
                      </a:r>
                    </a:p>
                    <a:p>
                      <a:endParaRPr lang="uk-U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b="1" dirty="0" smtClean="0"/>
                        <a:t>Потребує визнання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/>
                        <a:t>(1 кредит ЄКТС або 30 год)</a:t>
                      </a:r>
                      <a:endParaRPr lang="uk-UA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arenR"/>
                      </a:pPr>
                      <a:r>
                        <a:rPr lang="uk-UA" dirty="0" smtClean="0"/>
                        <a:t>Сертифікат,</a:t>
                      </a:r>
                      <a:r>
                        <a:rPr lang="uk-UA" baseline="0" dirty="0" smtClean="0"/>
                        <a:t> довідка (з усіма реквізитами)</a:t>
                      </a:r>
                    </a:p>
                    <a:p>
                      <a:pPr marL="342900" indent="-342900">
                        <a:buAutoNum type="arabicParenR"/>
                      </a:pPr>
                      <a:r>
                        <a:rPr lang="uk-UA" baseline="0" dirty="0" smtClean="0"/>
                        <a:t>Витяг з вченої ради факультету про визнання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uk-UA" dirty="0" smtClean="0"/>
                        <a:t>Для визнання результатів підвищення кваліфікації на Вченій раді університету потрібно</a:t>
                      </a:r>
                      <a:r>
                        <a:rPr lang="uk-UA" baseline="0" dirty="0" smtClean="0"/>
                        <a:t> подати електронне службове подання (сайт університету </a:t>
                      </a:r>
                      <a:r>
                        <a:rPr lang="en-US" baseline="0" dirty="0" smtClean="0"/>
                        <a:t>https://pnu.edu.ua/</a:t>
                      </a:r>
                      <a:r>
                        <a:rPr lang="uk-UA" baseline="0" dirty="0" smtClean="0"/>
                        <a:t> закладка «Університет»/ «Електронна форма службового подання» </a:t>
                      </a:r>
                      <a:r>
                        <a:rPr lang="en-US" baseline="0" dirty="0" smtClean="0">
                          <a:solidFill>
                            <a:srgbClr val="002060"/>
                          </a:solidFill>
                          <a:hlinkClick r:id="rId4"/>
                        </a:rPr>
                        <a:t>https://docs.google.com/forms/d/e/1FAIpQLSfUQwCKpg828aQ71oMIDACeiv7K342DIzlRYH1bhSn96-RAKg/viewform</a:t>
                      </a:r>
                      <a:r>
                        <a:rPr lang="uk-UA" baseline="0" dirty="0" smtClean="0"/>
                        <a:t>). До електронного службового подання слід прикріпити витяг з вченої ради факультету про визнання та сертифікат</a:t>
                      </a:r>
                      <a:endParaRPr lang="uk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85808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6550670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319314" y="2208221"/>
            <a:ext cx="11872685" cy="3970318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1" i="0" u="none" strike="noStrike" kern="1200" cap="none" spc="0" normalizeH="0" baseline="0" noProof="0" dirty="0">
              <a:ln>
                <a:noFill/>
              </a:ln>
              <a:solidFill>
                <a:srgbClr val="0B2673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1" i="0" u="none" strike="noStrike" kern="1200" cap="none" spc="0" normalizeH="0" baseline="0" noProof="0" dirty="0">
              <a:ln>
                <a:noFill/>
              </a:ln>
              <a:solidFill>
                <a:srgbClr val="0B2673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1" i="0" u="none" strike="noStrike" kern="1200" cap="none" spc="0" normalizeH="0" baseline="0" noProof="0" dirty="0">
              <a:ln>
                <a:noFill/>
              </a:ln>
              <a:solidFill>
                <a:srgbClr val="0B2673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1" i="0" u="none" strike="noStrike" kern="1200" cap="none" spc="0" normalizeH="0" baseline="0" noProof="0" dirty="0">
              <a:ln>
                <a:noFill/>
              </a:ln>
              <a:solidFill>
                <a:srgbClr val="0B2673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1" i="0" u="none" strike="noStrike" kern="1200" cap="none" spc="0" normalizeH="0" baseline="0" noProof="0" dirty="0">
              <a:ln>
                <a:noFill/>
              </a:ln>
              <a:solidFill>
                <a:srgbClr val="0B2673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1" i="0" u="none" strike="noStrike" kern="1200" cap="none" spc="0" normalizeH="0" baseline="0" noProof="0" dirty="0">
              <a:ln>
                <a:noFill/>
              </a:ln>
              <a:solidFill>
                <a:srgbClr val="0B2673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1" i="0" u="none" strike="noStrike" kern="1200" cap="none" spc="0" normalizeH="0" baseline="0" noProof="0" dirty="0">
              <a:ln>
                <a:noFill/>
              </a:ln>
              <a:solidFill>
                <a:srgbClr val="0B2673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1" i="0" u="none" strike="noStrike" kern="1200" cap="none" spc="0" normalizeH="0" baseline="0" noProof="0" dirty="0">
              <a:ln>
                <a:noFill/>
              </a:ln>
              <a:solidFill>
                <a:srgbClr val="0B2673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1" i="0" u="none" strike="noStrike" kern="1200" cap="none" spc="0" normalizeH="0" baseline="0" noProof="0" dirty="0">
              <a:ln>
                <a:noFill/>
              </a:ln>
              <a:solidFill>
                <a:srgbClr val="0B2673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1" i="0" u="none" strike="noStrike" kern="1200" cap="none" spc="0" normalizeH="0" baseline="0" noProof="0" dirty="0">
              <a:ln>
                <a:noFill/>
              </a:ln>
              <a:solidFill>
                <a:srgbClr val="0B2673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1" i="0" u="none" strike="noStrike" kern="1200" cap="none" spc="0" normalizeH="0" baseline="0" noProof="0" dirty="0">
              <a:ln>
                <a:noFill/>
              </a:ln>
              <a:solidFill>
                <a:srgbClr val="0B2673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0B2673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0B2673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B2673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endParaRPr kumimoji="0" lang="uk-UA" sz="1800" b="1" i="0" u="none" strike="noStrike" kern="1200" cap="none" spc="0" normalizeH="0" baseline="0" noProof="0" dirty="0">
              <a:ln>
                <a:noFill/>
              </a:ln>
              <a:solidFill>
                <a:srgbClr val="0B2673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823906" y="432900"/>
            <a:ext cx="4787900" cy="522287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Book Antiqua" panose="0204060205030503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Book Antiqua" panose="0204060205030503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Book Antiqua" panose="0204060205030503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Book Antiqua" panose="0204060205030503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Book Antiqua" panose="0204060205030503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Book Antiqua" panose="0204060205030503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Book Antiqua" panose="0204060205030503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Book Antiqua" panose="0204060205030503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Book Antiqua" panose="02040602050305030304" pitchFamily="18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400" b="1" i="0" u="none" strike="noStrike" kern="1200" cap="all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Adobe Fan Heiti Std B" pitchFamily="34" charset="-128"/>
                <a:cs typeface="Arial" pitchFamily="34" charset="0"/>
              </a:rPr>
              <a:t>Прикарпатський національний </a:t>
            </a:r>
            <a:endParaRPr kumimoji="0" lang="en-US" sz="1400" b="1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Adobe Fan Heiti Std B" pitchFamily="34" charset="-128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400" b="1" i="0" u="none" strike="noStrike" kern="1200" cap="all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Adobe Fan Heiti Std B" pitchFamily="34" charset="-128"/>
                <a:cs typeface="Arial" pitchFamily="34" charset="0"/>
              </a:rPr>
              <a:t>університет </a:t>
            </a:r>
            <a:r>
              <a:rPr kumimoji="0" lang="en-US" sz="1400" b="1" i="0" u="none" strike="noStrike" kern="1200" cap="all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Adobe Fan Heiti Std B" pitchFamily="34" charset="-128"/>
                <a:cs typeface="Arial" pitchFamily="34" charset="0"/>
              </a:rPr>
              <a:t> </a:t>
            </a:r>
            <a:r>
              <a:rPr kumimoji="0" lang="uk-UA" sz="1400" b="1" i="0" u="none" strike="noStrike" kern="1200" cap="all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Adobe Fan Heiti Std B" pitchFamily="34" charset="-128"/>
                <a:cs typeface="Arial" pitchFamily="34" charset="0"/>
              </a:rPr>
              <a:t>імені Василя Стефаника </a:t>
            </a:r>
            <a:endParaRPr kumimoji="0" lang="en-US" sz="1400" b="1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Adobe Fan Heiti Std B" pitchFamily="34" charset="-128"/>
              <a:cs typeface="Arial" pitchFamily="34" charset="0"/>
            </a:endParaRPr>
          </a:p>
        </p:txBody>
      </p:sp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428360" y="-2707224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B2673"/>
              </a:solidFill>
              <a:effectLst/>
              <a:uLnTx/>
              <a:uFillTx/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59395" name="Rectangle 3"/>
          <p:cNvSpPr>
            <a:spLocks noChangeArrowheads="1"/>
          </p:cNvSpPr>
          <p:nvPr/>
        </p:nvSpPr>
        <p:spPr bwMode="auto">
          <a:xfrm>
            <a:off x="0" y="41433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B2673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6082" name="AutoShape 2" descr="https://pnu.edu.ua/wp-content/uploads/2018/10/logo_PNU.png"/>
          <p:cNvSpPr>
            <a:spLocks noChangeAspect="1" noChangeArrowheads="1"/>
          </p:cNvSpPr>
          <p:nvPr/>
        </p:nvSpPr>
        <p:spPr bwMode="auto">
          <a:xfrm>
            <a:off x="155575" y="-3413125"/>
            <a:ext cx="7115175" cy="71151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B2673"/>
              </a:solidFill>
              <a:effectLst/>
              <a:uLnTx/>
              <a:uFillTx/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14" name="Прямоугольник 1"/>
          <p:cNvSpPr>
            <a:spLocks noChangeArrowheads="1"/>
          </p:cNvSpPr>
          <p:nvPr/>
        </p:nvSpPr>
        <p:spPr bwMode="auto">
          <a:xfrm>
            <a:off x="253375" y="1566481"/>
            <a:ext cx="11856170" cy="5386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err="1" smtClean="0">
                <a:solidFill>
                  <a:srgbClr val="C00000"/>
                </a:solidFill>
              </a:rPr>
              <a:t>Зміни</a:t>
            </a:r>
            <a:r>
              <a:rPr lang="ru-RU" sz="2400" b="1" dirty="0" smtClean="0">
                <a:solidFill>
                  <a:srgbClr val="C00000"/>
                </a:solidFill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</a:rPr>
              <a:t>відповідно</a:t>
            </a:r>
            <a:r>
              <a:rPr lang="ru-RU" sz="2400" b="1" dirty="0" smtClean="0">
                <a:solidFill>
                  <a:srgbClr val="C00000"/>
                </a:solidFill>
              </a:rPr>
              <a:t> до Постанови </a:t>
            </a:r>
            <a:r>
              <a:rPr lang="ru-RU" sz="2400" b="1" dirty="0" err="1" smtClean="0">
                <a:solidFill>
                  <a:srgbClr val="C00000"/>
                </a:solidFill>
              </a:rPr>
              <a:t>Кабміну</a:t>
            </a:r>
            <a:r>
              <a:rPr lang="ru-RU" sz="2400" b="1" dirty="0" smtClean="0">
                <a:solidFill>
                  <a:srgbClr val="C00000"/>
                </a:solidFill>
              </a:rPr>
              <a:t> № 800</a:t>
            </a:r>
            <a:endParaRPr lang="ru-RU" sz="2400" b="1" dirty="0">
              <a:solidFill>
                <a:srgbClr val="C00000"/>
              </a:solidFill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uk-UA" sz="2000" dirty="0" smtClean="0"/>
              <a:t>      п. 25. Педагогічний </a:t>
            </a:r>
            <a:r>
              <a:rPr lang="uk-UA" sz="2000" dirty="0"/>
              <a:t>або науково-педагогічний працівник </a:t>
            </a:r>
            <a:r>
              <a:rPr lang="uk-UA" sz="2000" b="1" dirty="0"/>
              <a:t>протягом одного місяця після завершення підвищення кваліфікації</a:t>
            </a:r>
            <a:r>
              <a:rPr lang="uk-UA" sz="2000" dirty="0"/>
              <a:t> подає до </a:t>
            </a:r>
            <a:r>
              <a:rPr lang="uk-UA" sz="2000" dirty="0" smtClean="0"/>
              <a:t>вченої </a:t>
            </a:r>
            <a:r>
              <a:rPr lang="uk-UA" sz="2000" dirty="0"/>
              <a:t>ради закладу освіти клопотання про визнання результатів підвищення кваліфікації та документ про проходження підвищення кваліфікації</a:t>
            </a:r>
            <a:r>
              <a:rPr lang="uk-UA" sz="2000" dirty="0" smtClean="0"/>
              <a:t>.</a:t>
            </a:r>
          </a:p>
          <a:p>
            <a:pPr indent="3619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err="1"/>
              <a:t>Клопотання</a:t>
            </a:r>
            <a:r>
              <a:rPr lang="ru-RU" sz="2000" dirty="0"/>
              <a:t> </a:t>
            </a:r>
            <a:r>
              <a:rPr lang="ru-RU" sz="2000" dirty="0" err="1"/>
              <a:t>протягом</a:t>
            </a:r>
            <a:r>
              <a:rPr lang="ru-RU" sz="2000" dirty="0"/>
              <a:t> </a:t>
            </a:r>
            <a:r>
              <a:rPr lang="ru-RU" sz="2000" dirty="0" err="1"/>
              <a:t>місяця</a:t>
            </a:r>
            <a:r>
              <a:rPr lang="ru-RU" sz="2000" dirty="0"/>
              <a:t> з дня </a:t>
            </a:r>
            <a:r>
              <a:rPr lang="ru-RU" sz="2000" dirty="0" err="1"/>
              <a:t>його</a:t>
            </a:r>
            <a:r>
              <a:rPr lang="ru-RU" sz="2000" dirty="0"/>
              <a:t> </a:t>
            </a:r>
            <a:r>
              <a:rPr lang="ru-RU" sz="2000" dirty="0" err="1"/>
              <a:t>подання</a:t>
            </a:r>
            <a:r>
              <a:rPr lang="ru-RU" sz="2000" dirty="0"/>
              <a:t> </a:t>
            </a:r>
            <a:r>
              <a:rPr lang="ru-RU" sz="2000" dirty="0" err="1"/>
              <a:t>розглядається</a:t>
            </a:r>
            <a:r>
              <a:rPr lang="ru-RU" sz="2000" dirty="0"/>
              <a:t> на </a:t>
            </a:r>
            <a:r>
              <a:rPr lang="ru-RU" sz="2000" dirty="0" err="1"/>
              <a:t>засіданні</a:t>
            </a:r>
            <a:r>
              <a:rPr lang="ru-RU" sz="2000" dirty="0"/>
              <a:t> </a:t>
            </a:r>
            <a:r>
              <a:rPr lang="ru-RU" sz="2000" dirty="0" err="1" smtClean="0"/>
              <a:t>вченої</a:t>
            </a:r>
            <a:r>
              <a:rPr lang="ru-RU" sz="2000" dirty="0" smtClean="0"/>
              <a:t> </a:t>
            </a:r>
            <a:r>
              <a:rPr lang="ru-RU" sz="2000" dirty="0"/>
              <a:t>ради закладу </a:t>
            </a:r>
            <a:r>
              <a:rPr lang="ru-RU" sz="2000" dirty="0" err="1"/>
              <a:t>освіти</a:t>
            </a:r>
            <a:r>
              <a:rPr lang="ru-RU" sz="2000" dirty="0"/>
              <a:t>. </a:t>
            </a:r>
            <a:r>
              <a:rPr lang="ru-RU" sz="2000" dirty="0" err="1"/>
              <a:t>Вчена</a:t>
            </a:r>
            <a:r>
              <a:rPr lang="ru-RU" sz="2000" dirty="0"/>
              <a:t> рада закладу </a:t>
            </a:r>
            <a:r>
              <a:rPr lang="ru-RU" sz="2000" dirty="0" err="1"/>
              <a:t>вищої</a:t>
            </a:r>
            <a:r>
              <a:rPr lang="ru-RU" sz="2000" dirty="0"/>
              <a:t> </a:t>
            </a:r>
            <a:r>
              <a:rPr lang="ru-RU" sz="2000" dirty="0" err="1"/>
              <a:t>освіти</a:t>
            </a:r>
            <a:r>
              <a:rPr lang="ru-RU" sz="2000" dirty="0"/>
              <a:t> </a:t>
            </a:r>
            <a:r>
              <a:rPr lang="ru-RU" sz="2000" dirty="0" err="1"/>
              <a:t>може</a:t>
            </a:r>
            <a:r>
              <a:rPr lang="ru-RU" sz="2000" dirty="0"/>
              <a:t> </a:t>
            </a:r>
            <a:r>
              <a:rPr lang="ru-RU" sz="2000" dirty="0" err="1"/>
              <a:t>доручити</a:t>
            </a:r>
            <a:r>
              <a:rPr lang="ru-RU" sz="2000" dirty="0"/>
              <a:t> </a:t>
            </a:r>
            <a:r>
              <a:rPr lang="ru-RU" sz="2000" dirty="0" err="1"/>
              <a:t>розгляд</a:t>
            </a:r>
            <a:r>
              <a:rPr lang="ru-RU" sz="2000" dirty="0"/>
              <a:t> таких </a:t>
            </a:r>
            <a:r>
              <a:rPr lang="ru-RU" sz="2000" dirty="0" err="1"/>
              <a:t>питань</a:t>
            </a:r>
            <a:r>
              <a:rPr lang="ru-RU" sz="2000" dirty="0"/>
              <a:t> </a:t>
            </a:r>
            <a:r>
              <a:rPr lang="ru-RU" sz="2000" dirty="0" err="1"/>
              <a:t>педагогічним</a:t>
            </a:r>
            <a:r>
              <a:rPr lang="ru-RU" sz="2000" dirty="0"/>
              <a:t> (</a:t>
            </a:r>
            <a:r>
              <a:rPr lang="ru-RU" sz="2000" dirty="0" err="1"/>
              <a:t>вченим</a:t>
            </a:r>
            <a:r>
              <a:rPr lang="ru-RU" sz="2000" dirty="0"/>
              <a:t>) радам </a:t>
            </a:r>
            <a:r>
              <a:rPr lang="ru-RU" sz="2000" dirty="0" err="1"/>
              <a:t>структурних</a:t>
            </a:r>
            <a:r>
              <a:rPr lang="ru-RU" sz="2000" dirty="0"/>
              <a:t> </a:t>
            </a:r>
            <a:r>
              <a:rPr lang="ru-RU" sz="2000" dirty="0" err="1" smtClean="0"/>
              <a:t>підрозділів</a:t>
            </a:r>
            <a:r>
              <a:rPr lang="ru-RU" sz="2000" dirty="0" smtClean="0"/>
              <a:t> </a:t>
            </a:r>
            <a:r>
              <a:rPr lang="uk-UA" sz="2000" i="1" dirty="0"/>
              <a:t>(Постанова № 800) </a:t>
            </a:r>
            <a:endParaRPr lang="ru-RU" sz="2000" i="1" dirty="0" smtClean="0"/>
          </a:p>
          <a:p>
            <a:pPr indent="361950" algn="ctr" fontAlgn="base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solidFill>
                <a:srgbClr val="C00000"/>
              </a:solidFill>
            </a:endParaRPr>
          </a:p>
          <a:p>
            <a:pPr indent="36195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err="1" smtClean="0">
                <a:solidFill>
                  <a:srgbClr val="C00000"/>
                </a:solidFill>
              </a:rPr>
              <a:t>Зміни</a:t>
            </a:r>
            <a:r>
              <a:rPr lang="ru-RU" sz="2000" b="1" dirty="0" smtClean="0">
                <a:solidFill>
                  <a:srgbClr val="C00000"/>
                </a:solidFill>
              </a:rPr>
              <a:t> </a:t>
            </a:r>
            <a:r>
              <a:rPr lang="ru-RU" sz="2000" b="1" dirty="0">
                <a:solidFill>
                  <a:srgbClr val="C00000"/>
                </a:solidFill>
              </a:rPr>
              <a:t>до </a:t>
            </a:r>
            <a:r>
              <a:rPr lang="ru-RU" sz="2000" b="1" dirty="0" err="1" smtClean="0">
                <a:solidFill>
                  <a:srgbClr val="C00000"/>
                </a:solidFill>
              </a:rPr>
              <a:t>внутрішнього</a:t>
            </a:r>
            <a:r>
              <a:rPr lang="ru-RU" sz="2000" b="1" dirty="0" smtClean="0">
                <a:solidFill>
                  <a:srgbClr val="C00000"/>
                </a:solidFill>
              </a:rPr>
              <a:t> </a:t>
            </a:r>
            <a:r>
              <a:rPr lang="ru-RU" sz="2000" b="1" dirty="0" err="1" smtClean="0">
                <a:solidFill>
                  <a:srgbClr val="C00000"/>
                </a:solidFill>
              </a:rPr>
              <a:t>Положення</a:t>
            </a:r>
            <a:endParaRPr lang="ru-RU" sz="2000" b="1" dirty="0">
              <a:solidFill>
                <a:srgbClr val="C00000"/>
              </a:solidFill>
            </a:endParaRPr>
          </a:p>
          <a:p>
            <a:pPr indent="3619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/>
              <a:t>п. 3.1.</a:t>
            </a:r>
            <a:r>
              <a:rPr lang="ru-RU" sz="2000" dirty="0"/>
              <a:t>  </a:t>
            </a:r>
            <a:r>
              <a:rPr lang="ru-RU" sz="2000" dirty="0" err="1"/>
              <a:t>Результати</a:t>
            </a:r>
            <a:r>
              <a:rPr lang="ru-RU" sz="2000" dirty="0"/>
              <a:t> </a:t>
            </a:r>
            <a:r>
              <a:rPr lang="ru-RU" sz="2000" dirty="0" err="1"/>
              <a:t>проходження</a:t>
            </a:r>
            <a:r>
              <a:rPr lang="ru-RU" sz="2000" dirty="0"/>
              <a:t> </a:t>
            </a:r>
            <a:r>
              <a:rPr lang="ru-RU" sz="2000" dirty="0" err="1"/>
              <a:t>стажування</a:t>
            </a:r>
            <a:r>
              <a:rPr lang="ru-RU" sz="2000" dirty="0"/>
              <a:t>, </a:t>
            </a:r>
            <a:r>
              <a:rPr lang="ru-RU" sz="2000" dirty="0" err="1"/>
              <a:t>підвищення</a:t>
            </a:r>
            <a:r>
              <a:rPr lang="ru-RU" sz="2000" dirty="0"/>
              <a:t> </a:t>
            </a:r>
            <a:r>
              <a:rPr lang="ru-RU" sz="2000" dirty="0" err="1"/>
              <a:t>кваліфікації</a:t>
            </a:r>
            <a:r>
              <a:rPr lang="ru-RU" sz="2000" dirty="0"/>
              <a:t> в </a:t>
            </a:r>
            <a:r>
              <a:rPr lang="ru-RU" sz="2000" dirty="0" err="1"/>
              <a:t>нерезидентів</a:t>
            </a:r>
            <a:r>
              <a:rPr lang="ru-RU" sz="2000" dirty="0"/>
              <a:t> </a:t>
            </a:r>
            <a:r>
              <a:rPr lang="ru-RU" sz="2000" dirty="0" err="1"/>
              <a:t>розглядаються</a:t>
            </a:r>
            <a:r>
              <a:rPr lang="ru-RU" sz="2000" dirty="0"/>
              <a:t> </a:t>
            </a:r>
            <a:r>
              <a:rPr lang="ru-RU" sz="2000" dirty="0" err="1"/>
              <a:t>вченою</a:t>
            </a:r>
            <a:r>
              <a:rPr lang="ru-RU" sz="2000" dirty="0"/>
              <a:t> </a:t>
            </a:r>
            <a:r>
              <a:rPr lang="ru-RU" sz="2000" dirty="0" smtClean="0"/>
              <a:t>радою </a:t>
            </a:r>
            <a:r>
              <a:rPr lang="ru-RU" sz="2000" dirty="0" err="1"/>
              <a:t>навчально-наукових</a:t>
            </a:r>
            <a:r>
              <a:rPr lang="ru-RU" sz="2000" dirty="0"/>
              <a:t> </a:t>
            </a:r>
            <a:r>
              <a:rPr lang="ru-RU" sz="2000" dirty="0" err="1"/>
              <a:t>інститутів</a:t>
            </a:r>
            <a:r>
              <a:rPr lang="ru-RU" sz="2000" dirty="0"/>
              <a:t>, </a:t>
            </a:r>
            <a:r>
              <a:rPr lang="ru-RU" sz="2000" dirty="0" err="1"/>
              <a:t>факультетів</a:t>
            </a:r>
            <a:r>
              <a:rPr lang="ru-RU" sz="2000" dirty="0"/>
              <a:t>, до складу </a:t>
            </a:r>
            <a:r>
              <a:rPr lang="ru-RU" sz="2000" dirty="0" err="1"/>
              <a:t>яких</a:t>
            </a:r>
            <a:r>
              <a:rPr lang="ru-RU" sz="2000" dirty="0"/>
              <a:t> </a:t>
            </a:r>
            <a:r>
              <a:rPr lang="ru-RU" sz="2000" dirty="0" err="1"/>
              <a:t>входять</a:t>
            </a:r>
            <a:r>
              <a:rPr lang="ru-RU" sz="2000" dirty="0"/>
              <a:t> </a:t>
            </a:r>
            <a:r>
              <a:rPr lang="ru-RU" sz="2000" dirty="0" err="1"/>
              <a:t>кафедри</a:t>
            </a:r>
            <a:r>
              <a:rPr lang="ru-RU" sz="2000" dirty="0"/>
              <a:t>, </a:t>
            </a:r>
            <a:r>
              <a:rPr lang="ru-RU" sz="2000" dirty="0" err="1"/>
              <a:t>Працівники</a:t>
            </a:r>
            <a:r>
              <a:rPr lang="ru-RU" sz="2000" dirty="0"/>
              <a:t> </a:t>
            </a:r>
            <a:r>
              <a:rPr lang="ru-RU" sz="2000" dirty="0" err="1"/>
              <a:t>яких</a:t>
            </a:r>
            <a:r>
              <a:rPr lang="ru-RU" sz="2000" dirty="0"/>
              <a:t> </a:t>
            </a:r>
            <a:r>
              <a:rPr lang="ru-RU" sz="2000" dirty="0" err="1"/>
              <a:t>проходять</a:t>
            </a:r>
            <a:r>
              <a:rPr lang="ru-RU" sz="2000" dirty="0"/>
              <a:t> </a:t>
            </a:r>
            <a:r>
              <a:rPr lang="ru-RU" sz="2000" dirty="0" err="1"/>
              <a:t>стажування</a:t>
            </a:r>
            <a:r>
              <a:rPr lang="ru-RU" sz="2000" dirty="0"/>
              <a:t> </a:t>
            </a:r>
            <a:r>
              <a:rPr lang="ru-RU" sz="2000" dirty="0" err="1"/>
              <a:t>чи</a:t>
            </a:r>
            <a:r>
              <a:rPr lang="ru-RU" sz="2000" dirty="0"/>
              <a:t> </a:t>
            </a:r>
            <a:r>
              <a:rPr lang="ru-RU" sz="2000" dirty="0" err="1"/>
              <a:t>підвищення</a:t>
            </a:r>
            <a:r>
              <a:rPr lang="ru-RU" sz="2000" dirty="0"/>
              <a:t> </a:t>
            </a:r>
            <a:r>
              <a:rPr lang="ru-RU" sz="2000" dirty="0" err="1"/>
              <a:t>кваліфікації</a:t>
            </a:r>
            <a:r>
              <a:rPr lang="ru-RU" sz="2000" dirty="0"/>
              <a:t> </a:t>
            </a:r>
            <a:r>
              <a:rPr lang="ru-RU" sz="2000" dirty="0" err="1"/>
              <a:t>заслуховує</a:t>
            </a:r>
            <a:r>
              <a:rPr lang="ru-RU" sz="2000" dirty="0"/>
              <a:t> </a:t>
            </a:r>
            <a:r>
              <a:rPr lang="ru-RU" sz="2000" dirty="0" err="1"/>
              <a:t>педагогічного</a:t>
            </a:r>
            <a:r>
              <a:rPr lang="ru-RU" sz="2000" dirty="0"/>
              <a:t> </a:t>
            </a:r>
            <a:r>
              <a:rPr lang="ru-RU" sz="2000" dirty="0" err="1"/>
              <a:t>або</a:t>
            </a:r>
            <a:r>
              <a:rPr lang="ru-RU" sz="2000" dirty="0"/>
              <a:t> </a:t>
            </a:r>
            <a:r>
              <a:rPr lang="ru-RU" sz="2000" dirty="0" err="1"/>
              <a:t>науково-педагогічного</a:t>
            </a:r>
            <a:r>
              <a:rPr lang="ru-RU" sz="2000" dirty="0"/>
              <a:t> </a:t>
            </a:r>
            <a:r>
              <a:rPr lang="ru-RU" sz="2000" dirty="0" err="1"/>
              <a:t>працівника</a:t>
            </a:r>
            <a:r>
              <a:rPr lang="ru-RU" sz="2000" dirty="0"/>
              <a:t> </a:t>
            </a:r>
            <a:r>
              <a:rPr lang="ru-RU" sz="2000" dirty="0" err="1"/>
              <a:t>щодо</a:t>
            </a:r>
            <a:r>
              <a:rPr lang="ru-RU" sz="2000" dirty="0"/>
              <a:t> </a:t>
            </a:r>
            <a:r>
              <a:rPr lang="ru-RU" sz="2000" dirty="0" err="1"/>
              <a:t>якості</a:t>
            </a:r>
            <a:r>
              <a:rPr lang="ru-RU" sz="2000" dirty="0"/>
              <a:t> </a:t>
            </a:r>
            <a:r>
              <a:rPr lang="ru-RU" sz="2000" dirty="0" err="1"/>
              <a:t>виконання</a:t>
            </a:r>
            <a:r>
              <a:rPr lang="ru-RU" sz="2000" dirty="0"/>
              <a:t> </a:t>
            </a:r>
            <a:r>
              <a:rPr lang="ru-RU" sz="2000" dirty="0" err="1"/>
              <a:t>програми</a:t>
            </a:r>
            <a:r>
              <a:rPr lang="ru-RU" sz="2000" dirty="0"/>
              <a:t> </a:t>
            </a:r>
            <a:r>
              <a:rPr lang="ru-RU" sz="2000" dirty="0" err="1"/>
              <a:t>підвищення</a:t>
            </a:r>
            <a:r>
              <a:rPr lang="ru-RU" sz="2000" dirty="0"/>
              <a:t> </a:t>
            </a:r>
            <a:r>
              <a:rPr lang="ru-RU" sz="2000" dirty="0" err="1"/>
              <a:t>кваліфікації</a:t>
            </a:r>
            <a:r>
              <a:rPr lang="ru-RU" sz="2000" dirty="0"/>
              <a:t>, </a:t>
            </a:r>
            <a:r>
              <a:rPr lang="ru-RU" sz="2000" dirty="0" err="1"/>
              <a:t>результатів</a:t>
            </a:r>
            <a:r>
              <a:rPr lang="ru-RU" sz="2000" dirty="0"/>
              <a:t> </a:t>
            </a:r>
            <a:r>
              <a:rPr lang="ru-RU" sz="2000" dirty="0" err="1"/>
              <a:t>підвищення</a:t>
            </a:r>
            <a:r>
              <a:rPr lang="ru-RU" sz="2000" dirty="0"/>
              <a:t> </a:t>
            </a:r>
            <a:r>
              <a:rPr lang="ru-RU" sz="2000" dirty="0" err="1"/>
              <a:t>кваліфікації</a:t>
            </a:r>
            <a:r>
              <a:rPr lang="ru-RU" sz="2000" dirty="0"/>
              <a:t>, </a:t>
            </a:r>
            <a:r>
              <a:rPr lang="ru-RU" sz="2000" dirty="0" err="1"/>
              <a:t>дотримання</a:t>
            </a:r>
            <a:r>
              <a:rPr lang="ru-RU" sz="2000" dirty="0"/>
              <a:t> </a:t>
            </a:r>
            <a:r>
              <a:rPr lang="ru-RU" sz="2000" dirty="0" err="1"/>
              <a:t>суб'єктами</a:t>
            </a:r>
            <a:r>
              <a:rPr lang="ru-RU" sz="2000" dirty="0"/>
              <a:t> </a:t>
            </a:r>
            <a:r>
              <a:rPr lang="ru-RU" sz="2000" dirty="0" err="1"/>
              <a:t>підвищення</a:t>
            </a:r>
            <a:r>
              <a:rPr lang="ru-RU" sz="2000" dirty="0"/>
              <a:t> </a:t>
            </a:r>
            <a:r>
              <a:rPr lang="ru-RU" sz="2000" dirty="0" err="1"/>
              <a:t>кваліфікації</a:t>
            </a:r>
            <a:r>
              <a:rPr lang="ru-RU" sz="2000" dirty="0"/>
              <a:t> умов договору та </a:t>
            </a:r>
            <a:r>
              <a:rPr lang="ru-RU" sz="2000" dirty="0" err="1"/>
              <a:t>передає</a:t>
            </a:r>
            <a:r>
              <a:rPr lang="ru-RU" sz="2000" dirty="0"/>
              <a:t> </a:t>
            </a:r>
            <a:r>
              <a:rPr lang="ru-RU" sz="2000" dirty="0" err="1"/>
              <a:t>рекомендацію</a:t>
            </a:r>
            <a:r>
              <a:rPr lang="ru-RU" sz="2000" dirty="0"/>
              <a:t> про </a:t>
            </a:r>
            <a:r>
              <a:rPr lang="ru-RU" sz="2000" dirty="0" err="1"/>
              <a:t>визнання</a:t>
            </a:r>
            <a:r>
              <a:rPr lang="ru-RU" sz="2000" dirty="0"/>
              <a:t> </a:t>
            </a:r>
            <a:r>
              <a:rPr lang="ru-RU" sz="2000" dirty="0" err="1"/>
              <a:t>підвищення</a:t>
            </a:r>
            <a:r>
              <a:rPr lang="ru-RU" sz="2000" dirty="0"/>
              <a:t> </a:t>
            </a:r>
            <a:r>
              <a:rPr lang="ru-RU" sz="2000" dirty="0" err="1"/>
              <a:t>кваліфікації</a:t>
            </a:r>
            <a:r>
              <a:rPr lang="ru-RU" sz="2000" dirty="0"/>
              <a:t> </a:t>
            </a:r>
            <a:r>
              <a:rPr lang="ru-RU" sz="2000" dirty="0" err="1"/>
              <a:t>вченій</a:t>
            </a:r>
            <a:r>
              <a:rPr lang="ru-RU" sz="2000" dirty="0"/>
              <a:t> </a:t>
            </a:r>
            <a:r>
              <a:rPr lang="ru-RU" sz="2000" dirty="0" err="1"/>
              <a:t>раді</a:t>
            </a:r>
            <a:r>
              <a:rPr lang="ru-RU" sz="2000" dirty="0"/>
              <a:t> </a:t>
            </a:r>
            <a:r>
              <a:rPr lang="ru-RU" sz="2000" dirty="0" err="1"/>
              <a:t>університету</a:t>
            </a:r>
            <a:r>
              <a:rPr lang="ru-RU" sz="2000" dirty="0"/>
              <a:t>.</a:t>
            </a:r>
            <a:endParaRPr lang="ru-RU" sz="2000" b="1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1" name="Picture 10" descr="C:\Users\Admin\Desktop\logo40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79"/>
            <a:ext cx="1311123" cy="1310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55342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319314" y="2208221"/>
            <a:ext cx="11872685" cy="3970318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1" i="0" u="none" strike="noStrike" kern="1200" cap="none" spc="0" normalizeH="0" baseline="0" noProof="0" dirty="0">
              <a:ln>
                <a:noFill/>
              </a:ln>
              <a:solidFill>
                <a:srgbClr val="0B2673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1" i="0" u="none" strike="noStrike" kern="1200" cap="none" spc="0" normalizeH="0" baseline="0" noProof="0" dirty="0">
              <a:ln>
                <a:noFill/>
              </a:ln>
              <a:solidFill>
                <a:srgbClr val="0B2673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1" i="0" u="none" strike="noStrike" kern="1200" cap="none" spc="0" normalizeH="0" baseline="0" noProof="0" dirty="0">
              <a:ln>
                <a:noFill/>
              </a:ln>
              <a:solidFill>
                <a:srgbClr val="0B2673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1" i="0" u="none" strike="noStrike" kern="1200" cap="none" spc="0" normalizeH="0" baseline="0" noProof="0" dirty="0">
              <a:ln>
                <a:noFill/>
              </a:ln>
              <a:solidFill>
                <a:srgbClr val="0B2673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1" i="0" u="none" strike="noStrike" kern="1200" cap="none" spc="0" normalizeH="0" baseline="0" noProof="0" dirty="0">
              <a:ln>
                <a:noFill/>
              </a:ln>
              <a:solidFill>
                <a:srgbClr val="0B2673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1" i="0" u="none" strike="noStrike" kern="1200" cap="none" spc="0" normalizeH="0" baseline="0" noProof="0" dirty="0">
              <a:ln>
                <a:noFill/>
              </a:ln>
              <a:solidFill>
                <a:srgbClr val="0B2673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1" i="0" u="none" strike="noStrike" kern="1200" cap="none" spc="0" normalizeH="0" baseline="0" noProof="0" dirty="0">
              <a:ln>
                <a:noFill/>
              </a:ln>
              <a:solidFill>
                <a:srgbClr val="0B2673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1" i="0" u="none" strike="noStrike" kern="1200" cap="none" spc="0" normalizeH="0" baseline="0" noProof="0" dirty="0">
              <a:ln>
                <a:noFill/>
              </a:ln>
              <a:solidFill>
                <a:srgbClr val="0B2673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1" i="0" u="none" strike="noStrike" kern="1200" cap="none" spc="0" normalizeH="0" baseline="0" noProof="0" dirty="0">
              <a:ln>
                <a:noFill/>
              </a:ln>
              <a:solidFill>
                <a:srgbClr val="0B2673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1" i="0" u="none" strike="noStrike" kern="1200" cap="none" spc="0" normalizeH="0" baseline="0" noProof="0" dirty="0">
              <a:ln>
                <a:noFill/>
              </a:ln>
              <a:solidFill>
                <a:srgbClr val="0B2673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1" i="0" u="none" strike="noStrike" kern="1200" cap="none" spc="0" normalizeH="0" baseline="0" noProof="0" dirty="0">
              <a:ln>
                <a:noFill/>
              </a:ln>
              <a:solidFill>
                <a:srgbClr val="0B2673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0B2673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0B2673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B2673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endParaRPr kumimoji="0" lang="uk-UA" sz="1800" b="1" i="0" u="none" strike="noStrike" kern="1200" cap="none" spc="0" normalizeH="0" baseline="0" noProof="0" dirty="0">
              <a:ln>
                <a:noFill/>
              </a:ln>
              <a:solidFill>
                <a:srgbClr val="0B2673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823906" y="432900"/>
            <a:ext cx="4787900" cy="522287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Book Antiqua" panose="0204060205030503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Book Antiqua" panose="0204060205030503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Book Antiqua" panose="0204060205030503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Book Antiqua" panose="0204060205030503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Book Antiqua" panose="0204060205030503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Book Antiqua" panose="0204060205030503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Book Antiqua" panose="0204060205030503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Book Antiqua" panose="0204060205030503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Book Antiqua" panose="02040602050305030304" pitchFamily="18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400" b="1" i="0" u="none" strike="noStrike" kern="1200" cap="all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Adobe Fan Heiti Std B" pitchFamily="34" charset="-128"/>
                <a:cs typeface="Arial" pitchFamily="34" charset="0"/>
              </a:rPr>
              <a:t>Прикарпатський національний </a:t>
            </a:r>
            <a:endParaRPr kumimoji="0" lang="en-US" sz="1400" b="1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Adobe Fan Heiti Std B" pitchFamily="34" charset="-128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400" b="1" i="0" u="none" strike="noStrike" kern="1200" cap="all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Adobe Fan Heiti Std B" pitchFamily="34" charset="-128"/>
                <a:cs typeface="Arial" pitchFamily="34" charset="0"/>
              </a:rPr>
              <a:t>університет </a:t>
            </a:r>
            <a:r>
              <a:rPr kumimoji="0" lang="en-US" sz="1400" b="1" i="0" u="none" strike="noStrike" kern="1200" cap="all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Adobe Fan Heiti Std B" pitchFamily="34" charset="-128"/>
                <a:cs typeface="Arial" pitchFamily="34" charset="0"/>
              </a:rPr>
              <a:t> </a:t>
            </a:r>
            <a:r>
              <a:rPr kumimoji="0" lang="uk-UA" sz="1400" b="1" i="0" u="none" strike="noStrike" kern="1200" cap="all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Adobe Fan Heiti Std B" pitchFamily="34" charset="-128"/>
                <a:cs typeface="Arial" pitchFamily="34" charset="0"/>
              </a:rPr>
              <a:t>імені Василя Стефаника </a:t>
            </a:r>
            <a:endParaRPr kumimoji="0" lang="en-US" sz="1400" b="1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Adobe Fan Heiti Std B" pitchFamily="34" charset="-128"/>
              <a:cs typeface="Arial" pitchFamily="34" charset="0"/>
            </a:endParaRPr>
          </a:p>
        </p:txBody>
      </p:sp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85460" y="106359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B2673"/>
              </a:solidFill>
              <a:effectLst/>
              <a:uLnTx/>
              <a:uFillTx/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59395" name="Rectangle 3"/>
          <p:cNvSpPr>
            <a:spLocks noChangeArrowheads="1"/>
          </p:cNvSpPr>
          <p:nvPr/>
        </p:nvSpPr>
        <p:spPr bwMode="auto">
          <a:xfrm>
            <a:off x="0" y="41433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B2673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6082" name="AutoShape 2" descr="https://pnu.edu.ua/wp-content/uploads/2018/10/logo_PNU.png"/>
          <p:cNvSpPr>
            <a:spLocks noChangeAspect="1" noChangeArrowheads="1"/>
          </p:cNvSpPr>
          <p:nvPr/>
        </p:nvSpPr>
        <p:spPr bwMode="auto">
          <a:xfrm>
            <a:off x="155575" y="-3413125"/>
            <a:ext cx="7115175" cy="71151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B2673"/>
              </a:solidFill>
              <a:effectLst/>
              <a:uLnTx/>
              <a:uFillTx/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14" name="Прямоугольник 1"/>
          <p:cNvSpPr>
            <a:spLocks noChangeArrowheads="1"/>
          </p:cNvSpPr>
          <p:nvPr/>
        </p:nvSpPr>
        <p:spPr bwMode="auto">
          <a:xfrm>
            <a:off x="167915" y="1560292"/>
            <a:ext cx="11856170" cy="63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36195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err="1">
                <a:solidFill>
                  <a:srgbClr val="C00000"/>
                </a:solidFill>
              </a:rPr>
              <a:t>Зміни</a:t>
            </a:r>
            <a:r>
              <a:rPr lang="ru-RU" sz="2400" b="1" dirty="0">
                <a:solidFill>
                  <a:srgbClr val="C00000"/>
                </a:solidFill>
              </a:rPr>
              <a:t> до </a:t>
            </a:r>
            <a:r>
              <a:rPr lang="ru-RU" sz="2400" b="1" dirty="0" err="1">
                <a:solidFill>
                  <a:srgbClr val="C00000"/>
                </a:solidFill>
              </a:rPr>
              <a:t>внутрішнього</a:t>
            </a:r>
            <a:r>
              <a:rPr lang="ru-RU" sz="2400" b="1" dirty="0">
                <a:solidFill>
                  <a:srgbClr val="C00000"/>
                </a:solidFill>
              </a:rPr>
              <a:t> </a:t>
            </a:r>
            <a:r>
              <a:rPr lang="ru-RU" sz="2400" b="1" dirty="0" err="1">
                <a:solidFill>
                  <a:srgbClr val="C00000"/>
                </a:solidFill>
              </a:rPr>
              <a:t>Положення</a:t>
            </a:r>
            <a:endParaRPr lang="ru-RU" sz="2400" b="1" dirty="0">
              <a:solidFill>
                <a:srgbClr val="C00000"/>
              </a:solidFill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uk-UA" dirty="0" smtClean="0"/>
              <a:t>      4.7</a:t>
            </a:r>
            <a:r>
              <a:rPr lang="uk-UA" dirty="0"/>
              <a:t>. У документі про підвищення кваліфікації повинні бути зазначені: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tabLst>
                <a:tab pos="361950" algn="l"/>
                <a:tab pos="714375" algn="l"/>
              </a:tabLst>
            </a:pPr>
            <a:r>
              <a:rPr lang="uk-UA" dirty="0"/>
              <a:t>˗	повне найменування суб’єкта підвищення кваліфікації (для юридичних осіб) або прізвище, ім’я та по батькові (у разі наявності) фізичної особи, яка надає освітні послуги з підвищення кваліфікації педагогічним та/або науково-педагогічним працівникам (для фізичних осіб, у тому числі фізичних осіб – підприємців);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tabLst>
                <a:tab pos="361950" algn="l"/>
              </a:tabLst>
            </a:pPr>
            <a:r>
              <a:rPr lang="uk-UA" dirty="0"/>
              <a:t>˗	тема (напрям, найменування), обсяг (тривалість) підвищення кваліфікації у годинах та/або кредитах ЄКТС;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tabLst>
                <a:tab pos="361950" algn="l"/>
              </a:tabLst>
            </a:pPr>
            <a:r>
              <a:rPr lang="uk-UA" dirty="0"/>
              <a:t>˗	прізвище, ім’я та по батькові (у разі наявності) особи, яка підвищила кваліфікацію;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tabLst>
                <a:tab pos="361950" algn="l"/>
              </a:tabLst>
            </a:pPr>
            <a:r>
              <a:rPr lang="uk-UA" dirty="0"/>
              <a:t>˗	опис досягнутих результатів навчання;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tabLst>
                <a:tab pos="361950" algn="l"/>
              </a:tabLst>
            </a:pPr>
            <a:r>
              <a:rPr lang="uk-UA" dirty="0"/>
              <a:t>˗	дата видачі та обліковий запис документа;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tabLst>
                <a:tab pos="361950" algn="l"/>
              </a:tabLst>
            </a:pPr>
            <a:r>
              <a:rPr lang="uk-UA" dirty="0"/>
              <a:t>˗	найменування посади (у разі наявності), прізвище, ініціали особи, яка підписала документ від імені суб’єкта підвищення кваліфікації та її підпис.</a:t>
            </a:r>
          </a:p>
          <a:p>
            <a:pPr indent="361950" algn="just" fontAlgn="base">
              <a:spcBef>
                <a:spcPct val="0"/>
              </a:spcBef>
              <a:spcAft>
                <a:spcPct val="0"/>
              </a:spcAft>
            </a:pPr>
            <a:r>
              <a:rPr lang="uk-UA" dirty="0"/>
              <a:t>Документи про підвищення кваліфікації (сертифікати, свідоцтва тощо), що були видані за результатами проходження підвищення кваліфікації у суб’єктів підвищення кваліфікації – нерезидентів України, можуть містити іншу інформацію, ніж визначено цим пунктом, та потребують визнання </a:t>
            </a:r>
            <a:r>
              <a:rPr lang="uk-UA" dirty="0" smtClean="0"/>
              <a:t>вченою </a:t>
            </a:r>
            <a:r>
              <a:rPr lang="uk-UA" dirty="0"/>
              <a:t>радою </a:t>
            </a:r>
            <a:r>
              <a:rPr lang="uk-UA" dirty="0" smtClean="0"/>
              <a:t>університету </a:t>
            </a:r>
            <a:r>
              <a:rPr lang="uk-UA" dirty="0"/>
              <a:t>згідно з цим Положенням.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uk-UA" dirty="0" smtClean="0"/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uk-UA" dirty="0" smtClean="0"/>
          </a:p>
          <a:p>
            <a:pPr marL="285750" indent="-285750" algn="just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uk-UA" dirty="0"/>
          </a:p>
          <a:p>
            <a:pPr marL="285750" indent="-285750" algn="just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uk-UA" dirty="0" smtClean="0"/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11" name="Picture 10" descr="C:\Users\Admin\Desktop\logo40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79"/>
            <a:ext cx="1311123" cy="1310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9268881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319314" y="2208221"/>
            <a:ext cx="11872685" cy="3970318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1" i="0" u="none" strike="noStrike" kern="1200" cap="none" spc="0" normalizeH="0" baseline="0" noProof="0" dirty="0">
              <a:ln>
                <a:noFill/>
              </a:ln>
              <a:solidFill>
                <a:srgbClr val="0B2673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1" i="0" u="none" strike="noStrike" kern="1200" cap="none" spc="0" normalizeH="0" baseline="0" noProof="0" dirty="0">
              <a:ln>
                <a:noFill/>
              </a:ln>
              <a:solidFill>
                <a:srgbClr val="0B2673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1" i="0" u="none" strike="noStrike" kern="1200" cap="none" spc="0" normalizeH="0" baseline="0" noProof="0" dirty="0">
              <a:ln>
                <a:noFill/>
              </a:ln>
              <a:solidFill>
                <a:srgbClr val="0B2673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1" i="0" u="none" strike="noStrike" kern="1200" cap="none" spc="0" normalizeH="0" baseline="0" noProof="0" dirty="0">
              <a:ln>
                <a:noFill/>
              </a:ln>
              <a:solidFill>
                <a:srgbClr val="0B2673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1" i="0" u="none" strike="noStrike" kern="1200" cap="none" spc="0" normalizeH="0" baseline="0" noProof="0" dirty="0">
              <a:ln>
                <a:noFill/>
              </a:ln>
              <a:solidFill>
                <a:srgbClr val="0B2673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1" i="0" u="none" strike="noStrike" kern="1200" cap="none" spc="0" normalizeH="0" baseline="0" noProof="0" dirty="0">
              <a:ln>
                <a:noFill/>
              </a:ln>
              <a:solidFill>
                <a:srgbClr val="0B2673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1" i="0" u="none" strike="noStrike" kern="1200" cap="none" spc="0" normalizeH="0" baseline="0" noProof="0" dirty="0">
              <a:ln>
                <a:noFill/>
              </a:ln>
              <a:solidFill>
                <a:srgbClr val="0B2673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1" i="0" u="none" strike="noStrike" kern="1200" cap="none" spc="0" normalizeH="0" baseline="0" noProof="0" dirty="0">
              <a:ln>
                <a:noFill/>
              </a:ln>
              <a:solidFill>
                <a:srgbClr val="0B2673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1" i="0" u="none" strike="noStrike" kern="1200" cap="none" spc="0" normalizeH="0" baseline="0" noProof="0" dirty="0">
              <a:ln>
                <a:noFill/>
              </a:ln>
              <a:solidFill>
                <a:srgbClr val="0B2673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1" i="0" u="none" strike="noStrike" kern="1200" cap="none" spc="0" normalizeH="0" baseline="0" noProof="0" dirty="0">
              <a:ln>
                <a:noFill/>
              </a:ln>
              <a:solidFill>
                <a:srgbClr val="0B2673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1" i="0" u="none" strike="noStrike" kern="1200" cap="none" spc="0" normalizeH="0" baseline="0" noProof="0" dirty="0">
              <a:ln>
                <a:noFill/>
              </a:ln>
              <a:solidFill>
                <a:srgbClr val="0B2673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0B2673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0B2673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B2673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endParaRPr kumimoji="0" lang="uk-UA" sz="1800" b="1" i="0" u="none" strike="noStrike" kern="1200" cap="none" spc="0" normalizeH="0" baseline="0" noProof="0" dirty="0">
              <a:ln>
                <a:noFill/>
              </a:ln>
              <a:solidFill>
                <a:srgbClr val="0B2673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823906" y="432900"/>
            <a:ext cx="4787900" cy="522287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Book Antiqua" panose="0204060205030503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Book Antiqua" panose="0204060205030503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Book Antiqua" panose="0204060205030503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Book Antiqua" panose="0204060205030503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Book Antiqua" panose="0204060205030503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Book Antiqua" panose="0204060205030503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Book Antiqua" panose="0204060205030503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Book Antiqua" panose="0204060205030503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Book Antiqua" panose="02040602050305030304" pitchFamily="18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400" b="1" i="0" u="none" strike="noStrike" kern="1200" cap="all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Adobe Fan Heiti Std B" pitchFamily="34" charset="-128"/>
                <a:cs typeface="Arial" pitchFamily="34" charset="0"/>
              </a:rPr>
              <a:t>Прикарпатський національний </a:t>
            </a:r>
            <a:endParaRPr kumimoji="0" lang="en-US" sz="1400" b="1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Adobe Fan Heiti Std B" pitchFamily="34" charset="-128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400" b="1" i="0" u="none" strike="noStrike" kern="1200" cap="all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Adobe Fan Heiti Std B" pitchFamily="34" charset="-128"/>
                <a:cs typeface="Arial" pitchFamily="34" charset="0"/>
              </a:rPr>
              <a:t>університет </a:t>
            </a:r>
            <a:r>
              <a:rPr kumimoji="0" lang="en-US" sz="1400" b="1" i="0" u="none" strike="noStrike" kern="1200" cap="all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Adobe Fan Heiti Std B" pitchFamily="34" charset="-128"/>
                <a:cs typeface="Arial" pitchFamily="34" charset="0"/>
              </a:rPr>
              <a:t> </a:t>
            </a:r>
            <a:r>
              <a:rPr kumimoji="0" lang="uk-UA" sz="1400" b="1" i="0" u="none" strike="noStrike" kern="1200" cap="all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Adobe Fan Heiti Std B" pitchFamily="34" charset="-128"/>
                <a:cs typeface="Arial" pitchFamily="34" charset="0"/>
              </a:rPr>
              <a:t>імені Василя Стефаника </a:t>
            </a:r>
            <a:endParaRPr kumimoji="0" lang="en-US" sz="1400" b="1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Adobe Fan Heiti Std B" pitchFamily="34" charset="-128"/>
              <a:cs typeface="Arial" pitchFamily="34" charset="0"/>
            </a:endParaRPr>
          </a:p>
        </p:txBody>
      </p:sp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85460" y="106359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B2673"/>
              </a:solidFill>
              <a:effectLst/>
              <a:uLnTx/>
              <a:uFillTx/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59395" name="Rectangle 3"/>
          <p:cNvSpPr>
            <a:spLocks noChangeArrowheads="1"/>
          </p:cNvSpPr>
          <p:nvPr/>
        </p:nvSpPr>
        <p:spPr bwMode="auto">
          <a:xfrm>
            <a:off x="0" y="41433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B2673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6082" name="AutoShape 2" descr="https://pnu.edu.ua/wp-content/uploads/2018/10/logo_PNU.png"/>
          <p:cNvSpPr>
            <a:spLocks noChangeAspect="1" noChangeArrowheads="1"/>
          </p:cNvSpPr>
          <p:nvPr/>
        </p:nvSpPr>
        <p:spPr bwMode="auto">
          <a:xfrm>
            <a:off x="155575" y="-3413125"/>
            <a:ext cx="7115175" cy="71151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B2673"/>
              </a:solidFill>
              <a:effectLst/>
              <a:uLnTx/>
              <a:uFillTx/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14" name="Прямоугольник 1"/>
          <p:cNvSpPr>
            <a:spLocks noChangeArrowheads="1"/>
          </p:cNvSpPr>
          <p:nvPr/>
        </p:nvSpPr>
        <p:spPr bwMode="auto">
          <a:xfrm>
            <a:off x="167915" y="1728039"/>
            <a:ext cx="1185617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36195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err="1">
                <a:solidFill>
                  <a:srgbClr val="C00000"/>
                </a:solidFill>
              </a:rPr>
              <a:t>Зміни</a:t>
            </a:r>
            <a:r>
              <a:rPr lang="ru-RU" sz="2400" b="1" dirty="0">
                <a:solidFill>
                  <a:srgbClr val="C00000"/>
                </a:solidFill>
              </a:rPr>
              <a:t> до </a:t>
            </a:r>
            <a:r>
              <a:rPr lang="ru-RU" sz="2400" b="1" dirty="0" err="1">
                <a:solidFill>
                  <a:srgbClr val="C00000"/>
                </a:solidFill>
              </a:rPr>
              <a:t>внутрішнього</a:t>
            </a:r>
            <a:r>
              <a:rPr lang="ru-RU" sz="2400" b="1" dirty="0">
                <a:solidFill>
                  <a:srgbClr val="C00000"/>
                </a:solidFill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</a:rPr>
              <a:t>Положення</a:t>
            </a:r>
            <a:endParaRPr lang="ru-RU" sz="2400" b="1" dirty="0" smtClean="0">
              <a:solidFill>
                <a:srgbClr val="C00000"/>
              </a:solidFill>
            </a:endParaRPr>
          </a:p>
          <a:p>
            <a:pPr indent="361950" algn="ctr" fontAlgn="base">
              <a:spcBef>
                <a:spcPct val="0"/>
              </a:spcBef>
              <a:spcAft>
                <a:spcPct val="0"/>
              </a:spcAft>
            </a:pPr>
            <a:endParaRPr lang="ru-RU" sz="2400" b="1" dirty="0">
              <a:solidFill>
                <a:srgbClr val="C00000"/>
              </a:solidFill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uk-UA" dirty="0" smtClean="0"/>
              <a:t>      4.7. За </a:t>
            </a:r>
            <a:r>
              <a:rPr lang="uk-UA" dirty="0"/>
              <a:t>результатами проходження підвищення кваліфікації педагогічним та науково-педагогічним працівникам видається документ про підвищення кваліфікації, технічний опис, дизайн, спосіб виготовлення, порядок видачі та обліку якого визначається відповідним суб’єктом підвищення кваліфікації.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uk-UA" dirty="0" smtClean="0"/>
          </a:p>
          <a:p>
            <a:pPr indent="361950" algn="just" fontAlgn="base">
              <a:spcBef>
                <a:spcPct val="0"/>
              </a:spcBef>
              <a:spcAft>
                <a:spcPct val="0"/>
              </a:spcAft>
            </a:pPr>
            <a:r>
              <a:rPr lang="uk-UA" b="1" dirty="0" smtClean="0"/>
              <a:t>Перелік </a:t>
            </a:r>
            <a:r>
              <a:rPr lang="uk-UA" b="1" dirty="0"/>
              <a:t>виданих документів про підвищення кваліфікації оприлюднюється на веб-сайті суб’єкта підвищення кваліфікації протягом 15 календарних днів</a:t>
            </a:r>
            <a:r>
              <a:rPr lang="uk-UA" dirty="0"/>
              <a:t> після їх видачі та містить таку інформацію: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uk-UA" dirty="0"/>
              <a:t>˗	прізвище та ініціали педагогічного або науково-педагогічного працівника, який пройшов підвищення кваліфікації;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uk-UA" dirty="0"/>
              <a:t>˗	форму, вид, тему (напрям, найменування) підвищення кваліфікації та його обсяг (тривалість) в годинах або кредитах ЄКТС;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uk-UA" dirty="0"/>
              <a:t>˗	дату видачі та обліковий запис документа про підвищення кваліфікації.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uk-UA" dirty="0" smtClean="0"/>
          </a:p>
          <a:p>
            <a:pPr marL="285750" indent="-285750" algn="just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uk-UA" dirty="0"/>
          </a:p>
        </p:txBody>
      </p:sp>
      <p:pic>
        <p:nvPicPr>
          <p:cNvPr id="11" name="Picture 10" descr="C:\Users\Admin\Desktop\logo40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79"/>
            <a:ext cx="1311123" cy="1310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2940288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Ретро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Ретро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TS103431374">
  <a:themeElements>
    <a:clrScheme name="Другая 2">
      <a:dk1>
        <a:srgbClr val="0B2673"/>
      </a:dk1>
      <a:lt1>
        <a:sysClr val="window" lastClr="FFFFFF"/>
      </a:lt1>
      <a:dk2>
        <a:srgbClr val="000000"/>
      </a:dk2>
      <a:lt2>
        <a:srgbClr val="F2F2F2"/>
      </a:lt2>
      <a:accent1>
        <a:srgbClr val="0B6095"/>
      </a:accent1>
      <a:accent2>
        <a:srgbClr val="D7AC0F"/>
      </a:accent2>
      <a:accent3>
        <a:srgbClr val="EFC119"/>
      </a:accent3>
      <a:accent4>
        <a:srgbClr val="969890"/>
      </a:accent4>
      <a:accent5>
        <a:srgbClr val="0B6095"/>
      </a:accent5>
      <a:accent6>
        <a:srgbClr val="C05A3A"/>
      </a:accent6>
      <a:hlink>
        <a:srgbClr val="EFC119"/>
      </a:hlink>
      <a:folHlink>
        <a:srgbClr val="969890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lesDirection_16x9.potx" id="{FE35DD5A-B687-4161-B4D9-35484B75A379}" vid="{5DB76398-B2EF-4269-B3B2-C0E4C29F3554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5702</TotalTime>
  <Words>817</Words>
  <Application>Microsoft Office PowerPoint</Application>
  <PresentationFormat>Широкоэкранный</PresentationFormat>
  <Paragraphs>265</Paragraphs>
  <Slides>11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21" baseType="lpstr">
      <vt:lpstr>Adobe Fan Heiti Std B</vt:lpstr>
      <vt:lpstr>Arial</vt:lpstr>
      <vt:lpstr>Book Antiqua</vt:lpstr>
      <vt:lpstr>Calibri</vt:lpstr>
      <vt:lpstr>Calibri Light</vt:lpstr>
      <vt:lpstr>Tahoma</vt:lpstr>
      <vt:lpstr>Times New Roman</vt:lpstr>
      <vt:lpstr>WenQuanYi Micro Hei</vt:lpstr>
      <vt:lpstr>Ретро</vt:lpstr>
      <vt:lpstr>TS103431374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 результати участі студентів у студентських олімпіадах, творчих конкурсах, спортивних змаганнях</dc:title>
  <dc:creator>User</dc:creator>
  <cp:lastModifiedBy>admin</cp:lastModifiedBy>
  <cp:revision>266</cp:revision>
  <cp:lastPrinted>2020-05-24T08:31:28Z</cp:lastPrinted>
  <dcterms:created xsi:type="dcterms:W3CDTF">2019-09-22T10:36:12Z</dcterms:created>
  <dcterms:modified xsi:type="dcterms:W3CDTF">2021-09-21T07:20:52Z</dcterms:modified>
</cp:coreProperties>
</file>