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D0DD92-9026-4FD5-AE30-D19C895F3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2695"/>
            <a:ext cx="12192000" cy="1872410"/>
          </a:xfrm>
        </p:spPr>
        <p:txBody>
          <a:bodyPr>
            <a:normAutofit/>
          </a:bodyPr>
          <a:lstStyle/>
          <a:p>
            <a:r>
              <a:rPr lang="uk-UA" b="1" i="1" dirty="0"/>
              <a:t>СПЕЦІАЛІЗАЦІЯ «ТЕХНІКА І ТЕХНОЛОГІЯ РЕСТАВРАЦІЇ СТАНКОВОГО ЖИВОПИСУ»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83BF1D-F12B-41BD-8C63-BDB645741945}"/>
              </a:ext>
            </a:extLst>
          </p:cNvPr>
          <p:cNvSpPr txBox="1"/>
          <p:nvPr/>
        </p:nvSpPr>
        <p:spPr>
          <a:xfrm>
            <a:off x="1" y="164123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МІНІСТЕРСТВО ОСВІТИ ТА НАУКИ УКРАЇНИ</a:t>
            </a:r>
          </a:p>
          <a:p>
            <a:pPr algn="ctr"/>
            <a:r>
              <a:rPr lang="uk-UA" sz="2000" dirty="0"/>
              <a:t>ПРИКАРПАТСЬКИЙ НАЦІОНАЛЬНИЙ УНІВЕРСИТЕТ ІМЕНІ ВАСИЛЯ СТЕФАНИКА</a:t>
            </a:r>
          </a:p>
          <a:p>
            <a:pPr algn="ctr"/>
            <a:r>
              <a:rPr lang="uk-UA" sz="2000" dirty="0"/>
              <a:t>НАВЧАЛЬНО-НАУКОВИЙ ІНСТИТУТ МИСТЕЦТВ</a:t>
            </a:r>
          </a:p>
          <a:p>
            <a:pPr algn="ctr"/>
            <a:r>
              <a:rPr lang="uk-UA" sz="2000" dirty="0"/>
              <a:t>КАФЕДРА ОБРАЗОТВОРЧОГО, ДЕКОРАТИВНО-ПРИКЛАДНОГО МИСТЕЦТВА ТА РЕСТАВРАЦІЇ</a:t>
            </a:r>
          </a:p>
          <a:p>
            <a:pPr algn="ctr"/>
            <a:r>
              <a:rPr lang="uk-UA" sz="2000" dirty="0"/>
              <a:t>ОП «РЕСТАВРАЦІЯ ТВОРІВ МИСТЕЦТВА»</a:t>
            </a:r>
          </a:p>
        </p:txBody>
      </p:sp>
    </p:spTree>
    <p:extLst>
      <p:ext uri="{BB962C8B-B14F-4D97-AF65-F5344CB8AC3E}">
        <p14:creationId xmlns:p14="http://schemas.microsoft.com/office/powerpoint/2010/main" val="215481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D9DFFB-5F50-4020-89B8-9D924DB63DCF}"/>
              </a:ext>
            </a:extLst>
          </p:cNvPr>
          <p:cNvSpPr txBox="1"/>
          <p:nvPr/>
        </p:nvSpPr>
        <p:spPr>
          <a:xfrm>
            <a:off x="0" y="15474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/>
              <a:t>Майстер-клас у реставраційній майстерні</a:t>
            </a:r>
            <a:endParaRPr lang="uk-UA" sz="32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4D7E82-8D6A-425A-8252-160AEDB7E8E7}"/>
              </a:ext>
            </a:extLst>
          </p:cNvPr>
          <p:cNvSpPr txBox="1"/>
          <p:nvPr/>
        </p:nvSpPr>
        <p:spPr>
          <a:xfrm>
            <a:off x="154744" y="739520"/>
            <a:ext cx="12037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У реставраційній майстерні Навчально-наукового Інституту мистецтв кафедри образотворчого і декоративно-прикладного мистецтва та реставрації відбуваються майстер-класи. Ось один з </a:t>
            </a:r>
            <a:r>
              <a:rPr lang="uk-UA" dirty="0" smtClean="0"/>
              <a:t>них</a:t>
            </a:r>
            <a:r>
              <a:rPr lang="en-US" dirty="0" smtClean="0"/>
              <a:t> </a:t>
            </a:r>
            <a:r>
              <a:rPr lang="uk-UA" dirty="0" smtClean="0"/>
              <a:t>: </a:t>
            </a:r>
            <a:r>
              <a:rPr lang="uk-UA" dirty="0"/>
              <a:t>майстер-клас з провідним реставратором “Музею мистецтв Прикарпаття”- </a:t>
            </a:r>
            <a:r>
              <a:rPr lang="uk-UA" b="1" i="1" dirty="0"/>
              <a:t>Віталією </a:t>
            </a:r>
            <a:r>
              <a:rPr lang="uk-UA" b="1" i="1" dirty="0" err="1"/>
              <a:t>Жолобак</a:t>
            </a:r>
            <a:r>
              <a:rPr lang="uk-UA" b="1" i="1" dirty="0"/>
              <a:t> </a:t>
            </a:r>
            <a:r>
              <a:rPr lang="uk-UA" dirty="0"/>
              <a:t>на тему : “</a:t>
            </a:r>
            <a:r>
              <a:rPr lang="uk-UA" b="1" i="1" dirty="0"/>
              <a:t>Видалення поверхневих забруднень”.</a:t>
            </a:r>
          </a:p>
        </p:txBody>
      </p:sp>
      <p:pic>
        <p:nvPicPr>
          <p:cNvPr id="5" name="Рисунок 4" descr="Зображення, що містить особа, у приміщенні, група, люди&#10;&#10;Автоматично згенерований опис">
            <a:extLst>
              <a:ext uri="{FF2B5EF4-FFF2-40B4-BE49-F238E27FC236}">
                <a16:creationId xmlns="" xmlns:a16="http://schemas.microsoft.com/office/drawing/2014/main" id="{FA416104-9DCC-4B94-8035-7E8A80EBA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294" y="2063413"/>
            <a:ext cx="4378277" cy="3283708"/>
          </a:xfrm>
          <a:prstGeom prst="rect">
            <a:avLst/>
          </a:prstGeom>
        </p:spPr>
      </p:pic>
      <p:pic>
        <p:nvPicPr>
          <p:cNvPr id="7" name="Рисунок 6" descr="Зображення, що містить особа, у приміщенні, сидить, стіл&#10;&#10;Автоматично згенерований опис">
            <a:extLst>
              <a:ext uri="{FF2B5EF4-FFF2-40B4-BE49-F238E27FC236}">
                <a16:creationId xmlns="" xmlns:a16="http://schemas.microsoft.com/office/drawing/2014/main" id="{84109F22-BE85-4E64-A4EC-A7BE49F1B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99" y="2063415"/>
            <a:ext cx="3139484" cy="4281115"/>
          </a:xfrm>
          <a:prstGeom prst="rect">
            <a:avLst/>
          </a:prstGeom>
        </p:spPr>
      </p:pic>
      <p:pic>
        <p:nvPicPr>
          <p:cNvPr id="11" name="Рисунок 10" descr="Зображення, що містить старий, сидить, чоловік, тримає&#10;&#10;Автоматично згенерований опис">
            <a:extLst>
              <a:ext uri="{FF2B5EF4-FFF2-40B4-BE49-F238E27FC236}">
                <a16:creationId xmlns="" xmlns:a16="http://schemas.microsoft.com/office/drawing/2014/main" id="{1B7A22FA-DCC9-48E5-A466-F756B529E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548" y="2063413"/>
            <a:ext cx="3467760" cy="428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4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E4FE4A-3D61-4CBE-AFDD-2E86F96A182F}"/>
              </a:ext>
            </a:extLst>
          </p:cNvPr>
          <p:cNvSpPr txBox="1"/>
          <p:nvPr/>
        </p:nvSpPr>
        <p:spPr>
          <a:xfrm>
            <a:off x="0" y="23915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Копі</a:t>
            </a:r>
            <a:r>
              <a:rPr lang="uk-UA" sz="2800" dirty="0"/>
              <a:t>ї</a:t>
            </a:r>
            <a:r>
              <a:rPr lang="uk-UA" sz="2800" dirty="0" smtClean="0"/>
              <a:t> українських ікон </a:t>
            </a:r>
            <a:r>
              <a:rPr lang="en-US" sz="2800" dirty="0"/>
              <a:t>XVIII</a:t>
            </a:r>
            <a:r>
              <a:rPr lang="uk-UA" sz="2800" dirty="0"/>
              <a:t> ст</a:t>
            </a:r>
            <a:r>
              <a:rPr lang="uk-UA" sz="2800" dirty="0" smtClean="0"/>
              <a:t>.</a:t>
            </a:r>
            <a:endParaRPr lang="en-US" sz="2800" dirty="0" smtClean="0"/>
          </a:p>
          <a:p>
            <a:pPr algn="ctr"/>
            <a:r>
              <a:rPr lang="uk-UA" sz="2800" dirty="0" smtClean="0"/>
              <a:t> </a:t>
            </a:r>
            <a:r>
              <a:rPr lang="uk-UA" sz="2800" dirty="0" err="1" smtClean="0"/>
              <a:t>І.Руткович</a:t>
            </a:r>
            <a:r>
              <a:rPr lang="uk-UA" sz="2800" dirty="0" err="1"/>
              <a:t>а</a:t>
            </a:r>
            <a:r>
              <a:rPr lang="uk-UA" sz="2800" dirty="0" smtClean="0"/>
              <a:t> </a:t>
            </a:r>
            <a:r>
              <a:rPr lang="uk-UA" sz="2800" dirty="0"/>
              <a:t>та </a:t>
            </a:r>
            <a:r>
              <a:rPr lang="uk-UA" sz="2800" dirty="0" err="1" smtClean="0"/>
              <a:t>Й.Кондзелевич</a:t>
            </a:r>
            <a:r>
              <a:rPr lang="uk-UA" sz="2800" dirty="0" err="1"/>
              <a:t>а</a:t>
            </a:r>
            <a:endParaRPr lang="uk-UA" sz="2800" dirty="0"/>
          </a:p>
        </p:txBody>
      </p:sp>
      <p:pic>
        <p:nvPicPr>
          <p:cNvPr id="4" name="Рисунок 3" descr="Зображення, що містить у приміщенні, жовтий, чоловік, дивиться&#10;&#10;Автоматично згенерований опис">
            <a:extLst>
              <a:ext uri="{FF2B5EF4-FFF2-40B4-BE49-F238E27FC236}">
                <a16:creationId xmlns="" xmlns:a16="http://schemas.microsoft.com/office/drawing/2014/main" id="{671EAC5F-B102-45CC-8AB4-90235D120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65" y="263435"/>
            <a:ext cx="2582369" cy="39312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4B7FCB8-7479-4AF2-B783-32D118D9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080" y="2004646"/>
            <a:ext cx="3034746" cy="4324228"/>
          </a:xfrm>
          <a:prstGeom prst="rect">
            <a:avLst/>
          </a:prstGeom>
        </p:spPr>
      </p:pic>
      <p:pic>
        <p:nvPicPr>
          <p:cNvPr id="12" name="Рисунок 11" descr="Зображення, що містить сидить, жінка, хлопчик, стіл&#10;&#10;Автоматично згенерований опис">
            <a:extLst>
              <a:ext uri="{FF2B5EF4-FFF2-40B4-BE49-F238E27FC236}">
                <a16:creationId xmlns="" xmlns:a16="http://schemas.microsoft.com/office/drawing/2014/main" id="{C1E4FD2C-EECB-4E3E-8B8A-9122CDF11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802" y="1889112"/>
            <a:ext cx="2946010" cy="4439762"/>
          </a:xfrm>
          <a:prstGeom prst="rect">
            <a:avLst/>
          </a:prstGeom>
        </p:spPr>
      </p:pic>
      <p:pic>
        <p:nvPicPr>
          <p:cNvPr id="14" name="Рисунок 13" descr="Зображення, що містить у приміщенні, стіл, сидить, тримає&#10;&#10;Автоматично згенерований опис">
            <a:extLst>
              <a:ext uri="{FF2B5EF4-FFF2-40B4-BE49-F238E27FC236}">
                <a16:creationId xmlns="" xmlns:a16="http://schemas.microsoft.com/office/drawing/2014/main" id="{5DEE97A5-CBF9-4A2E-BEEE-D1280837D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994" y="263436"/>
            <a:ext cx="2946010" cy="39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ображення, що містить підлога, у приміщенні, стіл, кухня&#10;&#10;Автоматично згенерований опис">
            <a:extLst>
              <a:ext uri="{FF2B5EF4-FFF2-40B4-BE49-F238E27FC236}">
                <a16:creationId xmlns="" xmlns:a16="http://schemas.microsoft.com/office/drawing/2014/main" id="{8B25BA44-A695-4520-8BFA-F667075F5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6103"/>
          <a:stretch/>
        </p:blipFill>
        <p:spPr>
          <a:xfrm>
            <a:off x="636143" y="664290"/>
            <a:ext cx="3964712" cy="2891409"/>
          </a:xfrm>
          <a:prstGeom prst="rect">
            <a:avLst/>
          </a:prstGeom>
        </p:spPr>
      </p:pic>
      <p:pic>
        <p:nvPicPr>
          <p:cNvPr id="6" name="Рисунок 5" descr="Зображення, що містить у приміщенні, кімната, живе, стіл&#10;&#10;Автоматично згенерований опис">
            <a:extLst>
              <a:ext uri="{FF2B5EF4-FFF2-40B4-BE49-F238E27FC236}">
                <a16:creationId xmlns="" xmlns:a16="http://schemas.microsoft.com/office/drawing/2014/main" id="{87001495-67A8-48D9-8685-011F17B07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8" r="6" b="6"/>
          <a:stretch/>
        </p:blipFill>
        <p:spPr>
          <a:xfrm>
            <a:off x="8391221" y="3786909"/>
            <a:ext cx="2841988" cy="2389895"/>
          </a:xfrm>
          <a:prstGeom prst="rect">
            <a:avLst/>
          </a:prstGeom>
        </p:spPr>
      </p:pic>
      <p:pic>
        <p:nvPicPr>
          <p:cNvPr id="10" name="Рисунок 9" descr="Зображення, що містить підлога, у приміщенні, стіл, вікно&#10;&#10;Автоматично згенерований опис">
            <a:extLst>
              <a:ext uri="{FF2B5EF4-FFF2-40B4-BE49-F238E27FC236}">
                <a16:creationId xmlns="" xmlns:a16="http://schemas.microsoft.com/office/drawing/2014/main" id="{DBB94575-08A7-4724-B145-3969C44E90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64" r="3" b="15577"/>
          <a:stretch/>
        </p:blipFill>
        <p:spPr>
          <a:xfrm>
            <a:off x="636144" y="3786909"/>
            <a:ext cx="3964712" cy="24068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7272588-C877-49A9-AE98-FCA8F86E107B}"/>
              </a:ext>
            </a:extLst>
          </p:cNvPr>
          <p:cNvSpPr txBox="1"/>
          <p:nvPr/>
        </p:nvSpPr>
        <p:spPr>
          <a:xfrm>
            <a:off x="4958862" y="640080"/>
            <a:ext cx="6942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РЕСТАВРАЦІЙНА МАЙСТЕРНЯ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3DF9273-C358-45EB-95ED-57C0C94796D0}"/>
              </a:ext>
            </a:extLst>
          </p:cNvPr>
          <p:cNvSpPr txBox="1"/>
          <p:nvPr/>
        </p:nvSpPr>
        <p:spPr>
          <a:xfrm>
            <a:off x="5826369" y="1963519"/>
            <a:ext cx="51347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Завідувач</a:t>
            </a:r>
            <a:r>
              <a:rPr lang="ru-RU" sz="2400" dirty="0"/>
              <a:t> </a:t>
            </a:r>
            <a:r>
              <a:rPr lang="ru-RU" sz="2400" dirty="0" err="1"/>
              <a:t>секції</a:t>
            </a:r>
            <a:r>
              <a:rPr lang="ru-RU" sz="2400" dirty="0"/>
              <a:t> “</a:t>
            </a:r>
            <a:r>
              <a:rPr lang="ru-RU" sz="2400" dirty="0" err="1"/>
              <a:t>Техніка</a:t>
            </a:r>
            <a:r>
              <a:rPr lang="ru-RU" sz="2400" dirty="0"/>
              <a:t> і </a:t>
            </a:r>
            <a:r>
              <a:rPr lang="ru-RU" sz="2400" dirty="0" err="1"/>
              <a:t>технологія</a:t>
            </a:r>
            <a:r>
              <a:rPr lang="ru-RU" sz="2400" dirty="0"/>
              <a:t> </a:t>
            </a:r>
            <a:r>
              <a:rPr lang="ru-RU" sz="2400" dirty="0" err="1"/>
              <a:t>реставрації</a:t>
            </a:r>
            <a:r>
              <a:rPr lang="ru-RU" sz="2400" dirty="0"/>
              <a:t> станкового </a:t>
            </a:r>
            <a:r>
              <a:rPr lang="ru-RU" sz="2400" dirty="0" err="1"/>
              <a:t>живопису</a:t>
            </a:r>
            <a:r>
              <a:rPr lang="ru-RU" sz="2400" dirty="0"/>
              <a:t>” – </a:t>
            </a:r>
            <a:r>
              <a:rPr lang="ru-RU" sz="2400" b="1" i="1" dirty="0" err="1"/>
              <a:t>Попенюк</a:t>
            </a:r>
            <a:r>
              <a:rPr lang="ru-RU" sz="2400" b="1" i="1" dirty="0"/>
              <a:t> </a:t>
            </a:r>
            <a:r>
              <a:rPr lang="ru-RU" sz="2400" b="1" i="1" dirty="0" err="1"/>
              <a:t>Юлія</a:t>
            </a:r>
            <a:r>
              <a:rPr lang="ru-RU" sz="2400" b="1" i="1" dirty="0"/>
              <a:t> </a:t>
            </a:r>
            <a:r>
              <a:rPr lang="ru-RU" sz="2400" b="1" i="1" dirty="0" err="1"/>
              <a:t>Анатоліївна</a:t>
            </a:r>
            <a:endParaRPr lang="uk-UA" sz="2400" dirty="0"/>
          </a:p>
        </p:txBody>
      </p:sp>
      <p:pic>
        <p:nvPicPr>
          <p:cNvPr id="16" name="Рисунок 15" descr="Зображення, що містить у приміщенні, стіл, кімната, живе&#10;&#10;Автоматично згенерований опис">
            <a:extLst>
              <a:ext uri="{FF2B5EF4-FFF2-40B4-BE49-F238E27FC236}">
                <a16:creationId xmlns="" xmlns:a16="http://schemas.microsoft.com/office/drawing/2014/main" id="{F4CABCB8-C5C8-4BB2-A035-08C8D6DD8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848" y="3786910"/>
            <a:ext cx="3358373" cy="2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D48C76-B09C-4D60-8610-74BBFBDA6ADF}"/>
              </a:ext>
            </a:extLst>
          </p:cNvPr>
          <p:cNvSpPr txBox="1"/>
          <p:nvPr/>
        </p:nvSpPr>
        <p:spPr>
          <a:xfrm>
            <a:off x="323557" y="196948"/>
            <a:ext cx="11718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Студенти-реставратори вивчають старовинну техніку жовткової темпери. Копіюють ікони українського середньовічного малярства. Студенти готують дошку для ікони: вивчають процес приготування і нанесення іконного левкасу. Освоюють технологічні особливості і послідовність виконання роботи жовтковою емульсією, а також процес позолочення ікони.</a:t>
            </a:r>
          </a:p>
        </p:txBody>
      </p:sp>
      <p:pic>
        <p:nvPicPr>
          <p:cNvPr id="6" name="Рисунок 5" descr="Зображення, що містить особа, у приміщенні, жінка, дівчинка&#10;&#10;Автоматично згенерований опис">
            <a:extLst>
              <a:ext uri="{FF2B5EF4-FFF2-40B4-BE49-F238E27FC236}">
                <a16:creationId xmlns="" xmlns:a16="http://schemas.microsoft.com/office/drawing/2014/main" id="{D941AC3F-43C7-45DF-AEEF-87209E76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25" y="2628574"/>
            <a:ext cx="2533578" cy="3378104"/>
          </a:xfrm>
          <a:prstGeom prst="rect">
            <a:avLst/>
          </a:prstGeom>
        </p:spPr>
      </p:pic>
      <p:pic>
        <p:nvPicPr>
          <p:cNvPr id="8" name="Рисунок 7" descr="Зображення, що містить у приміщенні, особа, стіл, їжа&#10;&#10;Автоматично згенерований опис">
            <a:extLst>
              <a:ext uri="{FF2B5EF4-FFF2-40B4-BE49-F238E27FC236}">
                <a16:creationId xmlns="" xmlns:a16="http://schemas.microsoft.com/office/drawing/2014/main" id="{7CA74393-2F21-43AB-A92D-6E85C276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7" y="2628574"/>
            <a:ext cx="2973339" cy="3964452"/>
          </a:xfrm>
          <a:prstGeom prst="rect">
            <a:avLst/>
          </a:prstGeom>
        </p:spPr>
      </p:pic>
      <p:pic>
        <p:nvPicPr>
          <p:cNvPr id="10" name="Рисунок 9" descr="Зображення, що містить стіл, у приміщенні, особа, сидить&#10;&#10;Автоматично згенерований опис">
            <a:extLst>
              <a:ext uri="{FF2B5EF4-FFF2-40B4-BE49-F238E27FC236}">
                <a16:creationId xmlns="" xmlns:a16="http://schemas.microsoft.com/office/drawing/2014/main" id="{66A1D2B1-8CAD-4DDC-9359-A2B2E974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14" y="2628574"/>
            <a:ext cx="2973340" cy="3964453"/>
          </a:xfrm>
          <a:prstGeom prst="rect">
            <a:avLst/>
          </a:prstGeom>
        </p:spPr>
      </p:pic>
      <p:pic>
        <p:nvPicPr>
          <p:cNvPr id="12" name="Рисунок 11" descr="Зображення, що містить особа, у приміщенні, стіл, тримає&#10;&#10;Автоматично згенерований опис">
            <a:extLst>
              <a:ext uri="{FF2B5EF4-FFF2-40B4-BE49-F238E27FC236}">
                <a16:creationId xmlns="" xmlns:a16="http://schemas.microsoft.com/office/drawing/2014/main" id="{BC1E777B-C533-4FD1-8E02-8AE856A39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866" y="2628575"/>
            <a:ext cx="2533577" cy="337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6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0927AD-E35E-420C-B77D-DD4E9F2E4BAC}"/>
              </a:ext>
            </a:extLst>
          </p:cNvPr>
          <p:cNvSpPr txBox="1"/>
          <p:nvPr/>
        </p:nvSpPr>
        <p:spPr>
          <a:xfrm>
            <a:off x="140677" y="211015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Гончар Валентина</a:t>
            </a:r>
            <a:r>
              <a:rPr lang="uk-UA" sz="2400" dirty="0"/>
              <a:t>  виконала копію ікони апостолів </a:t>
            </a:r>
            <a:r>
              <a:rPr lang="uk-UA" sz="2400" dirty="0" err="1"/>
              <a:t>Іоана</a:t>
            </a:r>
            <a:r>
              <a:rPr lang="uk-UA" sz="2400" dirty="0"/>
              <a:t> і Петра, </a:t>
            </a:r>
            <a:r>
              <a:rPr lang="uk-UA" sz="2400" b="1" i="1" dirty="0" err="1"/>
              <a:t>Загурська</a:t>
            </a:r>
            <a:r>
              <a:rPr lang="uk-UA" sz="2400" b="1" i="1" dirty="0"/>
              <a:t> Христина </a:t>
            </a:r>
            <a:r>
              <a:rPr lang="uk-UA" sz="2400" dirty="0"/>
              <a:t>– копію ікони святого Миколая, </a:t>
            </a:r>
            <a:r>
              <a:rPr lang="uk-UA" sz="2400" b="1" i="1" dirty="0"/>
              <a:t>Марчук Антоніна </a:t>
            </a:r>
            <a:r>
              <a:rPr lang="uk-UA" sz="2400" dirty="0"/>
              <a:t>– ікону Богородиці з похвалою, </a:t>
            </a:r>
            <a:r>
              <a:rPr lang="uk-UA" sz="2400" b="1" i="1" dirty="0"/>
              <a:t>Стрижко Валерія </a:t>
            </a:r>
            <a:r>
              <a:rPr lang="uk-UA" sz="2400" dirty="0"/>
              <a:t>– копію ікони святого Миколая. Під керівництвом викладача – </a:t>
            </a:r>
            <a:r>
              <a:rPr lang="uk-UA" sz="2400" b="1" i="1" dirty="0" err="1"/>
              <a:t>Попенюк</a:t>
            </a:r>
            <a:r>
              <a:rPr lang="uk-UA" sz="2400" b="1" i="1" dirty="0"/>
              <a:t> Ю.А.</a:t>
            </a:r>
          </a:p>
        </p:txBody>
      </p:sp>
      <p:pic>
        <p:nvPicPr>
          <p:cNvPr id="5" name="Рисунок 4" descr="Зображення, що містить старий, покритий&#10;&#10;Автоматично згенерований опис">
            <a:extLst>
              <a:ext uri="{FF2B5EF4-FFF2-40B4-BE49-F238E27FC236}">
                <a16:creationId xmlns="" xmlns:a16="http://schemas.microsoft.com/office/drawing/2014/main" id="{69CC97DD-7845-40A5-8560-0A5A86BB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707093"/>
            <a:ext cx="2777587" cy="4707775"/>
          </a:xfrm>
          <a:prstGeom prst="rect">
            <a:avLst/>
          </a:prstGeom>
        </p:spPr>
      </p:pic>
      <p:pic>
        <p:nvPicPr>
          <p:cNvPr id="7" name="Рисунок 6" descr="Зображення, що містить чоловік, коробка, тримає&#10;&#10;Автоматично згенерований опис">
            <a:extLst>
              <a:ext uri="{FF2B5EF4-FFF2-40B4-BE49-F238E27FC236}">
                <a16:creationId xmlns="" xmlns:a16="http://schemas.microsoft.com/office/drawing/2014/main" id="{DC782A32-2BA9-4951-9CA3-83A0D074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07" y="1721179"/>
            <a:ext cx="2800568" cy="4693689"/>
          </a:xfrm>
          <a:prstGeom prst="rect">
            <a:avLst/>
          </a:prstGeom>
        </p:spPr>
      </p:pic>
      <p:pic>
        <p:nvPicPr>
          <p:cNvPr id="9" name="Рисунок 8" descr="Зображення, що містить сидить, чоловік, жінка, люди&#10;&#10;Автоматично згенерований опис">
            <a:extLst>
              <a:ext uri="{FF2B5EF4-FFF2-40B4-BE49-F238E27FC236}">
                <a16:creationId xmlns="" xmlns:a16="http://schemas.microsoft.com/office/drawing/2014/main" id="{FA6B03FF-FC09-432F-9219-5F551E844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18" y="1694630"/>
            <a:ext cx="3379456" cy="4693690"/>
          </a:xfrm>
          <a:prstGeom prst="rect">
            <a:avLst/>
          </a:prstGeom>
        </p:spPr>
      </p:pic>
      <p:pic>
        <p:nvPicPr>
          <p:cNvPr id="13" name="Рисунок 12" descr="Зображення, що містить у приміщенні, стіл, сидить, слон&#10;&#10;Автоматично згенерований опис">
            <a:extLst>
              <a:ext uri="{FF2B5EF4-FFF2-40B4-BE49-F238E27FC236}">
                <a16:creationId xmlns="" xmlns:a16="http://schemas.microsoft.com/office/drawing/2014/main" id="{A0AB6E4C-D6D2-4FDA-A677-1BDAFADF3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7" y="1668083"/>
            <a:ext cx="2294279" cy="47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4B0DC9-67ED-4DCF-85E7-FB05BC9D0CAF}"/>
              </a:ext>
            </a:extLst>
          </p:cNvPr>
          <p:cNvSpPr txBox="1"/>
          <p:nvPr/>
        </p:nvSpPr>
        <p:spPr>
          <a:xfrm>
            <a:off x="53926" y="98474"/>
            <a:ext cx="120841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“</a:t>
            </a:r>
            <a:r>
              <a:rPr lang="ru-RU" sz="2800" b="1" dirty="0" err="1"/>
              <a:t>Реставрація</a:t>
            </a:r>
            <a:r>
              <a:rPr lang="ru-RU" sz="2800" b="1" dirty="0"/>
              <a:t> і </a:t>
            </a:r>
            <a:r>
              <a:rPr lang="ru-RU" sz="2800" b="1" dirty="0" err="1"/>
              <a:t>збереження</a:t>
            </a:r>
            <a:r>
              <a:rPr lang="ru-RU" sz="2800" b="1" dirty="0"/>
              <a:t> </a:t>
            </a:r>
            <a:r>
              <a:rPr lang="ru-RU" sz="2800" b="1" dirty="0" err="1"/>
              <a:t>ікони</a:t>
            </a:r>
            <a:r>
              <a:rPr lang="ru-RU" sz="2800" b="1" dirty="0"/>
              <a:t> </a:t>
            </a:r>
            <a:r>
              <a:rPr lang="ru-RU" sz="2800" b="1" dirty="0" err="1"/>
              <a:t>виконаної</a:t>
            </a:r>
            <a:r>
              <a:rPr lang="ru-RU" sz="2800" b="1" dirty="0"/>
              <a:t> в </a:t>
            </a:r>
            <a:r>
              <a:rPr lang="ru-RU" sz="2800" b="1" dirty="0" err="1"/>
              <a:t>техніці</a:t>
            </a:r>
            <a:r>
              <a:rPr lang="ru-RU" sz="2800" b="1" dirty="0"/>
              <a:t> </a:t>
            </a:r>
            <a:r>
              <a:rPr lang="ru-RU" sz="2800" b="1" dirty="0" err="1"/>
              <a:t>олійного</a:t>
            </a:r>
            <a:r>
              <a:rPr lang="ru-RU" sz="2800" b="1" dirty="0"/>
              <a:t> </a:t>
            </a:r>
            <a:r>
              <a:rPr lang="ru-RU" sz="2800" b="1" dirty="0" err="1"/>
              <a:t>живопису</a:t>
            </a:r>
            <a:r>
              <a:rPr lang="ru-RU" sz="2800" b="1" dirty="0"/>
              <a:t>”</a:t>
            </a:r>
            <a:r>
              <a:rPr lang="ru-RU" sz="2800" dirty="0"/>
              <a:t>. </a:t>
            </a:r>
            <a:r>
              <a:rPr lang="ru-RU" sz="2800" b="1" dirty="0" err="1"/>
              <a:t>Етапи</a:t>
            </a:r>
            <a:r>
              <a:rPr lang="ru-RU" sz="2800" b="1" dirty="0"/>
              <a:t> </a:t>
            </a:r>
            <a:r>
              <a:rPr lang="ru-RU" sz="2800" b="1" dirty="0" err="1"/>
              <a:t>виконання</a:t>
            </a:r>
            <a:r>
              <a:rPr lang="ru-RU" sz="2800" b="1" dirty="0"/>
              <a:t> практичного </a:t>
            </a:r>
            <a:r>
              <a:rPr lang="ru-RU" sz="2800" b="1" dirty="0" err="1"/>
              <a:t>завдання</a:t>
            </a:r>
            <a:r>
              <a:rPr lang="ru-RU" sz="2800" b="1" dirty="0"/>
              <a:t>:</a:t>
            </a:r>
          </a:p>
          <a:p>
            <a:pPr algn="just"/>
            <a:r>
              <a:rPr lang="uk-UA" sz="2400" b="1" i="1" u="sng" dirty="0"/>
              <a:t>І етап</a:t>
            </a:r>
            <a:r>
              <a:rPr lang="uk-UA" sz="2400" dirty="0"/>
              <a:t>: накладання профілактичного заклеювання паперовим покриттям з метою зміцнення фарбового шару. Для цього процесу використовується </a:t>
            </a:r>
            <a:r>
              <a:rPr lang="uk-UA" sz="2400" dirty="0" err="1"/>
              <a:t>мікалентний</a:t>
            </a:r>
            <a:r>
              <a:rPr lang="uk-UA" sz="2400" dirty="0"/>
              <a:t> папір і 5% розчин </a:t>
            </a:r>
            <a:r>
              <a:rPr lang="uk-UA" sz="2400" dirty="0" err="1"/>
              <a:t>мездрового</a:t>
            </a:r>
            <a:r>
              <a:rPr lang="uk-UA" sz="2400" dirty="0"/>
              <a:t> клею.</a:t>
            </a:r>
            <a:endParaRPr lang="ru-RU" sz="2400" dirty="0"/>
          </a:p>
          <a:p>
            <a:endParaRPr lang="uk-UA" dirty="0"/>
          </a:p>
        </p:txBody>
      </p:sp>
      <p:pic>
        <p:nvPicPr>
          <p:cNvPr id="6" name="Рисунок 5" descr="Зображення, що містить особа, у приміщенні, жінка, дівчинка&#10;&#10;Автоматично згенерований опис">
            <a:extLst>
              <a:ext uri="{FF2B5EF4-FFF2-40B4-BE49-F238E27FC236}">
                <a16:creationId xmlns="" xmlns:a16="http://schemas.microsoft.com/office/drawing/2014/main" id="{D5921F16-CCF6-4BCD-A706-19E5AF77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9" y="2327415"/>
            <a:ext cx="2790679" cy="4186019"/>
          </a:xfrm>
          <a:prstGeom prst="rect">
            <a:avLst/>
          </a:prstGeom>
        </p:spPr>
      </p:pic>
      <p:pic>
        <p:nvPicPr>
          <p:cNvPr id="8" name="Рисунок 7" descr="Зображення, що містить особа, у приміщенні, собака, стіл&#10;&#10;Автоматично згенерований опис">
            <a:extLst>
              <a:ext uri="{FF2B5EF4-FFF2-40B4-BE49-F238E27FC236}">
                <a16:creationId xmlns="" xmlns:a16="http://schemas.microsoft.com/office/drawing/2014/main" id="{94D93083-1F29-41B1-9437-12D1C30CF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747" y="3323144"/>
            <a:ext cx="4748507" cy="3165671"/>
          </a:xfrm>
          <a:prstGeom prst="rect">
            <a:avLst/>
          </a:prstGeom>
        </p:spPr>
      </p:pic>
      <p:pic>
        <p:nvPicPr>
          <p:cNvPr id="10" name="Рисунок 9" descr="Зображення, що містить особа, у приміщенні, молодий, дитина&#10;&#10;Автоматично згенерований опис">
            <a:extLst>
              <a:ext uri="{FF2B5EF4-FFF2-40B4-BE49-F238E27FC236}">
                <a16:creationId xmlns="" xmlns:a16="http://schemas.microsoft.com/office/drawing/2014/main" id="{1DDC1B13-E549-47CE-95E6-40128C2C1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113" y="2302796"/>
            <a:ext cx="2790679" cy="418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6FE3DE-9DFC-4FED-8EBB-A632E269AED2}"/>
              </a:ext>
            </a:extLst>
          </p:cNvPr>
          <p:cNvSpPr txBox="1"/>
          <p:nvPr/>
        </p:nvSpPr>
        <p:spPr>
          <a:xfrm>
            <a:off x="389205" y="239151"/>
            <a:ext cx="11746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/>
              <a:t>ІІ </a:t>
            </a:r>
            <a:r>
              <a:rPr lang="ru-RU" sz="3200" b="1" i="1" u="sng" dirty="0" err="1"/>
              <a:t>етап</a:t>
            </a:r>
            <a:r>
              <a:rPr lang="ru-RU" sz="3200" b="1" u="sng" dirty="0"/>
              <a:t> </a:t>
            </a:r>
            <a:r>
              <a:rPr lang="ru-RU" sz="3200" dirty="0"/>
              <a:t>: </a:t>
            </a:r>
            <a:r>
              <a:rPr lang="ru-RU" sz="3200" dirty="0" err="1"/>
              <a:t>вирівнювання</a:t>
            </a:r>
            <a:r>
              <a:rPr lang="ru-RU" sz="3200" dirty="0"/>
              <a:t> і </a:t>
            </a:r>
            <a:r>
              <a:rPr lang="ru-RU" sz="3200" dirty="0" err="1"/>
              <a:t>вкладання</a:t>
            </a:r>
            <a:r>
              <a:rPr lang="ru-RU" sz="3200" dirty="0"/>
              <a:t> </a:t>
            </a:r>
            <a:r>
              <a:rPr lang="ru-RU" sz="3200" dirty="0" err="1"/>
              <a:t>фарбового</a:t>
            </a:r>
            <a:r>
              <a:rPr lang="ru-RU" sz="3200" dirty="0"/>
              <a:t> шару </a:t>
            </a:r>
            <a:r>
              <a:rPr lang="ru-RU" sz="3200" dirty="0" err="1"/>
              <a:t>профілактичного</a:t>
            </a:r>
            <a:r>
              <a:rPr lang="ru-RU" sz="3200" dirty="0"/>
              <a:t> </a:t>
            </a:r>
            <a:r>
              <a:rPr lang="ru-RU" sz="3200" dirty="0" err="1"/>
              <a:t>заклеювання</a:t>
            </a:r>
            <a:r>
              <a:rPr lang="ru-RU" sz="3200" dirty="0"/>
              <a:t> </a:t>
            </a:r>
            <a:r>
              <a:rPr lang="ru-RU" sz="3200" dirty="0" err="1"/>
              <a:t>фторопластовим</a:t>
            </a:r>
            <a:r>
              <a:rPr lang="ru-RU" sz="3200" dirty="0"/>
              <a:t> шпателем.</a:t>
            </a:r>
            <a:endParaRPr lang="uk-UA" sz="3200" dirty="0"/>
          </a:p>
        </p:txBody>
      </p:sp>
      <p:pic>
        <p:nvPicPr>
          <p:cNvPr id="4" name="Рисунок 3" descr="Зображення, що містить особа, у приміщенні, жінка, стіл&#10;&#10;Автоматично згенерований опис">
            <a:extLst>
              <a:ext uri="{FF2B5EF4-FFF2-40B4-BE49-F238E27FC236}">
                <a16:creationId xmlns="" xmlns:a16="http://schemas.microsoft.com/office/drawing/2014/main" id="{99D5FFA3-B8CD-4423-97E3-259BEF4B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17" y="2129344"/>
            <a:ext cx="2782901" cy="4126313"/>
          </a:xfrm>
          <a:prstGeom prst="rect">
            <a:avLst/>
          </a:prstGeom>
        </p:spPr>
      </p:pic>
      <p:pic>
        <p:nvPicPr>
          <p:cNvPr id="6" name="Рисунок 5" descr="Зображення, що містить у приміщенні, особа, стіл, жінка&#10;&#10;Автоматично згенерований опис">
            <a:extLst>
              <a:ext uri="{FF2B5EF4-FFF2-40B4-BE49-F238E27FC236}">
                <a16:creationId xmlns="" xmlns:a16="http://schemas.microsoft.com/office/drawing/2014/main" id="{8181B270-E494-401C-AF5F-EA5E5C9E2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4" y="2077664"/>
            <a:ext cx="2785329" cy="4177993"/>
          </a:xfrm>
          <a:prstGeom prst="rect">
            <a:avLst/>
          </a:prstGeom>
        </p:spPr>
      </p:pic>
      <p:pic>
        <p:nvPicPr>
          <p:cNvPr id="8" name="Рисунок 7" descr="Зображення, що містить у приміщенні, особа, чоловік, молодий&#10;&#10;Автоматично згенерований опис">
            <a:extLst>
              <a:ext uri="{FF2B5EF4-FFF2-40B4-BE49-F238E27FC236}">
                <a16:creationId xmlns="" xmlns:a16="http://schemas.microsoft.com/office/drawing/2014/main" id="{D7F8DC76-B530-451A-95CA-542EE061F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644" y="1621343"/>
            <a:ext cx="2692272" cy="4126314"/>
          </a:xfrm>
          <a:prstGeom prst="rect">
            <a:avLst/>
          </a:prstGeom>
        </p:spPr>
      </p:pic>
      <p:pic>
        <p:nvPicPr>
          <p:cNvPr id="10" name="Рисунок 9" descr="Зображення, що містить особа, у приміщенні, сидить, стіл&#10;&#10;Автоматично згенерований опис">
            <a:extLst>
              <a:ext uri="{FF2B5EF4-FFF2-40B4-BE49-F238E27FC236}">
                <a16:creationId xmlns="" xmlns:a16="http://schemas.microsoft.com/office/drawing/2014/main" id="{BE4CD7D6-D6C4-4E0C-B6AC-E75E7B489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51" y="1569665"/>
            <a:ext cx="2785328" cy="41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90A9E4-C9D0-41F6-A17F-916FDB57C850}"/>
              </a:ext>
            </a:extLst>
          </p:cNvPr>
          <p:cNvSpPr txBox="1"/>
          <p:nvPr/>
        </p:nvSpPr>
        <p:spPr>
          <a:xfrm>
            <a:off x="319315" y="203200"/>
            <a:ext cx="1135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/>
              <a:t>ІІІ </a:t>
            </a:r>
            <a:r>
              <a:rPr lang="ru-RU" sz="3200" b="1" i="1" u="sng" dirty="0" err="1"/>
              <a:t>етап</a:t>
            </a:r>
            <a:r>
              <a:rPr lang="ru-RU" sz="3200" dirty="0"/>
              <a:t>: </a:t>
            </a:r>
            <a:r>
              <a:rPr lang="ru-RU" sz="3200" dirty="0" err="1"/>
              <a:t>просушування</a:t>
            </a:r>
            <a:r>
              <a:rPr lang="ru-RU" sz="3200" dirty="0"/>
              <a:t> левкасу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профілактичним</a:t>
            </a:r>
            <a:r>
              <a:rPr lang="ru-RU" sz="3200" dirty="0"/>
              <a:t> </a:t>
            </a:r>
            <a:r>
              <a:rPr lang="ru-RU" sz="3200" dirty="0" err="1"/>
              <a:t>проклеюванням</a:t>
            </a:r>
            <a:r>
              <a:rPr lang="ru-RU" sz="3200" dirty="0"/>
              <a:t>.</a:t>
            </a:r>
            <a:endParaRPr lang="uk-UA" sz="3200" dirty="0"/>
          </a:p>
        </p:txBody>
      </p:sp>
      <p:pic>
        <p:nvPicPr>
          <p:cNvPr id="4" name="Рисунок 3" descr="Зображення, що містить особа, у приміщенні, жінка, молодий&#10;&#10;Автоматично згенерований опис">
            <a:extLst>
              <a:ext uri="{FF2B5EF4-FFF2-40B4-BE49-F238E27FC236}">
                <a16:creationId xmlns="" xmlns:a16="http://schemas.microsoft.com/office/drawing/2014/main" id="{ADD0C415-C4C3-4837-BCC2-D2794D6A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69" y="1315353"/>
            <a:ext cx="3559631" cy="5339447"/>
          </a:xfrm>
          <a:prstGeom prst="rect">
            <a:avLst/>
          </a:prstGeom>
        </p:spPr>
      </p:pic>
      <p:pic>
        <p:nvPicPr>
          <p:cNvPr id="6" name="Рисунок 5" descr="Зображення, що містить жінка, стоячий, їжа, стіл&#10;&#10;Автоматично згенерований опис">
            <a:extLst>
              <a:ext uri="{FF2B5EF4-FFF2-40B4-BE49-F238E27FC236}">
                <a16:creationId xmlns="" xmlns:a16="http://schemas.microsoft.com/office/drawing/2014/main" id="{C83176F9-14C2-4675-A802-5D4AC55D6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724" y="2159906"/>
            <a:ext cx="3086552" cy="4115403"/>
          </a:xfrm>
          <a:prstGeom prst="rect">
            <a:avLst/>
          </a:prstGeom>
        </p:spPr>
      </p:pic>
      <p:pic>
        <p:nvPicPr>
          <p:cNvPr id="8" name="Рисунок 7" descr="Зображення, що містить у приміщенні, особа, кухня, стіл&#10;&#10;Автоматично згенерований опис">
            <a:extLst>
              <a:ext uri="{FF2B5EF4-FFF2-40B4-BE49-F238E27FC236}">
                <a16:creationId xmlns="" xmlns:a16="http://schemas.microsoft.com/office/drawing/2014/main" id="{49C35487-3650-4B5E-8A1F-26E9A5CFB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500" y="1280418"/>
            <a:ext cx="3559631" cy="53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F9C111-907A-4FDB-AA2F-DF7849BD179D}"/>
              </a:ext>
            </a:extLst>
          </p:cNvPr>
          <p:cNvSpPr txBox="1"/>
          <p:nvPr/>
        </p:nvSpPr>
        <p:spPr>
          <a:xfrm>
            <a:off x="0" y="23222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 </a:t>
            </a:r>
            <a:r>
              <a:rPr lang="ru-RU" sz="3200" b="1" i="1" u="sng" dirty="0"/>
              <a:t>IV </a:t>
            </a:r>
            <a:r>
              <a:rPr lang="ru-RU" sz="3200" b="1" i="1" u="sng" dirty="0" err="1"/>
              <a:t>етап</a:t>
            </a:r>
            <a:r>
              <a:rPr lang="ru-RU" sz="3200" dirty="0"/>
              <a:t>: </a:t>
            </a:r>
            <a:r>
              <a:rPr lang="ru-RU" sz="3200" dirty="0" err="1"/>
              <a:t>видалення</a:t>
            </a:r>
            <a:r>
              <a:rPr lang="ru-RU" sz="3200" dirty="0"/>
              <a:t> </a:t>
            </a:r>
            <a:r>
              <a:rPr lang="ru-RU" sz="3200" dirty="0" err="1"/>
              <a:t>профілактичного</a:t>
            </a:r>
            <a:r>
              <a:rPr lang="ru-RU" sz="3200" dirty="0"/>
              <a:t> </a:t>
            </a:r>
            <a:r>
              <a:rPr lang="ru-RU" sz="3200" dirty="0" err="1"/>
              <a:t>заклеювання</a:t>
            </a:r>
            <a:r>
              <a:rPr lang="ru-RU" sz="3200" dirty="0"/>
              <a:t>. </a:t>
            </a:r>
            <a:r>
              <a:rPr lang="ru-RU" sz="3200" dirty="0" err="1"/>
              <a:t>Зміцнення</a:t>
            </a:r>
            <a:r>
              <a:rPr lang="ru-RU" sz="3200" dirty="0"/>
              <a:t> </a:t>
            </a:r>
            <a:r>
              <a:rPr lang="ru-RU" sz="3200" dirty="0" err="1"/>
              <a:t>фарбового</a:t>
            </a:r>
            <a:r>
              <a:rPr lang="ru-RU" sz="3200" dirty="0"/>
              <a:t> шару і левкасу завершена.</a:t>
            </a:r>
            <a:endParaRPr lang="uk-UA" sz="3200" dirty="0"/>
          </a:p>
        </p:txBody>
      </p:sp>
      <p:pic>
        <p:nvPicPr>
          <p:cNvPr id="4" name="Рисунок 3" descr="Зображення, що містить у приміщенні, особа, стіл, тримає&#10;&#10;Автоматично згенерований опис">
            <a:extLst>
              <a:ext uri="{FF2B5EF4-FFF2-40B4-BE49-F238E27FC236}">
                <a16:creationId xmlns="" xmlns:a16="http://schemas.microsoft.com/office/drawing/2014/main" id="{07547667-953E-424E-A2A7-6667642C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4" y="2578071"/>
            <a:ext cx="3784756" cy="2838567"/>
          </a:xfrm>
          <a:prstGeom prst="rect">
            <a:avLst/>
          </a:prstGeom>
        </p:spPr>
      </p:pic>
      <p:pic>
        <p:nvPicPr>
          <p:cNvPr id="6" name="Рисунок 5" descr="Зображення, що містить у приміщенні, особа, стіл, молодий&#10;&#10;Автоматично згенерований опис">
            <a:extLst>
              <a:ext uri="{FF2B5EF4-FFF2-40B4-BE49-F238E27FC236}">
                <a16:creationId xmlns="" xmlns:a16="http://schemas.microsoft.com/office/drawing/2014/main" id="{87FDB95A-F207-4284-9906-1CFADE12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241" y="2578069"/>
            <a:ext cx="3927911" cy="2945933"/>
          </a:xfrm>
          <a:prstGeom prst="rect">
            <a:avLst/>
          </a:prstGeom>
        </p:spPr>
      </p:pic>
      <p:pic>
        <p:nvPicPr>
          <p:cNvPr id="8" name="Рисунок 7" descr="Зображення, що містить особа, стіл, у приміщенні, чоловік&#10;&#10;Автоматично згенерований опис">
            <a:extLst>
              <a:ext uri="{FF2B5EF4-FFF2-40B4-BE49-F238E27FC236}">
                <a16:creationId xmlns="" xmlns:a16="http://schemas.microsoft.com/office/drawing/2014/main" id="{42F4C1BF-5F23-49AC-8CFE-DE91A346B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226" y="2562558"/>
            <a:ext cx="3805440" cy="28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9552BE-4E26-4B2A-B68D-69161FD8B063}"/>
              </a:ext>
            </a:extLst>
          </p:cNvPr>
          <p:cNvSpPr txBox="1"/>
          <p:nvPr/>
        </p:nvSpPr>
        <p:spPr>
          <a:xfrm>
            <a:off x="0" y="15474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“Видалення поверхневих забруднень”. </a:t>
            </a:r>
            <a:r>
              <a:rPr lang="ru-RU" sz="3200" dirty="0" err="1"/>
              <a:t>Студенти-реставратори</a:t>
            </a:r>
            <a:r>
              <a:rPr lang="ru-RU" sz="3200" dirty="0"/>
              <a:t> за </a:t>
            </a:r>
            <a:r>
              <a:rPr lang="ru-RU" sz="3200" dirty="0" err="1"/>
              <a:t>допомогою</a:t>
            </a:r>
            <a:r>
              <a:rPr lang="ru-RU" sz="3200" dirty="0"/>
              <a:t> мильного </a:t>
            </a:r>
            <a:r>
              <a:rPr lang="ru-RU" sz="3200" dirty="0" err="1"/>
              <a:t>розчину</a:t>
            </a:r>
            <a:r>
              <a:rPr lang="ru-RU" sz="3200" dirty="0"/>
              <a:t> </a:t>
            </a:r>
            <a:r>
              <a:rPr lang="ru-RU" sz="3200" dirty="0" err="1"/>
              <a:t>видаляють</a:t>
            </a:r>
            <a:r>
              <a:rPr lang="ru-RU" sz="3200" dirty="0"/>
              <a:t> </a:t>
            </a:r>
            <a:r>
              <a:rPr lang="ru-RU" sz="3200" dirty="0" err="1"/>
              <a:t>забруднення</a:t>
            </a:r>
            <a:r>
              <a:rPr lang="ru-RU" sz="3200" dirty="0"/>
              <a:t> з </a:t>
            </a:r>
            <a:r>
              <a:rPr lang="ru-RU" sz="3200" dirty="0" err="1"/>
              <a:t>живописної</a:t>
            </a:r>
            <a:r>
              <a:rPr lang="ru-RU" sz="3200" dirty="0"/>
              <a:t> </a:t>
            </a:r>
            <a:r>
              <a:rPr lang="ru-RU" sz="3200" dirty="0" err="1"/>
              <a:t>поверхні</a:t>
            </a:r>
            <a:r>
              <a:rPr lang="ru-RU" sz="3200" dirty="0"/>
              <a:t> </a:t>
            </a:r>
            <a:r>
              <a:rPr lang="ru-RU" sz="3200" dirty="0" err="1"/>
              <a:t>твору</a:t>
            </a:r>
            <a:r>
              <a:rPr lang="ru-RU" sz="3200" dirty="0"/>
              <a:t>.</a:t>
            </a:r>
            <a:endParaRPr lang="uk-UA" sz="3200" dirty="0"/>
          </a:p>
        </p:txBody>
      </p:sp>
      <p:pic>
        <p:nvPicPr>
          <p:cNvPr id="4" name="Рисунок 3" descr="Зображення, що містить будівля, надворі, дерев’яний, сидить&#10;&#10;Автоматично згенерований опис">
            <a:extLst>
              <a:ext uri="{FF2B5EF4-FFF2-40B4-BE49-F238E27FC236}">
                <a16:creationId xmlns="" xmlns:a16="http://schemas.microsoft.com/office/drawing/2014/main" id="{26D5F43B-90D2-4241-B76B-320C5032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59" y="1898493"/>
            <a:ext cx="3275502" cy="4367336"/>
          </a:xfrm>
          <a:prstGeom prst="rect">
            <a:avLst/>
          </a:prstGeom>
        </p:spPr>
      </p:pic>
      <p:pic>
        <p:nvPicPr>
          <p:cNvPr id="6" name="Рисунок 5" descr="Зображення, що містить старий, сидить, чоловік, тримає&#10;&#10;Автоматично згенерований опис">
            <a:extLst>
              <a:ext uri="{FF2B5EF4-FFF2-40B4-BE49-F238E27FC236}">
                <a16:creationId xmlns="" xmlns:a16="http://schemas.microsoft.com/office/drawing/2014/main" id="{6814AFD7-A02D-4005-B618-DE2BF317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039" y="1898493"/>
            <a:ext cx="3275502" cy="4367336"/>
          </a:xfrm>
          <a:prstGeom prst="rect">
            <a:avLst/>
          </a:prstGeom>
        </p:spPr>
      </p:pic>
      <p:pic>
        <p:nvPicPr>
          <p:cNvPr id="8" name="Рисунок 7" descr="Зображення, що містить будівля, старий, сидить, дивиться&#10;&#10;Автоматично згенерований опис">
            <a:extLst>
              <a:ext uri="{FF2B5EF4-FFF2-40B4-BE49-F238E27FC236}">
                <a16:creationId xmlns="" xmlns:a16="http://schemas.microsoft.com/office/drawing/2014/main" id="{E14476F5-0868-4D87-8D86-D0E185D38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908" y="2653411"/>
            <a:ext cx="4078183" cy="30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34575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213</Words>
  <Application>Microsoft Office PowerPoint</Application>
  <PresentationFormat>Произвольный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Посилка</vt:lpstr>
      <vt:lpstr>СПЕЦІАЛІЗАЦІЯ «ТЕХНІКА І ТЕХНОЛОГІЯ РЕСТАВРАЦІЇ СТАНКОВОГО ЖИВОПИСУ»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СПЕЦІАЛІЗАЦІЯ «ТЕХНІКА І ТЕХНОЛОГІЯ РЕСТАВРАЦІЇ СТАНКОВОГО ЖИВОПИСУ»</dc:title>
  <dc:creator>Антоніна Марчук</dc:creator>
  <cp:lastModifiedBy>Admin</cp:lastModifiedBy>
  <cp:revision>7</cp:revision>
  <dcterms:created xsi:type="dcterms:W3CDTF">2020-05-28T18:01:12Z</dcterms:created>
  <dcterms:modified xsi:type="dcterms:W3CDTF">2020-05-29T11:13:50Z</dcterms:modified>
</cp:coreProperties>
</file>