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66"/>
  </p:notesMasterIdLst>
  <p:sldIdLst>
    <p:sldId id="256" r:id="rId2"/>
    <p:sldId id="273" r:id="rId3"/>
    <p:sldId id="318" r:id="rId4"/>
    <p:sldId id="260" r:id="rId5"/>
    <p:sldId id="261" r:id="rId6"/>
    <p:sldId id="263" r:id="rId7"/>
    <p:sldId id="262" r:id="rId8"/>
    <p:sldId id="264" r:id="rId9"/>
    <p:sldId id="319" r:id="rId10"/>
    <p:sldId id="272" r:id="rId11"/>
    <p:sldId id="271" r:id="rId12"/>
    <p:sldId id="320" r:id="rId13"/>
    <p:sldId id="321" r:id="rId14"/>
    <p:sldId id="270" r:id="rId15"/>
    <p:sldId id="322" r:id="rId16"/>
    <p:sldId id="269" r:id="rId17"/>
    <p:sldId id="323" r:id="rId18"/>
    <p:sldId id="268" r:id="rId19"/>
    <p:sldId id="267" r:id="rId20"/>
    <p:sldId id="266" r:id="rId21"/>
    <p:sldId id="274" r:id="rId22"/>
    <p:sldId id="275" r:id="rId23"/>
    <p:sldId id="276" r:id="rId24"/>
    <p:sldId id="277" r:id="rId25"/>
    <p:sldId id="278" r:id="rId26"/>
    <p:sldId id="279" r:id="rId27"/>
    <p:sldId id="324" r:id="rId28"/>
    <p:sldId id="280" r:id="rId29"/>
    <p:sldId id="281" r:id="rId30"/>
    <p:sldId id="282" r:id="rId31"/>
    <p:sldId id="283" r:id="rId32"/>
    <p:sldId id="325" r:id="rId33"/>
    <p:sldId id="284" r:id="rId34"/>
    <p:sldId id="285" r:id="rId35"/>
    <p:sldId id="286" r:id="rId36"/>
    <p:sldId id="287" r:id="rId37"/>
    <p:sldId id="326" r:id="rId38"/>
    <p:sldId id="327" r:id="rId39"/>
    <p:sldId id="328" r:id="rId40"/>
    <p:sldId id="288" r:id="rId41"/>
    <p:sldId id="289" r:id="rId42"/>
    <p:sldId id="290" r:id="rId43"/>
    <p:sldId id="329" r:id="rId44"/>
    <p:sldId id="291" r:id="rId45"/>
    <p:sldId id="292" r:id="rId46"/>
    <p:sldId id="293" r:id="rId47"/>
    <p:sldId id="330" r:id="rId48"/>
    <p:sldId id="294" r:id="rId49"/>
    <p:sldId id="295" r:id="rId50"/>
    <p:sldId id="331" r:id="rId51"/>
    <p:sldId id="296" r:id="rId52"/>
    <p:sldId id="332" r:id="rId53"/>
    <p:sldId id="297" r:id="rId54"/>
    <p:sldId id="333" r:id="rId55"/>
    <p:sldId id="334" r:id="rId56"/>
    <p:sldId id="335" r:id="rId57"/>
    <p:sldId id="336" r:id="rId58"/>
    <p:sldId id="298" r:id="rId59"/>
    <p:sldId id="299" r:id="rId60"/>
    <p:sldId id="339" r:id="rId61"/>
    <p:sldId id="338" r:id="rId62"/>
    <p:sldId id="337" r:id="rId63"/>
    <p:sldId id="340" r:id="rId64"/>
    <p:sldId id="341" r:id="rId65"/>
  </p:sldIdLst>
  <p:sldSz cx="9144000" cy="6858000" type="screen4x3"/>
  <p:notesSz cx="6858000" cy="9144000"/>
  <p:defaultTextStyle>
    <a:defPPr>
      <a:defRPr lang="uk-U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65070134-0CF9-43B0-A9F8-738F13710294}" type="datetimeFigureOut">
              <a:rPr lang="uk-UA"/>
              <a:pPr>
                <a:defRPr/>
              </a:pPr>
              <a:t>31.01.2022</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uk-UA"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uk-UA"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1F686BFB-979D-4388-8B05-B65B2F09204A}" type="slidenum">
              <a:rPr lang="uk-UA"/>
              <a:pPr>
                <a:defRPr/>
              </a:pPr>
              <a:t>‹#›</a:t>
            </a:fld>
            <a:endParaRPr lang="uk-U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11"/>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13"/>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18"/>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ая соединительная линия 10"/>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Прямая соединительная линия 1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Прямая соединительная линия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4"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5" name="Прямая соединительная линия 21"/>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6"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Овал 22"/>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Овал 23"/>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Овал 25"/>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Овал 24"/>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Заголовок 7"/>
          <p:cNvSpPr>
            <a:spLocks noGrp="1"/>
          </p:cNvSpPr>
          <p:nvPr>
            <p:ph type="ctrTitle"/>
          </p:nvPr>
        </p:nvSpPr>
        <p:spPr>
          <a:xfrm>
            <a:off x="2286000" y="3124200"/>
            <a:ext cx="6172200" cy="1894362"/>
          </a:xfrm>
        </p:spPr>
        <p:txBody>
          <a:bodyPr/>
          <a:lstStyle>
            <a:lvl1pPr>
              <a:defRPr b="1"/>
            </a:lvl1pPr>
          </a:lstStyle>
          <a:p>
            <a:r>
              <a:rPr lang="ru-RU" smtClean="0"/>
              <a:t>Образец заголовка</a:t>
            </a:r>
            <a:endParaRPr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22" name="Дата 27"/>
          <p:cNvSpPr>
            <a:spLocks noGrp="1"/>
          </p:cNvSpPr>
          <p:nvPr>
            <p:ph type="dt" sz="half" idx="10"/>
          </p:nvPr>
        </p:nvSpPr>
        <p:spPr bwMode="auto">
          <a:xfrm rot="5400000">
            <a:off x="7764463" y="1174750"/>
            <a:ext cx="2286000" cy="381000"/>
          </a:xfrm>
        </p:spPr>
        <p:txBody>
          <a:bodyPr/>
          <a:lstStyle>
            <a:lvl1pPr>
              <a:defRPr/>
            </a:lvl1pPr>
          </a:lstStyle>
          <a:p>
            <a:pPr>
              <a:defRPr/>
            </a:pPr>
            <a:fld id="{C7EEE2A7-1A79-490B-BAE6-CD80AA00A18D}" type="datetimeFigureOut">
              <a:rPr lang="uk-UA"/>
              <a:pPr>
                <a:defRPr/>
              </a:pPr>
              <a:t>31.01.2022</a:t>
            </a:fld>
            <a:endParaRPr lang="uk-UA"/>
          </a:p>
        </p:txBody>
      </p:sp>
      <p:sp>
        <p:nvSpPr>
          <p:cNvPr id="23" name="Нижний колонтитул 16"/>
          <p:cNvSpPr>
            <a:spLocks noGrp="1"/>
          </p:cNvSpPr>
          <p:nvPr>
            <p:ph type="ftr" sz="quarter" idx="11"/>
          </p:nvPr>
        </p:nvSpPr>
        <p:spPr bwMode="auto">
          <a:xfrm rot="5400000">
            <a:off x="7077076" y="4181475"/>
            <a:ext cx="3657600" cy="384175"/>
          </a:xfrm>
        </p:spPr>
        <p:txBody>
          <a:bodyPr/>
          <a:lstStyle>
            <a:lvl1pPr>
              <a:defRPr/>
            </a:lvl1pPr>
          </a:lstStyle>
          <a:p>
            <a:pPr>
              <a:defRPr/>
            </a:pPr>
            <a:endParaRPr lang="uk-UA"/>
          </a:p>
        </p:txBody>
      </p:sp>
      <p:sp>
        <p:nvSpPr>
          <p:cNvPr id="24" name="Номер слайда 28"/>
          <p:cNvSpPr>
            <a:spLocks noGrp="1"/>
          </p:cNvSpPr>
          <p:nvPr>
            <p:ph type="sldNum" sz="quarter" idx="12"/>
          </p:nvPr>
        </p:nvSpPr>
        <p:spPr bwMode="auto">
          <a:xfrm>
            <a:off x="1325563" y="4929188"/>
            <a:ext cx="609600" cy="517525"/>
          </a:xfrm>
        </p:spPr>
        <p:txBody>
          <a:bodyPr/>
          <a:lstStyle>
            <a:lvl1pPr>
              <a:defRPr/>
            </a:lvl1pPr>
          </a:lstStyle>
          <a:p>
            <a:pPr>
              <a:defRPr/>
            </a:pPr>
            <a:fld id="{75ECD220-3752-46C2-A547-F2245EB92C18}" type="slidenum">
              <a:rPr lang="uk-UA"/>
              <a:pPr>
                <a:defRPr/>
              </a:pPr>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F2E53B55-8629-4673-B3A9-FA9B851204DF}" type="datetimeFigureOut">
              <a:rPr lang="uk-UA"/>
              <a:pPr>
                <a:defRPr/>
              </a:pPr>
              <a:t>31.01.2022</a:t>
            </a:fld>
            <a:endParaRPr lang="uk-UA"/>
          </a:p>
        </p:txBody>
      </p:sp>
      <p:sp>
        <p:nvSpPr>
          <p:cNvPr id="5" name="Нижний колонтитул 2"/>
          <p:cNvSpPr>
            <a:spLocks noGrp="1"/>
          </p:cNvSpPr>
          <p:nvPr>
            <p:ph type="ftr" sz="quarter" idx="11"/>
          </p:nvPr>
        </p:nvSpPr>
        <p:spPr/>
        <p:txBody>
          <a:bodyPr/>
          <a:lstStyle>
            <a:lvl1pPr>
              <a:defRPr/>
            </a:lvl1pPr>
          </a:lstStyle>
          <a:p>
            <a:pPr>
              <a:defRPr/>
            </a:pPr>
            <a:endParaRPr lang="uk-UA"/>
          </a:p>
        </p:txBody>
      </p:sp>
      <p:sp>
        <p:nvSpPr>
          <p:cNvPr id="6" name="Номер слайда 22"/>
          <p:cNvSpPr>
            <a:spLocks noGrp="1"/>
          </p:cNvSpPr>
          <p:nvPr>
            <p:ph type="sldNum" sz="quarter" idx="12"/>
          </p:nvPr>
        </p:nvSpPr>
        <p:spPr/>
        <p:txBody>
          <a:bodyPr/>
          <a:lstStyle>
            <a:lvl1pPr>
              <a:defRPr/>
            </a:lvl1pPr>
          </a:lstStyle>
          <a:p>
            <a:pPr>
              <a:defRPr/>
            </a:pPr>
            <a:fld id="{C8C45908-340A-4CEF-9444-693CC7C99F0F}"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8043C220-C634-4BCC-8B20-A9221D54EAF5}" type="datetimeFigureOut">
              <a:rPr lang="uk-UA"/>
              <a:pPr>
                <a:defRPr/>
              </a:pPr>
              <a:t>31.01.2022</a:t>
            </a:fld>
            <a:endParaRPr lang="uk-UA"/>
          </a:p>
        </p:txBody>
      </p:sp>
      <p:sp>
        <p:nvSpPr>
          <p:cNvPr id="5" name="Нижний колонтитул 2"/>
          <p:cNvSpPr>
            <a:spLocks noGrp="1"/>
          </p:cNvSpPr>
          <p:nvPr>
            <p:ph type="ftr" sz="quarter" idx="11"/>
          </p:nvPr>
        </p:nvSpPr>
        <p:spPr/>
        <p:txBody>
          <a:bodyPr/>
          <a:lstStyle>
            <a:lvl1pPr>
              <a:defRPr/>
            </a:lvl1pPr>
          </a:lstStyle>
          <a:p>
            <a:pPr>
              <a:defRPr/>
            </a:pPr>
            <a:endParaRPr lang="uk-UA"/>
          </a:p>
        </p:txBody>
      </p:sp>
      <p:sp>
        <p:nvSpPr>
          <p:cNvPr id="6" name="Номер слайда 22"/>
          <p:cNvSpPr>
            <a:spLocks noGrp="1"/>
          </p:cNvSpPr>
          <p:nvPr>
            <p:ph type="sldNum" sz="quarter" idx="12"/>
          </p:nvPr>
        </p:nvSpPr>
        <p:spPr/>
        <p:txBody>
          <a:bodyPr/>
          <a:lstStyle>
            <a:lvl1pPr>
              <a:defRPr/>
            </a:lvl1pPr>
          </a:lstStyle>
          <a:p>
            <a:pPr>
              <a:defRPr/>
            </a:pPr>
            <a:fld id="{5C52BDB3-D48C-40E9-A9F0-C3D006A0774D}"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8" name="Содержимое 7"/>
          <p:cNvSpPr>
            <a:spLocks noGrp="1"/>
          </p:cNvSpPr>
          <p:nvPr>
            <p:ph sz="quarter" idx="1"/>
          </p:nvPr>
        </p:nvSpPr>
        <p:spPr>
          <a:xfrm>
            <a:off x="457200" y="1600200"/>
            <a:ext cx="7467600" cy="487375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6"/>
          <p:cNvSpPr>
            <a:spLocks noGrp="1"/>
          </p:cNvSpPr>
          <p:nvPr>
            <p:ph type="dt" sz="half" idx="10"/>
          </p:nvPr>
        </p:nvSpPr>
        <p:spPr/>
        <p:txBody>
          <a:bodyPr rtlCol="0"/>
          <a:lstStyle>
            <a:lvl1pPr>
              <a:defRPr/>
            </a:lvl1pPr>
          </a:lstStyle>
          <a:p>
            <a:pPr>
              <a:defRPr/>
            </a:pPr>
            <a:fld id="{4282CBB2-E739-4430-8BA0-FED10C1A723B}" type="datetimeFigureOut">
              <a:rPr lang="uk-UA"/>
              <a:pPr>
                <a:defRPr/>
              </a:pPr>
              <a:t>31.01.2022</a:t>
            </a:fld>
            <a:endParaRPr lang="uk-UA"/>
          </a:p>
        </p:txBody>
      </p:sp>
      <p:sp>
        <p:nvSpPr>
          <p:cNvPr id="5" name="Номер слайда 8"/>
          <p:cNvSpPr>
            <a:spLocks noGrp="1"/>
          </p:cNvSpPr>
          <p:nvPr>
            <p:ph type="sldNum" sz="quarter" idx="11"/>
          </p:nvPr>
        </p:nvSpPr>
        <p:spPr/>
        <p:txBody>
          <a:bodyPr rtlCol="0"/>
          <a:lstStyle>
            <a:lvl1pPr>
              <a:defRPr/>
            </a:lvl1pPr>
          </a:lstStyle>
          <a:p>
            <a:pPr>
              <a:defRPr/>
            </a:pPr>
            <a:fld id="{034BF210-9E36-488F-9796-09B5D93457BF}" type="slidenum">
              <a:rPr lang="uk-UA"/>
              <a:pPr>
                <a:defRPr/>
              </a:pPr>
              <a:t>‹#›</a:t>
            </a:fld>
            <a:endParaRPr lang="uk-UA"/>
          </a:p>
        </p:txBody>
      </p:sp>
      <p:sp>
        <p:nvSpPr>
          <p:cNvPr id="6" name="Нижний колонтитул 9"/>
          <p:cNvSpPr>
            <a:spLocks noGrp="1"/>
          </p:cNvSpPr>
          <p:nvPr>
            <p:ph type="ftr" sz="quarter" idx="12"/>
          </p:nvPr>
        </p:nvSpPr>
        <p:spPr/>
        <p:txBody>
          <a:bodyPr rtlCol="0"/>
          <a:lstStyle>
            <a:lvl1pPr>
              <a:defRPr/>
            </a:lvl1pPr>
          </a:lstStyle>
          <a:p>
            <a:pPr>
              <a:defRPr/>
            </a:pPr>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4"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9"/>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10"/>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11"/>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ая соединительная линия 12"/>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Прямая соединительная линия 14"/>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Прямая соединительная линия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Овал 19"/>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Овал 20"/>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Овал 21"/>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Овал 22"/>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Прямая соединительная линия 25"/>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lang="ru-RU" smtClean="0"/>
              <a:t>Образец заголовка</a:t>
            </a:r>
            <a:endParaRPr lang="en-US"/>
          </a:p>
        </p:txBody>
      </p:sp>
      <p:sp>
        <p:nvSpPr>
          <p:cNvPr id="3" name="Текст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20" name="Дата 3"/>
          <p:cNvSpPr>
            <a:spLocks noGrp="1"/>
          </p:cNvSpPr>
          <p:nvPr>
            <p:ph type="dt" sz="half" idx="10"/>
          </p:nvPr>
        </p:nvSpPr>
        <p:spPr bwMode="auto">
          <a:xfrm rot="5400000">
            <a:off x="7762875" y="1169988"/>
            <a:ext cx="2286000" cy="381000"/>
          </a:xfrm>
        </p:spPr>
        <p:txBody>
          <a:bodyPr/>
          <a:lstStyle>
            <a:lvl1pPr>
              <a:defRPr/>
            </a:lvl1pPr>
          </a:lstStyle>
          <a:p>
            <a:pPr>
              <a:defRPr/>
            </a:pPr>
            <a:fld id="{A7218A2A-2B90-48EE-8B40-0803083ADE4D}" type="datetimeFigureOut">
              <a:rPr lang="uk-UA"/>
              <a:pPr>
                <a:defRPr/>
              </a:pPr>
              <a:t>31.01.2022</a:t>
            </a:fld>
            <a:endParaRPr lang="uk-UA"/>
          </a:p>
        </p:txBody>
      </p:sp>
      <p:sp>
        <p:nvSpPr>
          <p:cNvPr id="21" name="Нижний колонтитул 4"/>
          <p:cNvSpPr>
            <a:spLocks noGrp="1"/>
          </p:cNvSpPr>
          <p:nvPr>
            <p:ph type="ftr" sz="quarter" idx="11"/>
          </p:nvPr>
        </p:nvSpPr>
        <p:spPr bwMode="auto">
          <a:xfrm rot="5400000">
            <a:off x="7077076" y="4178300"/>
            <a:ext cx="3657600" cy="384175"/>
          </a:xfrm>
        </p:spPr>
        <p:txBody>
          <a:bodyPr/>
          <a:lstStyle>
            <a:lvl1pPr>
              <a:defRPr/>
            </a:lvl1pPr>
          </a:lstStyle>
          <a:p>
            <a:pPr>
              <a:defRPr/>
            </a:pPr>
            <a:endParaRPr lang="uk-UA"/>
          </a:p>
        </p:txBody>
      </p:sp>
      <p:sp>
        <p:nvSpPr>
          <p:cNvPr id="22" name="Номер слайда 5"/>
          <p:cNvSpPr>
            <a:spLocks noGrp="1"/>
          </p:cNvSpPr>
          <p:nvPr>
            <p:ph type="sldNum" sz="quarter" idx="12"/>
          </p:nvPr>
        </p:nvSpPr>
        <p:spPr bwMode="auto">
          <a:xfrm>
            <a:off x="1339850" y="4929188"/>
            <a:ext cx="609600" cy="517525"/>
          </a:xfrm>
        </p:spPr>
        <p:txBody>
          <a:bodyPr/>
          <a:lstStyle>
            <a:lvl1pPr>
              <a:defRPr/>
            </a:lvl1pPr>
          </a:lstStyle>
          <a:p>
            <a:pPr>
              <a:defRPr/>
            </a:pPr>
            <a:fld id="{19FFB31C-A5EC-4486-B713-74D8767AA3FA}" type="slidenum">
              <a:rPr lang="uk-UA"/>
              <a:pPr>
                <a:defRPr/>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9" name="Содержимое 8"/>
          <p:cNvSpPr>
            <a:spLocks noGrp="1"/>
          </p:cNvSpPr>
          <p:nvPr>
            <p:ph sz="quarter" idx="1"/>
          </p:nvPr>
        </p:nvSpPr>
        <p:spPr>
          <a:xfrm>
            <a:off x="457200" y="1600200"/>
            <a:ext cx="3657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Содержимое 10"/>
          <p:cNvSpPr>
            <a:spLocks noGrp="1"/>
          </p:cNvSpPr>
          <p:nvPr>
            <p:ph sz="quarter" idx="2"/>
          </p:nvPr>
        </p:nvSpPr>
        <p:spPr>
          <a:xfrm>
            <a:off x="4270248" y="1600200"/>
            <a:ext cx="3657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92D2DF2B-5518-4759-BEAF-77A22D548BCB}" type="datetimeFigureOut">
              <a:rPr lang="uk-UA"/>
              <a:pPr>
                <a:defRPr/>
              </a:pPr>
              <a:t>31.01.2022</a:t>
            </a:fld>
            <a:endParaRPr lang="uk-UA"/>
          </a:p>
        </p:txBody>
      </p:sp>
      <p:sp>
        <p:nvSpPr>
          <p:cNvPr id="6" name="Нижний колонтитул 2"/>
          <p:cNvSpPr>
            <a:spLocks noGrp="1"/>
          </p:cNvSpPr>
          <p:nvPr>
            <p:ph type="ftr" sz="quarter" idx="11"/>
          </p:nvPr>
        </p:nvSpPr>
        <p:spPr/>
        <p:txBody>
          <a:bodyPr/>
          <a:lstStyle>
            <a:lvl1pPr>
              <a:defRPr/>
            </a:lvl1pPr>
          </a:lstStyle>
          <a:p>
            <a:pPr>
              <a:defRPr/>
            </a:pPr>
            <a:endParaRPr lang="uk-UA"/>
          </a:p>
        </p:txBody>
      </p:sp>
      <p:sp>
        <p:nvSpPr>
          <p:cNvPr id="7" name="Номер слайда 22"/>
          <p:cNvSpPr>
            <a:spLocks noGrp="1"/>
          </p:cNvSpPr>
          <p:nvPr>
            <p:ph type="sldNum" sz="quarter" idx="12"/>
          </p:nvPr>
        </p:nvSpPr>
        <p:spPr/>
        <p:txBody>
          <a:bodyPr/>
          <a:lstStyle>
            <a:lvl1pPr>
              <a:defRPr/>
            </a:lvl1pPr>
          </a:lstStyle>
          <a:p>
            <a:pPr>
              <a:defRPr/>
            </a:pPr>
            <a:fld id="{5C6F40D0-454D-43E8-B7B3-1406C4C74C0E}"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lstStyle>
            <a:lvl1pPr>
              <a:defRPr/>
            </a:lvl1pPr>
          </a:lstStyle>
          <a:p>
            <a:r>
              <a:rPr lang="ru-RU" smtClean="0"/>
              <a:t>Образец заголовка</a:t>
            </a:r>
            <a:endParaRPr lang="en-US"/>
          </a:p>
        </p:txBody>
      </p:sp>
      <p:sp>
        <p:nvSpPr>
          <p:cNvPr id="11" name="Содержимое 10"/>
          <p:cNvSpPr>
            <a:spLocks noGrp="1"/>
          </p:cNvSpPr>
          <p:nvPr>
            <p:ph sz="quarter" idx="2"/>
          </p:nvPr>
        </p:nvSpPr>
        <p:spPr>
          <a:xfrm>
            <a:off x="457200" y="2362200"/>
            <a:ext cx="3657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quarter" idx="4"/>
          </p:nvPr>
        </p:nvSpPr>
        <p:spPr>
          <a:xfrm>
            <a:off x="4371975" y="2362200"/>
            <a:ext cx="3657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ru-RU" smtClean="0"/>
              <a:t>Образец текста</a:t>
            </a:r>
          </a:p>
        </p:txBody>
      </p:sp>
      <p:sp>
        <p:nvSpPr>
          <p:cNvPr id="7" name="Дата 13"/>
          <p:cNvSpPr>
            <a:spLocks noGrp="1"/>
          </p:cNvSpPr>
          <p:nvPr>
            <p:ph type="dt" sz="half" idx="10"/>
          </p:nvPr>
        </p:nvSpPr>
        <p:spPr/>
        <p:txBody>
          <a:bodyPr/>
          <a:lstStyle>
            <a:lvl1pPr>
              <a:defRPr/>
            </a:lvl1pPr>
          </a:lstStyle>
          <a:p>
            <a:pPr>
              <a:defRPr/>
            </a:pPr>
            <a:fld id="{5C707A51-5705-4767-9BEE-2A3BDAD61617}" type="datetimeFigureOut">
              <a:rPr lang="uk-UA"/>
              <a:pPr>
                <a:defRPr/>
              </a:pPr>
              <a:t>31.01.2022</a:t>
            </a:fld>
            <a:endParaRPr lang="uk-UA"/>
          </a:p>
        </p:txBody>
      </p:sp>
      <p:sp>
        <p:nvSpPr>
          <p:cNvPr id="8" name="Нижний колонтитул 2"/>
          <p:cNvSpPr>
            <a:spLocks noGrp="1"/>
          </p:cNvSpPr>
          <p:nvPr>
            <p:ph type="ftr" sz="quarter" idx="11"/>
          </p:nvPr>
        </p:nvSpPr>
        <p:spPr/>
        <p:txBody>
          <a:bodyPr/>
          <a:lstStyle>
            <a:lvl1pPr>
              <a:defRPr/>
            </a:lvl1pPr>
          </a:lstStyle>
          <a:p>
            <a:pPr>
              <a:defRPr/>
            </a:pPr>
            <a:endParaRPr lang="uk-UA"/>
          </a:p>
        </p:txBody>
      </p:sp>
      <p:sp>
        <p:nvSpPr>
          <p:cNvPr id="9" name="Номер слайда 22"/>
          <p:cNvSpPr>
            <a:spLocks noGrp="1"/>
          </p:cNvSpPr>
          <p:nvPr>
            <p:ph type="sldNum" sz="quarter" idx="12"/>
          </p:nvPr>
        </p:nvSpPr>
        <p:spPr/>
        <p:txBody>
          <a:bodyPr/>
          <a:lstStyle>
            <a:lvl1pPr>
              <a:defRPr/>
            </a:lvl1pPr>
          </a:lstStyle>
          <a:p>
            <a:pPr>
              <a:defRPr/>
            </a:pPr>
            <a:fld id="{B4545C74-771F-4489-A9F7-8122433BFC4F}"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5"/>
          <p:cNvSpPr>
            <a:spLocks noGrp="1"/>
          </p:cNvSpPr>
          <p:nvPr>
            <p:ph type="dt" sz="half" idx="10"/>
          </p:nvPr>
        </p:nvSpPr>
        <p:spPr/>
        <p:txBody>
          <a:bodyPr rtlCol="0"/>
          <a:lstStyle>
            <a:lvl1pPr>
              <a:defRPr/>
            </a:lvl1pPr>
          </a:lstStyle>
          <a:p>
            <a:pPr>
              <a:defRPr/>
            </a:pPr>
            <a:fld id="{3D4C5883-BA3F-4870-B29A-0FA94C6AC6AD}" type="datetimeFigureOut">
              <a:rPr lang="uk-UA"/>
              <a:pPr>
                <a:defRPr/>
              </a:pPr>
              <a:t>31.01.2022</a:t>
            </a:fld>
            <a:endParaRPr lang="uk-UA"/>
          </a:p>
        </p:txBody>
      </p:sp>
      <p:sp>
        <p:nvSpPr>
          <p:cNvPr id="4" name="Номер слайда 6"/>
          <p:cNvSpPr>
            <a:spLocks noGrp="1"/>
          </p:cNvSpPr>
          <p:nvPr>
            <p:ph type="sldNum" sz="quarter" idx="11"/>
          </p:nvPr>
        </p:nvSpPr>
        <p:spPr/>
        <p:txBody>
          <a:bodyPr rtlCol="0"/>
          <a:lstStyle>
            <a:lvl1pPr>
              <a:defRPr/>
            </a:lvl1pPr>
          </a:lstStyle>
          <a:p>
            <a:pPr>
              <a:defRPr/>
            </a:pPr>
            <a:fld id="{6E7DE657-0F8A-448A-82FB-4ACF73A42782}" type="slidenum">
              <a:rPr lang="uk-UA"/>
              <a:pPr>
                <a:defRPr/>
              </a:pPr>
              <a:t>‹#›</a:t>
            </a:fld>
            <a:endParaRPr lang="uk-UA"/>
          </a:p>
        </p:txBody>
      </p:sp>
      <p:sp>
        <p:nvSpPr>
          <p:cNvPr id="5" name="Нижний колонтитул 7"/>
          <p:cNvSpPr>
            <a:spLocks noGrp="1"/>
          </p:cNvSpPr>
          <p:nvPr>
            <p:ph type="ftr" sz="quarter" idx="12"/>
          </p:nvPr>
        </p:nvSpPr>
        <p:spPr/>
        <p:txBody>
          <a:bodyPr rtlCol="0"/>
          <a:lstStyle>
            <a:lvl1pPr>
              <a:defRPr/>
            </a:lvl1pPr>
          </a:lstStyle>
          <a:p>
            <a:pPr>
              <a:defRPr/>
            </a:pPr>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5271952F-4543-4277-A59D-522B7F91BDA7}" type="datetimeFigureOut">
              <a:rPr lang="uk-UA"/>
              <a:pPr>
                <a:defRPr/>
              </a:pPr>
              <a:t>31.01.2022</a:t>
            </a:fld>
            <a:endParaRPr lang="uk-UA"/>
          </a:p>
        </p:txBody>
      </p:sp>
      <p:sp>
        <p:nvSpPr>
          <p:cNvPr id="3" name="Нижний колонтитул 2"/>
          <p:cNvSpPr>
            <a:spLocks noGrp="1"/>
          </p:cNvSpPr>
          <p:nvPr>
            <p:ph type="ftr" sz="quarter" idx="11"/>
          </p:nvPr>
        </p:nvSpPr>
        <p:spPr/>
        <p:txBody>
          <a:bodyPr/>
          <a:lstStyle>
            <a:lvl1pPr>
              <a:defRPr/>
            </a:lvl1pPr>
          </a:lstStyle>
          <a:p>
            <a:pPr>
              <a:defRPr/>
            </a:pPr>
            <a:endParaRPr lang="uk-UA"/>
          </a:p>
        </p:txBody>
      </p:sp>
      <p:sp>
        <p:nvSpPr>
          <p:cNvPr id="4" name="Номер слайда 22"/>
          <p:cNvSpPr>
            <a:spLocks noGrp="1"/>
          </p:cNvSpPr>
          <p:nvPr>
            <p:ph type="sldNum" sz="quarter" idx="12"/>
          </p:nvPr>
        </p:nvSpPr>
        <p:spPr/>
        <p:txBody>
          <a:bodyPr/>
          <a:lstStyle>
            <a:lvl1pPr>
              <a:defRPr/>
            </a:lvl1pPr>
          </a:lstStyle>
          <a:p>
            <a:pPr>
              <a:defRPr/>
            </a:pPr>
            <a:fld id="{5DBF517C-C46B-42A7-97B2-EE4C8A449727}"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7" name="Прямая соединительная линия 8"/>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Овал 13"/>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rot="5400000">
            <a:off x="3371850" y="3200400"/>
            <a:ext cx="6309360" cy="457200"/>
          </a:xfrm>
        </p:spPr>
        <p:txBody>
          <a:bodyPr/>
          <a:lstStyle>
            <a:lvl1pPr algn="l">
              <a:buNone/>
              <a:defRPr sz="2000" b="1" cap="small" baseline="0"/>
            </a:lvl1pPr>
          </a:lstStyle>
          <a:p>
            <a:r>
              <a:rPr lang="ru-RU" smtClean="0"/>
              <a:t>Образец заголовка</a:t>
            </a:r>
            <a:endParaRPr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8" name="Содержимое 17"/>
          <p:cNvSpPr>
            <a:spLocks noGrp="1"/>
          </p:cNvSpPr>
          <p:nvPr>
            <p:ph sz="quarter" idx="1"/>
          </p:nvPr>
        </p:nvSpPr>
        <p:spPr>
          <a:xfrm>
            <a:off x="304800" y="274320"/>
            <a:ext cx="5638800" cy="632764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Дата 20"/>
          <p:cNvSpPr>
            <a:spLocks noGrp="1"/>
          </p:cNvSpPr>
          <p:nvPr>
            <p:ph type="dt" sz="half" idx="10"/>
          </p:nvPr>
        </p:nvSpPr>
        <p:spPr/>
        <p:txBody>
          <a:bodyPr rtlCol="0"/>
          <a:lstStyle>
            <a:lvl1pPr>
              <a:defRPr/>
            </a:lvl1pPr>
          </a:lstStyle>
          <a:p>
            <a:pPr>
              <a:defRPr/>
            </a:pPr>
            <a:fld id="{02CE5D59-A95D-452B-A8E4-63C002021A17}" type="datetimeFigureOut">
              <a:rPr lang="uk-UA"/>
              <a:pPr>
                <a:defRPr/>
              </a:pPr>
              <a:t>31.01.2022</a:t>
            </a:fld>
            <a:endParaRPr lang="uk-UA"/>
          </a:p>
        </p:txBody>
      </p:sp>
      <p:sp>
        <p:nvSpPr>
          <p:cNvPr id="13" name="Номер слайда 21"/>
          <p:cNvSpPr>
            <a:spLocks noGrp="1"/>
          </p:cNvSpPr>
          <p:nvPr>
            <p:ph type="sldNum" sz="quarter" idx="11"/>
          </p:nvPr>
        </p:nvSpPr>
        <p:spPr/>
        <p:txBody>
          <a:bodyPr rtlCol="0"/>
          <a:lstStyle>
            <a:lvl1pPr>
              <a:defRPr/>
            </a:lvl1pPr>
          </a:lstStyle>
          <a:p>
            <a:pPr>
              <a:defRPr/>
            </a:pPr>
            <a:fld id="{BB9F62FE-B5A0-4A28-A143-FAC25AD48D5E}" type="slidenum">
              <a:rPr lang="uk-UA"/>
              <a:pPr>
                <a:defRPr/>
              </a:pPr>
              <a:t>‹#›</a:t>
            </a:fld>
            <a:endParaRPr lang="uk-UA"/>
          </a:p>
        </p:txBody>
      </p:sp>
      <p:sp>
        <p:nvSpPr>
          <p:cNvPr id="14" name="Нижний колонтитул 22"/>
          <p:cNvSpPr>
            <a:spLocks noGrp="1"/>
          </p:cNvSpPr>
          <p:nvPr>
            <p:ph type="ftr" sz="quarter" idx="12"/>
          </p:nvPr>
        </p:nvSpPr>
        <p:spPr/>
        <p:txBody>
          <a:bodyPr rtlCol="0"/>
          <a:lstStyle>
            <a:lvl1pPr>
              <a:defRPr/>
            </a:lvl1pPr>
          </a:lstStyle>
          <a:p>
            <a:pPr>
              <a:defRPr/>
            </a:pPr>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Овал 12"/>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1" name="Прямая соединительная линия 19"/>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 name="Заголовок 1"/>
          <p:cNvSpPr>
            <a:spLocks noGrp="1"/>
          </p:cNvSpPr>
          <p:nvPr>
            <p:ph type="title"/>
          </p:nvPr>
        </p:nvSpPr>
        <p:spPr>
          <a:xfrm rot="5400000">
            <a:off x="3350133" y="3200400"/>
            <a:ext cx="6309360" cy="457200"/>
          </a:xfrm>
        </p:spPr>
        <p:txBody>
          <a:bodyPr/>
          <a:lstStyle>
            <a:lvl1pPr algn="l">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ru-RU" smtClean="0"/>
              <a:t>Образец текста</a:t>
            </a:r>
          </a:p>
        </p:txBody>
      </p:sp>
      <p:sp>
        <p:nvSpPr>
          <p:cNvPr id="12" name="Дата 16"/>
          <p:cNvSpPr>
            <a:spLocks noGrp="1"/>
          </p:cNvSpPr>
          <p:nvPr>
            <p:ph type="dt" sz="half" idx="10"/>
          </p:nvPr>
        </p:nvSpPr>
        <p:spPr/>
        <p:txBody>
          <a:bodyPr rtlCol="0"/>
          <a:lstStyle>
            <a:lvl1pPr>
              <a:defRPr/>
            </a:lvl1pPr>
          </a:lstStyle>
          <a:p>
            <a:pPr>
              <a:defRPr/>
            </a:pPr>
            <a:fld id="{4AEBC940-75B6-47C2-8FEB-49A37D9DE701}" type="datetimeFigureOut">
              <a:rPr lang="uk-UA"/>
              <a:pPr>
                <a:defRPr/>
              </a:pPr>
              <a:t>31.01.2022</a:t>
            </a:fld>
            <a:endParaRPr lang="uk-UA"/>
          </a:p>
        </p:txBody>
      </p:sp>
      <p:sp>
        <p:nvSpPr>
          <p:cNvPr id="13" name="Номер слайда 17"/>
          <p:cNvSpPr>
            <a:spLocks noGrp="1"/>
          </p:cNvSpPr>
          <p:nvPr>
            <p:ph type="sldNum" sz="quarter" idx="11"/>
          </p:nvPr>
        </p:nvSpPr>
        <p:spPr/>
        <p:txBody>
          <a:bodyPr rtlCol="0"/>
          <a:lstStyle>
            <a:lvl1pPr>
              <a:defRPr/>
            </a:lvl1pPr>
          </a:lstStyle>
          <a:p>
            <a:pPr>
              <a:defRPr/>
            </a:pPr>
            <a:fld id="{82691482-D550-4AA8-AA74-40BE0BE4EACD}" type="slidenum">
              <a:rPr lang="uk-UA"/>
              <a:pPr>
                <a:defRPr/>
              </a:pPr>
              <a:t>‹#›</a:t>
            </a:fld>
            <a:endParaRPr lang="uk-UA"/>
          </a:p>
        </p:txBody>
      </p:sp>
      <p:sp>
        <p:nvSpPr>
          <p:cNvPr id="14" name="Нижний колонтитул 20"/>
          <p:cNvSpPr>
            <a:spLocks noGrp="1"/>
          </p:cNvSpPr>
          <p:nvPr>
            <p:ph type="ftr" sz="quarter" idx="12"/>
          </p:nvPr>
        </p:nvSpPr>
        <p:spPr/>
        <p:txBody>
          <a:bodyPr rtlCol="0"/>
          <a:lstStyle>
            <a:lvl1pPr>
              <a:defRPr/>
            </a:lvl1pPr>
          </a:lstStyle>
          <a:p>
            <a:pPr>
              <a:defRPr/>
            </a:pPr>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lang="ru-RU" smtClean="0"/>
              <a:t>Образец заголовка</a:t>
            </a:r>
            <a:endParaRPr lang="en-US"/>
          </a:p>
        </p:txBody>
      </p:sp>
      <p:sp>
        <p:nvSpPr>
          <p:cNvPr id="1028" name="Текст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smtClean="0">
                <a:solidFill>
                  <a:schemeClr val="tx2"/>
                </a:solidFill>
                <a:latin typeface="+mn-lt"/>
              </a:defRPr>
            </a:lvl1pPr>
          </a:lstStyle>
          <a:p>
            <a:pPr>
              <a:defRPr/>
            </a:pPr>
            <a:fld id="{4DBD8C24-D1A4-4123-9CC9-D18FF56CB6E1}" type="datetimeFigureOut">
              <a:rPr lang="uk-UA"/>
              <a:pPr>
                <a:defRPr/>
              </a:pPr>
              <a:t>31.01.2022</a:t>
            </a:fld>
            <a:endParaRPr lang="uk-UA"/>
          </a:p>
        </p:txBody>
      </p:sp>
      <p:sp>
        <p:nvSpPr>
          <p:cNvPr id="3" name="Нижний колонтитул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uk-UA"/>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Овал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Номер слайда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smtClean="0">
                <a:solidFill>
                  <a:srgbClr val="FFFFFF"/>
                </a:solidFill>
                <a:latin typeface="+mn-lt"/>
              </a:defRPr>
            </a:lvl1pPr>
          </a:lstStyle>
          <a:p>
            <a:pPr>
              <a:defRPr/>
            </a:pPr>
            <a:fld id="{C08E3184-2A7B-4299-97C0-E8C57904F65F}" type="slidenum">
              <a:rPr lang="uk-UA"/>
              <a:pPr>
                <a:defRPr/>
              </a:pPr>
              <a:t>‹#›</a:t>
            </a:fld>
            <a:endParaRPr lang="uk-UA"/>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07" r:id="rId4"/>
    <p:sldLayoutId id="2147483706" r:id="rId5"/>
    <p:sldLayoutId id="2147483711" r:id="rId6"/>
    <p:sldLayoutId id="2147483705" r:id="rId7"/>
    <p:sldLayoutId id="2147483712" r:id="rId8"/>
    <p:sldLayoutId id="2147483713" r:id="rId9"/>
    <p:sldLayoutId id="2147483704" r:id="rId10"/>
    <p:sldLayoutId id="2147483703"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Century Schoolbook" pitchFamily="18" charset="0"/>
        </a:defRPr>
      </a:lvl2pPr>
      <a:lvl3pPr algn="l" rtl="0" fontAlgn="base">
        <a:spcBef>
          <a:spcPct val="0"/>
        </a:spcBef>
        <a:spcAft>
          <a:spcPct val="0"/>
        </a:spcAft>
        <a:defRPr sz="3000">
          <a:solidFill>
            <a:schemeClr val="tx2"/>
          </a:solidFill>
          <a:latin typeface="Century Schoolbook" pitchFamily="18" charset="0"/>
        </a:defRPr>
      </a:lvl3pPr>
      <a:lvl4pPr algn="l" rtl="0" fontAlgn="base">
        <a:spcBef>
          <a:spcPct val="0"/>
        </a:spcBef>
        <a:spcAft>
          <a:spcPct val="0"/>
        </a:spcAft>
        <a:defRPr sz="3000">
          <a:solidFill>
            <a:schemeClr val="tx2"/>
          </a:solidFill>
          <a:latin typeface="Century Schoolbook" pitchFamily="18" charset="0"/>
        </a:defRPr>
      </a:lvl4pPr>
      <a:lvl5pPr algn="l" rtl="0" fontAlgn="base">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fontAlgn="base">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051050" y="188913"/>
            <a:ext cx="7092950" cy="4541837"/>
          </a:xfrm>
        </p:spPr>
        <p:txBody>
          <a:bodyPr wrap="square" lIns="91440" tIns="45720" rIns="91440" bIns="45720" numCol="1" anchorCtr="0" compatLnSpc="1">
            <a:prstTxWarp prst="textNoShape">
              <a:avLst/>
            </a:prstTxWarp>
          </a:bodyPr>
          <a:lstStyle/>
          <a:p>
            <a:pPr algn="ctr"/>
            <a:r>
              <a:rPr lang="uk-UA" sz="2500" cap="none" smtClean="0">
                <a:solidFill>
                  <a:schemeClr val="tx1"/>
                </a:solidFill>
              </a:rPr>
              <a:t>ПОРЯДОК </a:t>
            </a:r>
            <a:br>
              <a:rPr lang="uk-UA" sz="2500" cap="none" smtClean="0">
                <a:solidFill>
                  <a:schemeClr val="tx1"/>
                </a:solidFill>
              </a:rPr>
            </a:br>
            <a:r>
              <a:rPr lang="uk-UA" sz="2500" cap="none" smtClean="0">
                <a:solidFill>
                  <a:schemeClr val="tx1"/>
                </a:solidFill>
              </a:rPr>
              <a:t>ПРИСУДЖЕННЯ СТУПЕНЯ ДОКТОРА ФІЛОСОФІЇ ТА СКАСУВАННЯ </a:t>
            </a:r>
            <a:br>
              <a:rPr lang="uk-UA" sz="2500" cap="none" smtClean="0">
                <a:solidFill>
                  <a:schemeClr val="tx1"/>
                </a:solidFill>
              </a:rPr>
            </a:br>
            <a:r>
              <a:rPr lang="uk-UA" sz="2500" cap="none" smtClean="0">
                <a:solidFill>
                  <a:schemeClr val="tx1"/>
                </a:solidFill>
              </a:rPr>
              <a:t>РІШЕННЯ РАЗОВОЇ СПЕЦІАЛІЗОВАНОЇ ВЧЕНОЇ РАДИ </a:t>
            </a:r>
            <a:br>
              <a:rPr lang="uk-UA" sz="2500" cap="none" smtClean="0">
                <a:solidFill>
                  <a:schemeClr val="tx1"/>
                </a:solidFill>
              </a:rPr>
            </a:br>
            <a:r>
              <a:rPr lang="uk-UA" sz="2500" cap="none" smtClean="0">
                <a:solidFill>
                  <a:schemeClr val="tx1"/>
                </a:solidFill>
              </a:rPr>
              <a:t>ЗАКЛАДУ ВИЩОЇ ОСВІТИ, НАУКОВОЇ УСТАНОВИ </a:t>
            </a:r>
            <a:br>
              <a:rPr lang="uk-UA" sz="2500" cap="none" smtClean="0">
                <a:solidFill>
                  <a:schemeClr val="tx1"/>
                </a:solidFill>
              </a:rPr>
            </a:br>
            <a:r>
              <a:rPr lang="uk-UA" sz="2500" cap="none" smtClean="0">
                <a:solidFill>
                  <a:schemeClr val="tx1"/>
                </a:solidFill>
              </a:rPr>
              <a:t>ПРО ПРИСУДЖЕННЯ СТУПЕНЯ ДОКТОРА ФІЛОСОФІЇ</a:t>
            </a:r>
            <a:br>
              <a:rPr lang="uk-UA" sz="2500" cap="none" smtClean="0">
                <a:solidFill>
                  <a:schemeClr val="tx1"/>
                </a:solidFill>
              </a:rPr>
            </a:br>
            <a:r>
              <a:rPr lang="uk-UA" sz="2500" cap="none" smtClean="0">
                <a:solidFill>
                  <a:schemeClr val="tx1"/>
                </a:solidFill>
              </a:rPr>
              <a:t>ЗАТВЕРДЖЕНО ПОСТАНОВОЮ КАБІНЕТУ МІНІСТРІВ УКРАЇНИ </a:t>
            </a:r>
            <a:br>
              <a:rPr lang="uk-UA" sz="2500" cap="none" smtClean="0">
                <a:solidFill>
                  <a:schemeClr val="tx1"/>
                </a:solidFill>
              </a:rPr>
            </a:br>
            <a:r>
              <a:rPr lang="uk-UA" sz="2500" cap="none" smtClean="0">
                <a:solidFill>
                  <a:schemeClr val="tx1"/>
                </a:solidFill>
              </a:rPr>
              <a:t>ВІД 12 СІЧНЯ 2022 Р. № 44</a:t>
            </a:r>
          </a:p>
        </p:txBody>
      </p:sp>
      <p:sp>
        <p:nvSpPr>
          <p:cNvPr id="3" name="Подзаголовок 2"/>
          <p:cNvSpPr>
            <a:spLocks noGrp="1"/>
          </p:cNvSpPr>
          <p:nvPr>
            <p:ph type="subTitle" idx="1"/>
          </p:nvPr>
        </p:nvSpPr>
        <p:spPr>
          <a:xfrm>
            <a:off x="2627313" y="5300663"/>
            <a:ext cx="6172200" cy="1371600"/>
          </a:xfrm>
        </p:spPr>
        <p:txBody>
          <a:bodyPr>
            <a:normAutofit/>
          </a:bodyPr>
          <a:lstStyle/>
          <a:p>
            <a:pPr algn="ctr"/>
            <a:r>
              <a:rPr lang="ru-RU" sz="3000" u="sng" smtClean="0">
                <a:solidFill>
                  <a:srgbClr val="000000"/>
                </a:solidFill>
                <a:latin typeface="Times New Roman" pitchFamily="18" charset="0"/>
                <a:cs typeface="Times New Roman" pitchFamily="18" charset="0"/>
              </a:rPr>
              <a:t>Доповідач:</a:t>
            </a:r>
            <a:r>
              <a:rPr lang="ru-RU" sz="3000" smtClean="0">
                <a:solidFill>
                  <a:srgbClr val="000000"/>
                </a:solidFill>
                <a:latin typeface="Times New Roman" pitchFamily="18" charset="0"/>
                <a:cs typeface="Times New Roman" pitchFamily="18" charset="0"/>
              </a:rPr>
              <a:t> д.ф.-м.н., професор</a:t>
            </a:r>
            <a:br>
              <a:rPr lang="ru-RU" sz="3000" smtClean="0">
                <a:solidFill>
                  <a:srgbClr val="000000"/>
                </a:solidFill>
                <a:latin typeface="Times New Roman" pitchFamily="18" charset="0"/>
                <a:cs typeface="Times New Roman" pitchFamily="18" charset="0"/>
              </a:rPr>
            </a:br>
            <a:r>
              <a:rPr lang="ru-RU" sz="3000" smtClean="0">
                <a:solidFill>
                  <a:srgbClr val="000000"/>
                </a:solidFill>
                <a:latin typeface="Times New Roman" pitchFamily="18" charset="0"/>
                <a:cs typeface="Times New Roman" pitchFamily="18" charset="0"/>
              </a:rPr>
              <a:t> </a:t>
            </a:r>
            <a:r>
              <a:rPr lang="ru-RU" sz="3000" i="1" smtClean="0">
                <a:solidFill>
                  <a:srgbClr val="000000"/>
                </a:solidFill>
                <a:latin typeface="Times New Roman" pitchFamily="18" charset="0"/>
                <a:cs typeface="Times New Roman" pitchFamily="18" charset="0"/>
              </a:rPr>
              <a:t>Роман</a:t>
            </a:r>
            <a:r>
              <a:rPr lang="ru-RU" sz="3000" smtClean="0">
                <a:solidFill>
                  <a:srgbClr val="000000"/>
                </a:solidFill>
                <a:latin typeface="Times New Roman" pitchFamily="18" charset="0"/>
                <a:cs typeface="Times New Roman" pitchFamily="18" charset="0"/>
              </a:rPr>
              <a:t> </a:t>
            </a:r>
            <a:r>
              <a:rPr lang="ru-RU" sz="3000" i="1" smtClean="0">
                <a:solidFill>
                  <a:srgbClr val="000000"/>
                </a:solidFill>
                <a:latin typeface="Times New Roman" pitchFamily="18" charset="0"/>
                <a:cs typeface="Times New Roman" pitchFamily="18" charset="0"/>
              </a:rPr>
              <a:t>ІЛЬНИЦЬКИЙ </a:t>
            </a:r>
            <a:r>
              <a:rPr lang="uk-UA" sz="3000" i="1" smtClean="0">
                <a:solidFill>
                  <a:srgbClr val="000000"/>
                </a:solidFill>
                <a:latin typeface="Times New Roman" pitchFamily="18" charset="0"/>
                <a:cs typeface="Times New Roman" pitchFamily="18" charset="0"/>
              </a:rPr>
              <a:t/>
            </a:r>
            <a:br>
              <a:rPr lang="uk-UA" sz="3000" i="1" smtClean="0">
                <a:solidFill>
                  <a:srgbClr val="000000"/>
                </a:solidFill>
                <a:latin typeface="Times New Roman" pitchFamily="18" charset="0"/>
                <a:cs typeface="Times New Roman" pitchFamily="18" charset="0"/>
              </a:rPr>
            </a:br>
            <a:endParaRPr lang="uk-UA" sz="3000" i="1" smtClean="0">
              <a:solidFill>
                <a:srgbClr val="000000"/>
              </a:solidFill>
              <a:latin typeface="Times New Roman" pitchFamily="18" charset="0"/>
              <a:cs typeface="Times New Roman" pitchFamily="18" charset="0"/>
            </a:endParaRPr>
          </a:p>
        </p:txBody>
      </p:sp>
      <p:grpSp>
        <p:nvGrpSpPr>
          <p:cNvPr id="14339" name="Группа 3"/>
          <p:cNvGrpSpPr>
            <a:grpSpLocks/>
          </p:cNvGrpSpPr>
          <p:nvPr/>
        </p:nvGrpSpPr>
        <p:grpSpPr bwMode="auto">
          <a:xfrm>
            <a:off x="144463" y="115888"/>
            <a:ext cx="1979612" cy="2233612"/>
            <a:chOff x="1403648" y="1772816"/>
            <a:chExt cx="2143125" cy="2592288"/>
          </a:xfrm>
        </p:grpSpPr>
        <p:pic>
          <p:nvPicPr>
            <p:cNvPr id="14340"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92377" y="3860280"/>
              <a:ext cx="1727218" cy="504824"/>
            </a:xfrm>
            <a:prstGeom prst="rect">
              <a:avLst/>
            </a:prstGeom>
          </p:spPr>
          <p:txBody>
            <a:bodyPr tIns="0">
              <a:normAutofit fontScale="92500" lnSpcReduction="1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503237"/>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b="1" dirty="0" smtClean="0"/>
              <a:t>утворення разової ради</a:t>
            </a:r>
            <a:endParaRPr lang="uk-UA" dirty="0"/>
          </a:p>
        </p:txBody>
      </p:sp>
      <p:sp>
        <p:nvSpPr>
          <p:cNvPr id="3" name="Содержимое 2"/>
          <p:cNvSpPr>
            <a:spLocks noGrp="1"/>
          </p:cNvSpPr>
          <p:nvPr>
            <p:ph sz="quarter" idx="1"/>
          </p:nvPr>
        </p:nvSpPr>
        <p:spPr>
          <a:xfrm>
            <a:off x="395288" y="1484313"/>
            <a:ext cx="8497887" cy="5184775"/>
          </a:xfrm>
        </p:spPr>
        <p:txBody>
          <a:bodyPr>
            <a:noAutofit/>
          </a:bodyPr>
          <a:lstStyle/>
          <a:p>
            <a:pPr marL="3175" indent="-3175" fontAlgn="auto">
              <a:spcAft>
                <a:spcPts val="0"/>
              </a:spcAft>
              <a:buFont typeface="Wingdings"/>
              <a:buNone/>
              <a:defRPr/>
            </a:pPr>
            <a:r>
              <a:rPr lang="uk-UA" sz="1900" dirty="0" smtClean="0"/>
              <a:t>дисертації здобувач має право звернутися до вченої ради закладу, в якому він виконав </a:t>
            </a:r>
            <a:r>
              <a:rPr lang="uk-UA" sz="1900" dirty="0" err="1" smtClean="0"/>
              <a:t>освітньо-наукову</a:t>
            </a:r>
            <a:r>
              <a:rPr lang="uk-UA" sz="1900" dirty="0" smtClean="0"/>
              <a:t> програму, з </a:t>
            </a:r>
            <a:r>
              <a:rPr lang="uk-UA" sz="1900" b="1" dirty="0" smtClean="0"/>
              <a:t>письмовою заявою про утворення разової ради</a:t>
            </a:r>
            <a:endParaRPr lang="uk-UA" sz="1900" dirty="0" smtClean="0"/>
          </a:p>
          <a:p>
            <a:pPr marL="3175" indent="357188" fontAlgn="auto">
              <a:spcAft>
                <a:spcPts val="0"/>
              </a:spcAft>
              <a:buFont typeface="Wingdings"/>
              <a:buNone/>
              <a:defRPr/>
            </a:pPr>
            <a:r>
              <a:rPr lang="uk-UA" sz="1900" dirty="0" smtClean="0"/>
              <a:t>У заяві здобувач засвідчує, що дисертація виконана ним самостійно з дотриманням академічної доброчесності, підтверджує, що подано до захисту остаточний текст дисертації, та зазначає мову захисту дисертації (державна або за бажанням здобувача англійська мова).</a:t>
            </a:r>
          </a:p>
          <a:p>
            <a:pPr marL="3175" indent="357188" fontAlgn="auto">
              <a:spcAft>
                <a:spcPts val="0"/>
              </a:spcAft>
              <a:buFont typeface="Wingdings"/>
              <a:buNone/>
              <a:defRPr/>
            </a:pPr>
            <a:r>
              <a:rPr lang="uk-UA" sz="1900" dirty="0" smtClean="0"/>
              <a:t>До заяви додаються:</a:t>
            </a:r>
          </a:p>
          <a:p>
            <a:pPr marL="274320" indent="-274320" fontAlgn="auto">
              <a:spcAft>
                <a:spcPts val="0"/>
              </a:spcAft>
              <a:buFont typeface="Wingdings"/>
              <a:buChar char=""/>
              <a:defRPr/>
            </a:pPr>
            <a:r>
              <a:rPr lang="uk-UA" sz="1900" dirty="0" smtClean="0"/>
              <a:t>дисертація в друкованому та електронному вигляді;</a:t>
            </a:r>
          </a:p>
          <a:p>
            <a:pPr marL="274320" indent="-274320" fontAlgn="auto">
              <a:spcAft>
                <a:spcPts val="0"/>
              </a:spcAft>
              <a:buFont typeface="Wingdings"/>
              <a:buChar char=""/>
              <a:defRPr/>
            </a:pPr>
            <a:r>
              <a:rPr lang="uk-UA" sz="1900" dirty="0" smtClean="0"/>
              <a:t>наукові публікації (або їх копії), в яких висвітлено наукові результати дисертації;</a:t>
            </a:r>
          </a:p>
          <a:p>
            <a:pPr marL="274320" indent="-274320" fontAlgn="auto">
              <a:spcAft>
                <a:spcPts val="0"/>
              </a:spcAft>
              <a:buFont typeface="Wingdings"/>
              <a:buChar char=""/>
              <a:defRPr/>
            </a:pPr>
            <a:r>
              <a:rPr lang="uk-UA" sz="1900" dirty="0" smtClean="0"/>
              <a:t>академічна довідка про виконання </a:t>
            </a:r>
            <a:r>
              <a:rPr lang="uk-UA" sz="1900" dirty="0" err="1" smtClean="0"/>
              <a:t>освітньо-наукової</a:t>
            </a:r>
            <a:r>
              <a:rPr lang="uk-UA" sz="1900" dirty="0" smtClean="0"/>
              <a:t> програми;</a:t>
            </a:r>
          </a:p>
          <a:p>
            <a:pPr marL="274320" indent="-274320" fontAlgn="auto">
              <a:spcAft>
                <a:spcPts val="0"/>
              </a:spcAft>
              <a:buFont typeface="Wingdings"/>
              <a:buChar char=""/>
              <a:defRPr/>
            </a:pPr>
            <a:r>
              <a:rPr lang="uk-UA" sz="1900" dirty="0" smtClean="0"/>
              <a:t>висновок наукового керівника (керівників);</a:t>
            </a:r>
          </a:p>
          <a:p>
            <a:pPr marL="274320" indent="-274320" fontAlgn="auto">
              <a:spcAft>
                <a:spcPts val="0"/>
              </a:spcAft>
              <a:buFont typeface="Wingdings"/>
              <a:buChar char=""/>
              <a:defRPr/>
            </a:pPr>
            <a:r>
              <a:rPr lang="uk-UA" sz="1900" dirty="0" smtClean="0"/>
              <a:t>висновок про наукову новизну, теоретичне та практичне значення результатів дисертації.</a:t>
            </a:r>
            <a:endParaRPr lang="uk-UA" sz="1900" dirty="0"/>
          </a:p>
        </p:txBody>
      </p:sp>
      <p:grpSp>
        <p:nvGrpSpPr>
          <p:cNvPr id="23555" name="Группа 4"/>
          <p:cNvGrpSpPr>
            <a:grpSpLocks/>
          </p:cNvGrpSpPr>
          <p:nvPr/>
        </p:nvGrpSpPr>
        <p:grpSpPr bwMode="auto">
          <a:xfrm>
            <a:off x="0" y="0"/>
            <a:ext cx="1258888" cy="1512888"/>
            <a:chOff x="1403648" y="1772816"/>
            <a:chExt cx="2143125" cy="2641278"/>
          </a:xfrm>
        </p:grpSpPr>
        <p:pic>
          <p:nvPicPr>
            <p:cNvPr id="23557"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23556" name="Прямоугольник 6"/>
          <p:cNvSpPr>
            <a:spLocks noChangeArrowheads="1"/>
          </p:cNvSpPr>
          <p:nvPr/>
        </p:nvSpPr>
        <p:spPr bwMode="auto">
          <a:xfrm>
            <a:off x="1187450" y="836613"/>
            <a:ext cx="7561263" cy="677862"/>
          </a:xfrm>
          <a:prstGeom prst="rect">
            <a:avLst/>
          </a:prstGeom>
          <a:noFill/>
          <a:ln w="9525">
            <a:noFill/>
            <a:miter lim="800000"/>
            <a:headEnd/>
            <a:tailEnd/>
          </a:ln>
        </p:spPr>
        <p:txBody>
          <a:bodyPr>
            <a:spAutoFit/>
          </a:bodyPr>
          <a:lstStyle/>
          <a:p>
            <a:pPr marL="3175" indent="357188" algn="just"/>
            <a:r>
              <a:rPr lang="uk-UA" sz="1900">
                <a:latin typeface="Century Schoolbook" pitchFamily="18" charset="0"/>
              </a:rPr>
              <a:t>За умови отримання </a:t>
            </a:r>
            <a:r>
              <a:rPr lang="uk-UA" sz="1900" b="1">
                <a:latin typeface="Century Schoolbook" pitchFamily="18" charset="0"/>
              </a:rPr>
              <a:t>позитивного висновку</a:t>
            </a:r>
            <a:r>
              <a:rPr lang="uk-UA" sz="1900">
                <a:latin typeface="Century Schoolbook" pitchFamily="18" charset="0"/>
              </a:rPr>
              <a:t> про наукову новизну, теоретичне та практичне значення результатів</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6477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b="1" dirty="0" smtClean="0"/>
              <a:t>утворення разової ради</a:t>
            </a:r>
            <a:endParaRPr lang="uk-UA" dirty="0"/>
          </a:p>
        </p:txBody>
      </p:sp>
      <p:sp>
        <p:nvSpPr>
          <p:cNvPr id="24578" name="Содержимое 2"/>
          <p:cNvSpPr>
            <a:spLocks noGrp="1"/>
          </p:cNvSpPr>
          <p:nvPr>
            <p:ph sz="quarter" idx="1"/>
          </p:nvPr>
        </p:nvSpPr>
        <p:spPr>
          <a:xfrm>
            <a:off x="468313" y="1341438"/>
            <a:ext cx="7848600" cy="4535487"/>
          </a:xfrm>
        </p:spPr>
        <p:txBody>
          <a:bodyPr/>
          <a:lstStyle/>
          <a:p>
            <a:pPr marL="0" indent="449263" algn="just">
              <a:buFont typeface="Wingdings" pitchFamily="2" charset="2"/>
              <a:buNone/>
            </a:pPr>
            <a:r>
              <a:rPr lang="uk-UA" sz="2200" b="1" smtClean="0"/>
              <a:t>Вчена рада не пізніше двох місяців</a:t>
            </a:r>
            <a:r>
              <a:rPr lang="uk-UA" sz="2200" smtClean="0"/>
              <a:t> з дня отримання заяви здобувача утворює разову раду у складі п’яти осіб — </a:t>
            </a:r>
            <a:r>
              <a:rPr lang="uk-UA" sz="2200" b="1" smtClean="0"/>
              <a:t>голови разової ради, двох рецензентів та двох офіційних опонентів, про що видається наказ закладу</a:t>
            </a:r>
            <a:r>
              <a:rPr lang="uk-UA" sz="2200" smtClean="0"/>
              <a:t>.</a:t>
            </a:r>
          </a:p>
          <a:p>
            <a:pPr marL="0" indent="449263" algn="just">
              <a:buFont typeface="Wingdings" pitchFamily="2" charset="2"/>
              <a:buNone/>
            </a:pPr>
            <a:r>
              <a:rPr lang="uk-UA" sz="2200" smtClean="0"/>
              <a:t>Компетентність членів разової ради за тематикою дослідження здобувача визначається наявністю </a:t>
            </a:r>
            <a:r>
              <a:rPr lang="uk-UA" sz="2200" b="1" smtClean="0"/>
              <a:t>не менше трьох наукових публікацій</a:t>
            </a:r>
            <a:r>
              <a:rPr lang="uk-UA" sz="2200" smtClean="0"/>
              <a:t> за тематикою дослідження здобувача за умови їх опублікування протягом </a:t>
            </a:r>
            <a:r>
              <a:rPr lang="uk-UA" sz="2200" b="1" smtClean="0"/>
              <a:t>останніх п’яти років</a:t>
            </a:r>
            <a:r>
              <a:rPr lang="uk-UA" sz="2200" smtClean="0"/>
              <a:t> до дня утворення разової ради та після присудження вченому ступеня доктора філософії (кандидата наук), </a:t>
            </a:r>
            <a:r>
              <a:rPr lang="uk-UA" sz="2200" i="1" u="sng" smtClean="0"/>
              <a:t>до яких зараховуються:</a:t>
            </a:r>
          </a:p>
          <a:p>
            <a:pPr marL="0" indent="449263" algn="just">
              <a:buFont typeface="Wingdings" pitchFamily="2" charset="2"/>
              <a:buNone/>
            </a:pPr>
            <a:endParaRPr lang="uk-UA" sz="2200" smtClean="0"/>
          </a:p>
        </p:txBody>
      </p:sp>
      <p:grpSp>
        <p:nvGrpSpPr>
          <p:cNvPr id="24579" name="Группа 4"/>
          <p:cNvGrpSpPr>
            <a:grpSpLocks/>
          </p:cNvGrpSpPr>
          <p:nvPr/>
        </p:nvGrpSpPr>
        <p:grpSpPr bwMode="auto">
          <a:xfrm>
            <a:off x="0" y="0"/>
            <a:ext cx="1258888" cy="1512888"/>
            <a:chOff x="1403648" y="1772816"/>
            <a:chExt cx="2143125" cy="2641278"/>
          </a:xfrm>
        </p:grpSpPr>
        <p:pic>
          <p:nvPicPr>
            <p:cNvPr id="2458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5795963" y="6021388"/>
            <a:ext cx="2160587"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24581" name="TextBox 7"/>
          <p:cNvSpPr txBox="1">
            <a:spLocks noChangeArrowheads="1"/>
          </p:cNvSpPr>
          <p:nvPr/>
        </p:nvSpPr>
        <p:spPr bwMode="auto">
          <a:xfrm>
            <a:off x="5651500" y="5805488"/>
            <a:ext cx="2016125"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1413" y="188913"/>
            <a:ext cx="5905500" cy="4318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800" b="1" dirty="0" smtClean="0"/>
              <a:t>утворення разової ради</a:t>
            </a:r>
            <a:endParaRPr lang="uk-UA" sz="2800" dirty="0"/>
          </a:p>
        </p:txBody>
      </p:sp>
      <p:sp>
        <p:nvSpPr>
          <p:cNvPr id="3" name="Содержимое 2"/>
          <p:cNvSpPr>
            <a:spLocks noGrp="1"/>
          </p:cNvSpPr>
          <p:nvPr>
            <p:ph sz="quarter" idx="1"/>
          </p:nvPr>
        </p:nvSpPr>
        <p:spPr>
          <a:xfrm>
            <a:off x="179388" y="1268413"/>
            <a:ext cx="8713787" cy="5400675"/>
          </a:xfrm>
        </p:spPr>
        <p:txBody>
          <a:bodyPr>
            <a:noAutofit/>
          </a:bodyPr>
          <a:lstStyle/>
          <a:p>
            <a:pPr marL="3175" indent="-3175" algn="just" fontAlgn="auto">
              <a:spcAft>
                <a:spcPts val="0"/>
              </a:spcAft>
              <a:buFont typeface="Wingdings"/>
              <a:buNone/>
              <a:defRPr/>
            </a:pPr>
            <a:r>
              <a:rPr lang="uk-UA" sz="1950" dirty="0" smtClean="0"/>
              <a:t>пройшли рецензування, </a:t>
            </a:r>
            <a:r>
              <a:rPr lang="uk-UA" sz="1950" b="1" dirty="0" smtClean="0"/>
              <a:t>крім одноосібних монографій, виданих у державі, визнаній Верховною Радою України державою-агресором</a:t>
            </a:r>
            <a:r>
              <a:rPr lang="uk-UA" sz="1950" dirty="0" smtClean="0"/>
              <a:t>. До одноосібних монографій прирівнюються одноосібні розділи у колективних монографіях за тих же умов (для іноземних видань — згідно з вимогами до наукових видань відповідної держави);</a:t>
            </a:r>
          </a:p>
          <a:p>
            <a:pPr marL="274320" indent="-274320" algn="just" fontAlgn="auto">
              <a:spcAft>
                <a:spcPts val="0"/>
              </a:spcAft>
              <a:buFont typeface="Wingdings"/>
              <a:buChar char=""/>
              <a:defRPr/>
            </a:pPr>
            <a:r>
              <a:rPr lang="uk-UA" sz="1950" dirty="0" smtClean="0"/>
              <a:t>наукові статті, опубліковані у наукових виданнях, включених на дату опублікування до переліку наукових фахових видань України;</a:t>
            </a:r>
          </a:p>
          <a:p>
            <a:pPr marL="274320" indent="-274320" algn="just" fontAlgn="auto">
              <a:spcAft>
                <a:spcPts val="0"/>
              </a:spcAft>
              <a:buFont typeface="Wingdings"/>
              <a:buChar char=""/>
              <a:defRPr/>
            </a:pPr>
            <a:r>
              <a:rPr lang="uk-UA" sz="1950" dirty="0" smtClean="0"/>
              <a:t>наукові статті, опубліковані у періодичних наукових виданнях, проіндексованих у базах даних </a:t>
            </a:r>
            <a:r>
              <a:rPr lang="uk-UA" sz="1950" dirty="0" err="1" smtClean="0"/>
              <a:t>Web</a:t>
            </a:r>
            <a:r>
              <a:rPr lang="uk-UA" sz="1950" dirty="0" smtClean="0"/>
              <a:t> </a:t>
            </a:r>
            <a:r>
              <a:rPr lang="uk-UA" sz="1950" dirty="0" err="1" smtClean="0"/>
              <a:t>of</a:t>
            </a:r>
            <a:r>
              <a:rPr lang="uk-UA" sz="1950" dirty="0" smtClean="0"/>
              <a:t> </a:t>
            </a:r>
            <a:r>
              <a:rPr lang="uk-UA" sz="1950" dirty="0" err="1" smtClean="0"/>
              <a:t>Science</a:t>
            </a:r>
            <a:r>
              <a:rPr lang="uk-UA" sz="1950" dirty="0" smtClean="0"/>
              <a:t> </a:t>
            </a:r>
            <a:r>
              <a:rPr lang="uk-UA" sz="1950" dirty="0" err="1" smtClean="0"/>
              <a:t>Core</a:t>
            </a:r>
            <a:r>
              <a:rPr lang="uk-UA" sz="1950" dirty="0" smtClean="0"/>
              <a:t> </a:t>
            </a:r>
            <a:r>
              <a:rPr lang="uk-UA" sz="1950" dirty="0" err="1" smtClean="0"/>
              <a:t>Collection</a:t>
            </a:r>
            <a:r>
              <a:rPr lang="uk-UA" sz="1950" dirty="0" smtClean="0"/>
              <a:t> та/або </a:t>
            </a:r>
            <a:r>
              <a:rPr lang="uk-UA" sz="1950" dirty="0" err="1" smtClean="0"/>
              <a:t>Scopus</a:t>
            </a:r>
            <a:r>
              <a:rPr lang="uk-UA" sz="1950" dirty="0" smtClean="0"/>
              <a:t>, крім видань держави, визнаної Верховною Радою України державою-агресором. </a:t>
            </a:r>
          </a:p>
          <a:p>
            <a:pPr marL="0" indent="539750" algn="just" fontAlgn="auto">
              <a:spcAft>
                <a:spcPts val="0"/>
              </a:spcAft>
              <a:buFont typeface="Wingdings"/>
              <a:buNone/>
              <a:defRPr/>
            </a:pPr>
            <a:r>
              <a:rPr lang="uk-UA" sz="1950" b="1" dirty="0" smtClean="0"/>
              <a:t>Одноосібна монографія</a:t>
            </a:r>
            <a:r>
              <a:rPr lang="uk-UA" sz="1950" dirty="0" smtClean="0"/>
              <a:t> загальним обсягом не менше п’яти авторських аркушів або </a:t>
            </a:r>
            <a:r>
              <a:rPr lang="uk-UA" sz="1950" b="1" dirty="0" smtClean="0"/>
              <a:t>наукова публікація</a:t>
            </a:r>
            <a:r>
              <a:rPr lang="uk-UA" sz="1950" dirty="0" smtClean="0"/>
              <a:t> у періодичному науковому виданні, віднесеному до першого — третього </a:t>
            </a:r>
            <a:r>
              <a:rPr lang="uk-UA" sz="1950" dirty="0" err="1" smtClean="0"/>
              <a:t>квартилів</a:t>
            </a:r>
            <a:r>
              <a:rPr lang="uk-UA" sz="1950" dirty="0" smtClean="0"/>
              <a:t> </a:t>
            </a:r>
            <a:r>
              <a:rPr lang="uk-UA" sz="1950" b="1" dirty="0" smtClean="0"/>
              <a:t>(Q1—Q3)</a:t>
            </a:r>
            <a:r>
              <a:rPr lang="uk-UA" sz="1950" dirty="0" smtClean="0"/>
              <a:t> відповідно до класифікації </a:t>
            </a:r>
            <a:r>
              <a:rPr lang="uk-UA" sz="1950" dirty="0" err="1" smtClean="0"/>
              <a:t>SCImago</a:t>
            </a:r>
            <a:r>
              <a:rPr lang="uk-UA" sz="1950" dirty="0" smtClean="0"/>
              <a:t> </a:t>
            </a:r>
            <a:r>
              <a:rPr lang="uk-UA" sz="1950" dirty="0" err="1" smtClean="0"/>
              <a:t>Journal</a:t>
            </a:r>
            <a:r>
              <a:rPr lang="uk-UA" sz="1950" dirty="0" smtClean="0"/>
              <a:t> </a:t>
            </a:r>
            <a:r>
              <a:rPr lang="uk-UA" sz="1950" dirty="0" err="1" smtClean="0"/>
              <a:t>and</a:t>
            </a:r>
            <a:r>
              <a:rPr lang="uk-UA" sz="1950" dirty="0" smtClean="0"/>
              <a:t> </a:t>
            </a:r>
            <a:r>
              <a:rPr lang="uk-UA" sz="1950" dirty="0" err="1" smtClean="0"/>
              <a:t>Country</a:t>
            </a:r>
            <a:r>
              <a:rPr lang="uk-UA" sz="1950" dirty="0" smtClean="0"/>
              <a:t> </a:t>
            </a:r>
            <a:r>
              <a:rPr lang="uk-UA" sz="1950" dirty="0" err="1" smtClean="0"/>
              <a:t>Rank</a:t>
            </a:r>
            <a:r>
              <a:rPr lang="uk-UA" sz="1950" dirty="0" smtClean="0"/>
              <a:t> або </a:t>
            </a:r>
            <a:r>
              <a:rPr lang="uk-UA" sz="1950" dirty="0" err="1" smtClean="0"/>
              <a:t>Journal</a:t>
            </a:r>
            <a:r>
              <a:rPr lang="uk-UA" sz="1950" dirty="0" smtClean="0"/>
              <a:t> </a:t>
            </a:r>
            <a:r>
              <a:rPr lang="uk-UA" sz="1950" dirty="0" err="1" smtClean="0"/>
              <a:t>Citation</a:t>
            </a:r>
            <a:r>
              <a:rPr lang="uk-UA" sz="1950" dirty="0" smtClean="0"/>
              <a:t> </a:t>
            </a:r>
            <a:r>
              <a:rPr lang="uk-UA" sz="1950" dirty="0" err="1" smtClean="0"/>
              <a:t>Reports</a:t>
            </a:r>
            <a:r>
              <a:rPr lang="uk-UA" sz="1950" dirty="0" smtClean="0"/>
              <a:t>, </a:t>
            </a:r>
            <a:r>
              <a:rPr lang="uk-UA" sz="1950" b="1" dirty="0" smtClean="0"/>
              <a:t>прирівнюється до двох наукових публікацій</a:t>
            </a:r>
            <a:r>
              <a:rPr lang="uk-UA" sz="1950" dirty="0" smtClean="0"/>
              <a:t>.</a:t>
            </a:r>
            <a:endParaRPr lang="uk-UA" sz="1950" dirty="0"/>
          </a:p>
        </p:txBody>
      </p:sp>
      <p:grpSp>
        <p:nvGrpSpPr>
          <p:cNvPr id="25603" name="Группа 4"/>
          <p:cNvGrpSpPr>
            <a:grpSpLocks/>
          </p:cNvGrpSpPr>
          <p:nvPr/>
        </p:nvGrpSpPr>
        <p:grpSpPr bwMode="auto">
          <a:xfrm>
            <a:off x="0" y="0"/>
            <a:ext cx="1258888" cy="1512888"/>
            <a:chOff x="1403648" y="1772816"/>
            <a:chExt cx="2143125" cy="2641278"/>
          </a:xfrm>
        </p:grpSpPr>
        <p:pic>
          <p:nvPicPr>
            <p:cNvPr id="25605"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25604" name="Содержимое 2"/>
          <p:cNvSpPr txBox="1">
            <a:spLocks/>
          </p:cNvSpPr>
          <p:nvPr/>
        </p:nvSpPr>
        <p:spPr bwMode="auto">
          <a:xfrm>
            <a:off x="1116013" y="620713"/>
            <a:ext cx="7848600" cy="792162"/>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pPr>
            <a:r>
              <a:rPr lang="uk-UA" sz="1900">
                <a:latin typeface="Century Schoolbook" pitchFamily="18" charset="0"/>
              </a:rPr>
              <a:t>одноосібні монографії, що рекомендовані до друку вченими радами закладів та пройшли та пройшли рецензування, та</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476250"/>
            <a:ext cx="6696075" cy="792163"/>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800" b="1" cap="none" smtClean="0">
                <a:solidFill>
                  <a:srgbClr val="000000"/>
                </a:solidFill>
              </a:rPr>
              <a:t>УТВОРЕННЯ РАЗОВОЇ РАДИ</a:t>
            </a:r>
            <a:endParaRPr lang="uk-UA" sz="2800" cap="none" smtClean="0">
              <a:solidFill>
                <a:srgbClr val="000000"/>
              </a:solidFill>
            </a:endParaRPr>
          </a:p>
        </p:txBody>
      </p:sp>
      <p:sp>
        <p:nvSpPr>
          <p:cNvPr id="26626" name="Содержимое 2"/>
          <p:cNvSpPr>
            <a:spLocks noGrp="1"/>
          </p:cNvSpPr>
          <p:nvPr>
            <p:ph sz="quarter" idx="1"/>
          </p:nvPr>
        </p:nvSpPr>
        <p:spPr>
          <a:xfrm>
            <a:off x="431800" y="1457325"/>
            <a:ext cx="8243888" cy="4132263"/>
          </a:xfrm>
        </p:spPr>
        <p:txBody>
          <a:bodyPr/>
          <a:lstStyle/>
          <a:p>
            <a:pPr marL="3175" indent="266700">
              <a:buFont typeface="Wingdings" pitchFamily="2" charset="2"/>
              <a:buNone/>
            </a:pPr>
            <a:r>
              <a:rPr lang="uk-UA" sz="2200" b="1" smtClean="0"/>
              <a:t>Структурний підрозділ</a:t>
            </a:r>
            <a:r>
              <a:rPr lang="uk-UA" sz="2200" smtClean="0"/>
              <a:t>, на засіданні якого здійснювалася публічна презентація здобувачем наукових результатів дисертації, </a:t>
            </a:r>
            <a:r>
              <a:rPr lang="uk-UA" sz="2200" b="1" smtClean="0"/>
              <a:t>подає вченій раді закладу пропозиції щодо кандидатур до складу разової ради.</a:t>
            </a:r>
            <a:r>
              <a:rPr lang="uk-UA" sz="2200" smtClean="0"/>
              <a:t> </a:t>
            </a:r>
          </a:p>
          <a:p>
            <a:pPr marL="3175" indent="266700">
              <a:buFont typeface="Wingdings" pitchFamily="2" charset="2"/>
              <a:buNone/>
            </a:pPr>
            <a:r>
              <a:rPr lang="uk-UA" sz="2200" smtClean="0"/>
              <a:t>У разі відсутності у закладі можливості призначити двох рецензентів з урахуванням вимог цього Порядку </a:t>
            </a:r>
            <a:r>
              <a:rPr lang="uk-UA" sz="2200" b="1" smtClean="0"/>
              <a:t>разова рада утворюється у складі голови ради, одного рецензента та трьох офіційних опонентів</a:t>
            </a:r>
            <a:r>
              <a:rPr lang="uk-UA" sz="2200" smtClean="0"/>
              <a:t>.</a:t>
            </a:r>
          </a:p>
          <a:p>
            <a:pPr marL="3175" indent="266700">
              <a:buFont typeface="Wingdings" pitchFamily="2" charset="2"/>
              <a:buNone/>
            </a:pPr>
            <a:r>
              <a:rPr lang="uk-UA" sz="2200" smtClean="0"/>
              <a:t>Офіційні опоненти не можуть працювати в одному і тому ж закладі та </a:t>
            </a:r>
            <a:r>
              <a:rPr lang="uk-UA" sz="2200" b="1" smtClean="0"/>
              <a:t>включаються до складу разової ради за їх письмовою згодою</a:t>
            </a:r>
            <a:r>
              <a:rPr lang="uk-UA" sz="2200" smtClean="0"/>
              <a:t>.</a:t>
            </a:r>
          </a:p>
          <a:p>
            <a:pPr marL="3175" indent="266700">
              <a:buFont typeface="Wingdings" pitchFamily="2" charset="2"/>
              <a:buNone/>
            </a:pPr>
            <a:r>
              <a:rPr lang="uk-UA" sz="2200" smtClean="0"/>
              <a:t> </a:t>
            </a:r>
          </a:p>
        </p:txBody>
      </p:sp>
      <p:grpSp>
        <p:nvGrpSpPr>
          <p:cNvPr id="26627" name="Группа 4"/>
          <p:cNvGrpSpPr>
            <a:grpSpLocks/>
          </p:cNvGrpSpPr>
          <p:nvPr/>
        </p:nvGrpSpPr>
        <p:grpSpPr bwMode="auto">
          <a:xfrm>
            <a:off x="0" y="0"/>
            <a:ext cx="1258888" cy="1512888"/>
            <a:chOff x="1403648" y="1772816"/>
            <a:chExt cx="2143125" cy="2641278"/>
          </a:xfrm>
        </p:grpSpPr>
        <p:pic>
          <p:nvPicPr>
            <p:cNvPr id="26628"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260350"/>
            <a:ext cx="7272338" cy="936625"/>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400" cap="none" smtClean="0">
                <a:solidFill>
                  <a:srgbClr val="000000"/>
                </a:solidFill>
              </a:rPr>
              <a:t>ОСОБА НЕ МОЖЕ ВХОДИТИ ДО СКЛАДУ РАЗОВОЇ РАДИ У РАЗІ, КОЛИ ВОНА:</a:t>
            </a:r>
          </a:p>
        </p:txBody>
      </p:sp>
      <p:sp>
        <p:nvSpPr>
          <p:cNvPr id="3" name="Содержимое 2"/>
          <p:cNvSpPr>
            <a:spLocks noGrp="1"/>
          </p:cNvSpPr>
          <p:nvPr>
            <p:ph sz="quarter" idx="1"/>
          </p:nvPr>
        </p:nvSpPr>
        <p:spPr>
          <a:xfrm>
            <a:off x="250825" y="1484313"/>
            <a:ext cx="8328025" cy="4681537"/>
          </a:xfrm>
        </p:spPr>
        <p:txBody>
          <a:bodyPr>
            <a:noAutofit/>
          </a:bodyPr>
          <a:lstStyle/>
          <a:p>
            <a:pPr marL="1262063" indent="-3175" algn="just" fontAlgn="auto">
              <a:spcAft>
                <a:spcPts val="0"/>
              </a:spcAft>
              <a:buFont typeface="Wingdings"/>
              <a:buNone/>
              <a:defRPr/>
            </a:pPr>
            <a:r>
              <a:rPr lang="uk-UA" sz="2200" dirty="0" smtClean="0"/>
              <a:t>1) є науковим керівником здобувача;</a:t>
            </a:r>
          </a:p>
          <a:p>
            <a:pPr marL="182563" indent="-3175" algn="just" fontAlgn="auto">
              <a:spcAft>
                <a:spcPts val="0"/>
              </a:spcAft>
              <a:buFont typeface="Wingdings"/>
              <a:buNone/>
              <a:defRPr/>
            </a:pPr>
            <a:r>
              <a:rPr lang="uk-UA" sz="2200" dirty="0" smtClean="0"/>
              <a:t>2) є керівником закладу, в якому утворюється разова рада;</a:t>
            </a:r>
          </a:p>
          <a:p>
            <a:pPr marL="182563" indent="-3175" algn="just" fontAlgn="auto">
              <a:spcAft>
                <a:spcPts val="0"/>
              </a:spcAft>
              <a:buFont typeface="Wingdings"/>
              <a:buNone/>
              <a:defRPr/>
            </a:pPr>
            <a:r>
              <a:rPr lang="uk-UA" sz="2200" dirty="0" smtClean="0"/>
              <a:t>3) є співавтором наукових публікацій здобувача; </a:t>
            </a:r>
          </a:p>
          <a:p>
            <a:pPr marL="182563" indent="-3175" algn="just" fontAlgn="auto">
              <a:spcAft>
                <a:spcPts val="0"/>
              </a:spcAft>
              <a:buFont typeface="Wingdings"/>
              <a:buNone/>
              <a:defRPr/>
            </a:pPr>
            <a:r>
              <a:rPr lang="uk-UA" sz="2200" dirty="0" smtClean="0"/>
              <a:t>4) </a:t>
            </a:r>
            <a:r>
              <a:rPr lang="uk-UA" sz="2200" b="1" dirty="0" smtClean="0"/>
              <a:t>має реальний чи потенційний конфлікт інтересів щодо здобувача (зокрема, є його близькою особою) та/або його наукового керівника;</a:t>
            </a:r>
            <a:endParaRPr lang="uk-UA" sz="2200" dirty="0" smtClean="0"/>
          </a:p>
          <a:p>
            <a:pPr marL="182563" indent="-3175" algn="just" fontAlgn="auto">
              <a:spcAft>
                <a:spcPts val="0"/>
              </a:spcAft>
              <a:buFont typeface="Wingdings"/>
              <a:buNone/>
              <a:defRPr/>
            </a:pPr>
            <a:r>
              <a:rPr lang="uk-UA" sz="2200" dirty="0" smtClean="0"/>
              <a:t>5) </a:t>
            </a:r>
            <a:r>
              <a:rPr lang="uk-UA" sz="2200" b="1" dirty="0" smtClean="0"/>
              <a:t>притягувалася до академічної відповідальності за порушення академічної доброчесності, зокрема щодо позбавлення права участі у роботі спеціалізованих вчених рад відповідно до Законів України </a:t>
            </a:r>
            <a:r>
              <a:rPr lang="uk-UA" sz="2200" b="1" dirty="0" err="1" smtClean="0"/>
              <a:t>“Про</a:t>
            </a:r>
            <a:r>
              <a:rPr lang="uk-UA" sz="2200" b="1" dirty="0" smtClean="0"/>
              <a:t> вищу </a:t>
            </a:r>
            <a:r>
              <a:rPr lang="uk-UA" sz="2200" b="1" dirty="0" err="1" smtClean="0"/>
              <a:t>освіту”</a:t>
            </a:r>
            <a:r>
              <a:rPr lang="uk-UA" sz="2200" b="1" dirty="0" smtClean="0"/>
              <a:t>, </a:t>
            </a:r>
            <a:r>
              <a:rPr lang="uk-UA" sz="2200" b="1" dirty="0" err="1" smtClean="0"/>
              <a:t>“Про</a:t>
            </a:r>
            <a:r>
              <a:rPr lang="uk-UA" sz="2200" b="1" dirty="0" smtClean="0"/>
              <a:t> наукову і науково-технічну </a:t>
            </a:r>
            <a:r>
              <a:rPr lang="uk-UA" sz="2200" b="1" dirty="0" err="1" smtClean="0"/>
              <a:t>діяльність”</a:t>
            </a:r>
            <a:r>
              <a:rPr lang="uk-UA" sz="2200" b="1" dirty="0" smtClean="0"/>
              <a:t>;</a:t>
            </a:r>
            <a:endParaRPr lang="uk-UA" sz="2200" dirty="0" smtClean="0"/>
          </a:p>
        </p:txBody>
      </p:sp>
      <p:grpSp>
        <p:nvGrpSpPr>
          <p:cNvPr id="27651" name="Группа 4"/>
          <p:cNvGrpSpPr>
            <a:grpSpLocks/>
          </p:cNvGrpSpPr>
          <p:nvPr/>
        </p:nvGrpSpPr>
        <p:grpSpPr bwMode="auto">
          <a:xfrm>
            <a:off x="0" y="0"/>
            <a:ext cx="1258888" cy="1512888"/>
            <a:chOff x="1403648" y="1772816"/>
            <a:chExt cx="2143125" cy="2641278"/>
          </a:xfrm>
        </p:grpSpPr>
        <p:pic>
          <p:nvPicPr>
            <p:cNvPr id="2765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5651500" y="6021388"/>
            <a:ext cx="2160588"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27653" name="TextBox 7"/>
          <p:cNvSpPr txBox="1">
            <a:spLocks noChangeArrowheads="1"/>
          </p:cNvSpPr>
          <p:nvPr/>
        </p:nvSpPr>
        <p:spPr bwMode="auto">
          <a:xfrm>
            <a:off x="5508625" y="5805488"/>
            <a:ext cx="2016125"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260350"/>
            <a:ext cx="7272338" cy="936625"/>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200" cap="none" smtClean="0">
                <a:solidFill>
                  <a:srgbClr val="000000"/>
                </a:solidFill>
              </a:rPr>
              <a:t>ОСОБА НЕ МОЖЕ ВХОДИТИ ДО СКЛАДУ РАЗОВОЇ РАДИ У РАЗІ, КОЛИ ВОНА:</a:t>
            </a:r>
          </a:p>
        </p:txBody>
      </p:sp>
      <p:sp>
        <p:nvSpPr>
          <p:cNvPr id="3" name="Содержимое 2"/>
          <p:cNvSpPr>
            <a:spLocks noGrp="1"/>
          </p:cNvSpPr>
          <p:nvPr>
            <p:ph sz="quarter" idx="1"/>
          </p:nvPr>
        </p:nvSpPr>
        <p:spPr>
          <a:xfrm>
            <a:off x="395288" y="1484313"/>
            <a:ext cx="8064500" cy="5113337"/>
          </a:xfrm>
        </p:spPr>
        <p:txBody>
          <a:bodyPr>
            <a:noAutofit/>
          </a:bodyPr>
          <a:lstStyle/>
          <a:p>
            <a:pPr marL="182563" indent="-3175" algn="just" fontAlgn="auto">
              <a:spcAft>
                <a:spcPts val="0"/>
              </a:spcAft>
              <a:buFont typeface="Wingdings"/>
              <a:buNone/>
              <a:defRPr/>
            </a:pPr>
            <a:r>
              <a:rPr lang="uk-UA" sz="2200" dirty="0" smtClean="0"/>
              <a:t>6) </a:t>
            </a:r>
            <a:r>
              <a:rPr lang="uk-UA" sz="2200" b="1" dirty="0" smtClean="0"/>
              <a:t>працює (працювала) на керівних посадах у закладах, установах, організаціях, що незаконно провадять (провадили) свою діяльність на тимчасово окупованих територіях України;</a:t>
            </a:r>
            <a:endParaRPr lang="uk-UA" sz="2200" dirty="0" smtClean="0"/>
          </a:p>
          <a:p>
            <a:pPr marL="182563" indent="-3175" algn="just" fontAlgn="auto">
              <a:spcAft>
                <a:spcPts val="0"/>
              </a:spcAft>
              <a:buFont typeface="Wingdings"/>
              <a:buNone/>
              <a:defRPr/>
            </a:pPr>
            <a:r>
              <a:rPr lang="uk-UA" sz="2200" dirty="0" smtClean="0"/>
              <a:t>7) </a:t>
            </a:r>
            <a:r>
              <a:rPr lang="uk-UA" sz="2200" b="1" dirty="0" smtClean="0"/>
              <a:t>не володіє мовою захисту дисертації в обсязі, достатньому для кваліфікованого проведення атестації здобувача;</a:t>
            </a:r>
            <a:endParaRPr lang="uk-UA" sz="2200" dirty="0" smtClean="0"/>
          </a:p>
          <a:p>
            <a:pPr marL="182563" indent="-3175" algn="just" fontAlgn="auto">
              <a:spcAft>
                <a:spcPts val="0"/>
              </a:spcAft>
              <a:buFont typeface="Wingdings"/>
              <a:buNone/>
              <a:defRPr/>
            </a:pPr>
            <a:r>
              <a:rPr lang="uk-UA" sz="2200" dirty="0" smtClean="0"/>
              <a:t>8) отримала диплом доктора філософії (кандидата наук) менше ніж за три роки до дати утворення разової ради.</a:t>
            </a:r>
          </a:p>
          <a:p>
            <a:pPr marL="3175" indent="87313" algn="just" fontAlgn="auto">
              <a:spcAft>
                <a:spcPts val="0"/>
              </a:spcAft>
              <a:buFont typeface="Wingdings"/>
              <a:buNone/>
              <a:defRPr/>
            </a:pPr>
            <a:endParaRPr lang="uk-UA" sz="2200" dirty="0" smtClean="0"/>
          </a:p>
          <a:p>
            <a:pPr marL="3175" indent="87313" algn="ctr" fontAlgn="auto">
              <a:spcAft>
                <a:spcPts val="0"/>
              </a:spcAft>
              <a:buFont typeface="Wingdings"/>
              <a:buNone/>
              <a:defRPr/>
            </a:pPr>
            <a:r>
              <a:rPr lang="uk-UA" sz="2200" u="sng" dirty="0" smtClean="0"/>
              <a:t>Одна особа протягом календарного року може брати участь як член разової ради не більш як у восьми захистах дисертацій.</a:t>
            </a:r>
          </a:p>
          <a:p>
            <a:pPr marL="274320" indent="-274320" algn="just" fontAlgn="auto">
              <a:spcAft>
                <a:spcPts val="0"/>
              </a:spcAft>
              <a:buFont typeface="Wingdings"/>
              <a:buChar char=""/>
              <a:defRPr/>
            </a:pPr>
            <a:endParaRPr lang="uk-UA" sz="2200" dirty="0"/>
          </a:p>
        </p:txBody>
      </p:sp>
      <p:grpSp>
        <p:nvGrpSpPr>
          <p:cNvPr id="28675" name="Группа 4"/>
          <p:cNvGrpSpPr>
            <a:grpSpLocks/>
          </p:cNvGrpSpPr>
          <p:nvPr/>
        </p:nvGrpSpPr>
        <p:grpSpPr bwMode="auto">
          <a:xfrm>
            <a:off x="0" y="0"/>
            <a:ext cx="1258888" cy="1512888"/>
            <a:chOff x="1403648" y="1772816"/>
            <a:chExt cx="2143125" cy="2641278"/>
          </a:xfrm>
        </p:grpSpPr>
        <p:pic>
          <p:nvPicPr>
            <p:cNvPr id="2867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7199313" cy="1008062"/>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800" b="1" dirty="0" smtClean="0"/>
              <a:t>Рішення про утворення разової ради</a:t>
            </a:r>
            <a:endParaRPr lang="uk-UA" sz="2800" dirty="0"/>
          </a:p>
        </p:txBody>
      </p:sp>
      <p:sp>
        <p:nvSpPr>
          <p:cNvPr id="3" name="Содержимое 2"/>
          <p:cNvSpPr>
            <a:spLocks noGrp="1"/>
          </p:cNvSpPr>
          <p:nvPr>
            <p:ph sz="quarter" idx="1"/>
          </p:nvPr>
        </p:nvSpPr>
        <p:spPr>
          <a:xfrm>
            <a:off x="468313" y="1268413"/>
            <a:ext cx="8280400" cy="5400675"/>
          </a:xfrm>
        </p:spPr>
        <p:txBody>
          <a:bodyPr>
            <a:noAutofit/>
          </a:bodyPr>
          <a:lstStyle/>
          <a:p>
            <a:pPr marL="3175" indent="985838" algn="just" fontAlgn="auto">
              <a:spcAft>
                <a:spcPts val="0"/>
              </a:spcAft>
              <a:buFont typeface="Wingdings"/>
              <a:buNone/>
              <a:defRPr/>
            </a:pPr>
            <a:r>
              <a:rPr lang="uk-UA" sz="2000" b="1" dirty="0" smtClean="0"/>
              <a:t>Рішення про утворення разової ради приймає вчена рада університету. Університет на підставі рішення вченої ради видає наказ про утворення разової ради.</a:t>
            </a:r>
            <a:endParaRPr lang="uk-UA" sz="2000" dirty="0" smtClean="0"/>
          </a:p>
          <a:p>
            <a:pPr marL="3175" indent="266700" fontAlgn="auto">
              <a:spcAft>
                <a:spcPts val="0"/>
              </a:spcAft>
              <a:buFont typeface="Wingdings"/>
              <a:buNone/>
              <a:defRPr/>
            </a:pPr>
            <a:r>
              <a:rPr lang="uk-UA" sz="2000" b="1" dirty="0" smtClean="0"/>
              <a:t>Протягом п’яти робочих днів з дати видання наказу про утворення разової ради університет:</a:t>
            </a:r>
            <a:endParaRPr lang="uk-UA" sz="2000" dirty="0" smtClean="0"/>
          </a:p>
          <a:p>
            <a:pPr marL="3175" indent="266700" algn="just" fontAlgn="auto">
              <a:spcAft>
                <a:spcPts val="0"/>
              </a:spcAft>
              <a:buFont typeface="Wingdings"/>
              <a:buNone/>
              <a:defRPr/>
            </a:pPr>
            <a:r>
              <a:rPr lang="uk-UA" sz="2000" dirty="0" smtClean="0"/>
              <a:t>1) </a:t>
            </a:r>
            <a:r>
              <a:rPr lang="uk-UA" sz="2000" b="1" dirty="0" smtClean="0"/>
              <a:t>оприлюднює</a:t>
            </a:r>
            <a:r>
              <a:rPr lang="uk-UA" sz="2000" dirty="0" smtClean="0"/>
              <a:t> з урахуванням вимог законодавства з питань державної таємниці та службової інформації </a:t>
            </a:r>
            <a:r>
              <a:rPr lang="uk-UA" sz="2000" b="1" dirty="0" smtClean="0"/>
              <a:t>на своєму офіційному </a:t>
            </a:r>
            <a:r>
              <a:rPr lang="uk-UA" sz="2000" b="1" dirty="0" err="1" smtClean="0"/>
              <a:t>веб-сайті</a:t>
            </a:r>
            <a:r>
              <a:rPr lang="uk-UA" sz="2000" b="1" dirty="0" smtClean="0"/>
              <a:t> електронну копію дисертації </a:t>
            </a:r>
            <a:r>
              <a:rPr lang="uk-UA" sz="2000" dirty="0" smtClean="0"/>
              <a:t>у форматі PDF/A</a:t>
            </a:r>
            <a:r>
              <a:rPr lang="uk-UA" sz="2000" b="1" dirty="0" smtClean="0"/>
              <a:t> з текстовим шаром з накладенням електронного підпису здобувача,</a:t>
            </a:r>
            <a:r>
              <a:rPr lang="uk-UA" sz="2000" dirty="0" smtClean="0"/>
              <a:t> </a:t>
            </a:r>
            <a:r>
              <a:rPr lang="uk-UA" sz="2000" b="1" dirty="0" smtClean="0"/>
              <a:t>що базується на кваліфікованому сертифікаті електронного підпису (з використанням кваліфікованої електронної позначки часу),</a:t>
            </a:r>
            <a:r>
              <a:rPr lang="uk-UA" sz="2000" dirty="0" smtClean="0"/>
              <a:t> </a:t>
            </a:r>
            <a:r>
              <a:rPr lang="uk-UA" sz="2000" b="1" dirty="0" smtClean="0"/>
              <a:t>та інформацію про склад разової ради, посилання на </a:t>
            </a:r>
            <a:r>
              <a:rPr lang="uk-UA" sz="2000" b="1" dirty="0" err="1" smtClean="0"/>
              <a:t>веб-сайт</a:t>
            </a:r>
            <a:r>
              <a:rPr lang="uk-UA" sz="2000" b="1" dirty="0" smtClean="0"/>
              <a:t>, де здійснюватиметься трансляція захисту дисертації;</a:t>
            </a:r>
            <a:endParaRPr lang="uk-UA" sz="2000" dirty="0" smtClean="0"/>
          </a:p>
        </p:txBody>
      </p:sp>
      <p:grpSp>
        <p:nvGrpSpPr>
          <p:cNvPr id="29699" name="Группа 4"/>
          <p:cNvGrpSpPr>
            <a:grpSpLocks/>
          </p:cNvGrpSpPr>
          <p:nvPr/>
        </p:nvGrpSpPr>
        <p:grpSpPr bwMode="auto">
          <a:xfrm>
            <a:off x="0" y="0"/>
            <a:ext cx="1258888" cy="1512888"/>
            <a:chOff x="1403648" y="1772816"/>
            <a:chExt cx="2143125" cy="2641278"/>
          </a:xfrm>
        </p:grpSpPr>
        <p:pic>
          <p:nvPicPr>
            <p:cNvPr id="2970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5724525" y="6021388"/>
            <a:ext cx="2160588"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29701" name="TextBox 7"/>
          <p:cNvSpPr txBox="1">
            <a:spLocks noChangeArrowheads="1"/>
          </p:cNvSpPr>
          <p:nvPr/>
        </p:nvSpPr>
        <p:spPr bwMode="auto">
          <a:xfrm>
            <a:off x="5580063" y="5805488"/>
            <a:ext cx="2016125"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1008062"/>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800" b="1" dirty="0" smtClean="0"/>
              <a:t>Рішення про утворення разової ради</a:t>
            </a:r>
            <a:endParaRPr lang="uk-UA" sz="2800" dirty="0"/>
          </a:p>
        </p:txBody>
      </p:sp>
      <p:sp>
        <p:nvSpPr>
          <p:cNvPr id="30722" name="Содержимое 2"/>
          <p:cNvSpPr>
            <a:spLocks noGrp="1"/>
          </p:cNvSpPr>
          <p:nvPr>
            <p:ph sz="quarter" idx="1"/>
          </p:nvPr>
        </p:nvSpPr>
        <p:spPr>
          <a:xfrm>
            <a:off x="468313" y="1628775"/>
            <a:ext cx="8064500" cy="3168650"/>
          </a:xfrm>
        </p:spPr>
        <p:txBody>
          <a:bodyPr/>
          <a:lstStyle/>
          <a:p>
            <a:pPr marL="3175" indent="266700">
              <a:buFont typeface="Wingdings" pitchFamily="2" charset="2"/>
              <a:buNone/>
            </a:pPr>
            <a:r>
              <a:rPr lang="uk-UA" sz="2200" smtClean="0"/>
              <a:t>2) вносить інформацію про утворення разової ради до інформаційної системи;</a:t>
            </a:r>
          </a:p>
          <a:p>
            <a:pPr marL="3175" indent="266700">
              <a:buFont typeface="Wingdings" pitchFamily="2" charset="2"/>
              <a:buNone/>
            </a:pPr>
            <a:r>
              <a:rPr lang="uk-UA" sz="2200" smtClean="0"/>
              <a:t>3) передає друкований примірник дисертації, підписаний здобувачем, до бібліотеки закладу;</a:t>
            </a:r>
          </a:p>
          <a:p>
            <a:pPr marL="3175" indent="266700">
              <a:buFont typeface="Wingdings" pitchFamily="2" charset="2"/>
              <a:buNone/>
            </a:pPr>
            <a:r>
              <a:rPr lang="uk-UA" sz="2200" smtClean="0"/>
              <a:t>4) подає електронний примірник дисертації до державної наукової установи “Український інститут науково-технічної експертизи та інформації”, а також </a:t>
            </a:r>
            <a:r>
              <a:rPr lang="uk-UA" sz="2200" b="1" smtClean="0"/>
              <a:t>до локального репозитарію закладу</a:t>
            </a:r>
            <a:r>
              <a:rPr lang="uk-UA" sz="2200" smtClean="0"/>
              <a:t>.</a:t>
            </a:r>
          </a:p>
          <a:p>
            <a:pPr marL="3175" indent="266700">
              <a:buFont typeface="Wingdings" pitchFamily="2" charset="2"/>
              <a:buNone/>
            </a:pPr>
            <a:endParaRPr lang="uk-UA" sz="2200" smtClean="0"/>
          </a:p>
        </p:txBody>
      </p:sp>
      <p:grpSp>
        <p:nvGrpSpPr>
          <p:cNvPr id="30723" name="Группа 4"/>
          <p:cNvGrpSpPr>
            <a:grpSpLocks/>
          </p:cNvGrpSpPr>
          <p:nvPr/>
        </p:nvGrpSpPr>
        <p:grpSpPr bwMode="auto">
          <a:xfrm>
            <a:off x="0" y="0"/>
            <a:ext cx="1258888" cy="1512888"/>
            <a:chOff x="1403648" y="1772816"/>
            <a:chExt cx="2143125" cy="2641278"/>
          </a:xfrm>
        </p:grpSpPr>
        <p:pic>
          <p:nvPicPr>
            <p:cNvPr id="3072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7199313" cy="1655762"/>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200" b="1" cap="none" smtClean="0">
                <a:solidFill>
                  <a:srgbClr val="000000"/>
                </a:solidFill>
              </a:rPr>
              <a:t>ІНФОРМАЦІЯ ПРО УТВОРЕННЯ РАЗОВОЇ РАДИ ВВАЖАЄТЬСЯ ОПРИЛЮДНЕНОЮ З ДНЯ ЇЇ ВНЕСЕННЯ ДО ІНФОРМАЦІЙНОЇ СИСТЕМИ.</a:t>
            </a:r>
            <a:endParaRPr lang="uk-UA" sz="2200" cap="none" smtClean="0">
              <a:solidFill>
                <a:srgbClr val="000000"/>
              </a:solidFill>
            </a:endParaRPr>
          </a:p>
        </p:txBody>
      </p:sp>
      <p:sp>
        <p:nvSpPr>
          <p:cNvPr id="3" name="Содержимое 2"/>
          <p:cNvSpPr>
            <a:spLocks noGrp="1"/>
          </p:cNvSpPr>
          <p:nvPr>
            <p:ph sz="quarter" idx="1"/>
          </p:nvPr>
        </p:nvSpPr>
        <p:spPr>
          <a:xfrm>
            <a:off x="395288" y="1773238"/>
            <a:ext cx="8497887" cy="5084762"/>
          </a:xfrm>
        </p:spPr>
        <p:txBody>
          <a:bodyPr>
            <a:noAutofit/>
          </a:bodyPr>
          <a:lstStyle/>
          <a:p>
            <a:pPr marL="3175" indent="357188" fontAlgn="auto">
              <a:spcAft>
                <a:spcPts val="0"/>
              </a:spcAft>
              <a:buFont typeface="Wingdings"/>
              <a:buNone/>
              <a:defRPr/>
            </a:pPr>
            <a:r>
              <a:rPr lang="uk-UA" sz="2000" b="1" dirty="0" smtClean="0"/>
              <a:t>Будь-яка особа, яка є суб’єктом наукової і науково-технічної діяльності</a:t>
            </a:r>
            <a:r>
              <a:rPr lang="uk-UA" sz="2000" dirty="0" smtClean="0"/>
              <a:t>, може подати МОН повідомлення щодо невідповідності складу разової ради вимогам законодавства </a:t>
            </a:r>
            <a:r>
              <a:rPr lang="uk-UA" sz="2000" b="1" dirty="0" smtClean="0"/>
              <a:t>протягом 15 днів</a:t>
            </a:r>
            <a:r>
              <a:rPr lang="uk-UA" sz="2000" dirty="0" smtClean="0"/>
              <a:t> з дня оприлюднення Національним агентством інформації про утворення разової ради (внесення змін до складу разової ради).</a:t>
            </a:r>
          </a:p>
          <a:p>
            <a:pPr marL="3175" indent="357188" fontAlgn="auto">
              <a:spcAft>
                <a:spcPts val="0"/>
              </a:spcAft>
              <a:buFont typeface="Wingdings"/>
              <a:buNone/>
              <a:defRPr/>
            </a:pPr>
            <a:r>
              <a:rPr lang="uk-UA" sz="2000" dirty="0" smtClean="0"/>
              <a:t>МОН проводить перевірку відповідності складу разової ради вимогам даного Порядку та розглядає повідомлення щодо невідповідності складу разової ради (у разі надходження) протягом місяця з дня оприлюднення Національним агентством інформації про утворення разової ради (внесення змін до складу разової ради). </a:t>
            </a:r>
          </a:p>
          <a:p>
            <a:pPr marL="3175" indent="446088" fontAlgn="auto">
              <a:spcAft>
                <a:spcPts val="0"/>
              </a:spcAft>
              <a:buFont typeface="Wingdings"/>
              <a:buNone/>
              <a:defRPr/>
            </a:pPr>
            <a:r>
              <a:rPr lang="uk-UA" sz="2000" b="1" dirty="0" smtClean="0"/>
              <a:t>У разі виявлення порушень МОН зупиняє роботу разової ради шляхом внесення відповідної інформації до інформаційної системи із зазначенням підстав для усунення виявлених порушень.</a:t>
            </a:r>
            <a:endParaRPr lang="uk-UA" sz="2000" dirty="0" smtClean="0"/>
          </a:p>
          <a:p>
            <a:pPr marL="3175" indent="627063" fontAlgn="auto">
              <a:spcAft>
                <a:spcPts val="0"/>
              </a:spcAft>
              <a:buFont typeface="Wingdings"/>
              <a:buNone/>
              <a:defRPr/>
            </a:pPr>
            <a:endParaRPr lang="uk-UA" sz="2000" dirty="0"/>
          </a:p>
        </p:txBody>
      </p:sp>
      <p:grpSp>
        <p:nvGrpSpPr>
          <p:cNvPr id="31747" name="Группа 4"/>
          <p:cNvGrpSpPr>
            <a:grpSpLocks/>
          </p:cNvGrpSpPr>
          <p:nvPr/>
        </p:nvGrpSpPr>
        <p:grpSpPr bwMode="auto">
          <a:xfrm>
            <a:off x="0" y="0"/>
            <a:ext cx="1258888" cy="1512888"/>
            <a:chOff x="1403648" y="1772816"/>
            <a:chExt cx="2143125" cy="2641278"/>
          </a:xfrm>
        </p:grpSpPr>
        <p:pic>
          <p:nvPicPr>
            <p:cNvPr id="31748"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11188" y="1557338"/>
            <a:ext cx="7643812" cy="4124325"/>
          </a:xfrm>
          <a:ln w="28575"/>
        </p:spPr>
        <p:txBody>
          <a:bodyPr>
            <a:normAutofit lnSpcReduction="10000"/>
          </a:bodyPr>
          <a:lstStyle/>
          <a:p>
            <a:pPr marL="3175" indent="446088" algn="just" fontAlgn="auto">
              <a:spcAft>
                <a:spcPts val="0"/>
              </a:spcAft>
              <a:buFont typeface="Wingdings"/>
              <a:buNone/>
              <a:defRPr/>
            </a:pPr>
            <a:r>
              <a:rPr lang="uk-UA" sz="2800" dirty="0" smtClean="0"/>
              <a:t>З метою усунення виявлених порушень, а також у разі неможливості виконання членом (членами) разової ради своїх обов’язків заклад видає наказ про внесення змін до складу разової ради, інформацію про що вносить до інформаційної системи. </a:t>
            </a:r>
          </a:p>
          <a:p>
            <a:pPr marL="3175" indent="446088" algn="just" fontAlgn="auto">
              <a:spcAft>
                <a:spcPts val="0"/>
              </a:spcAft>
              <a:buFont typeface="Wingdings"/>
              <a:buNone/>
              <a:defRPr/>
            </a:pPr>
            <a:r>
              <a:rPr lang="uk-UA" sz="2800" dirty="0" smtClean="0"/>
              <a:t>Інформація про зміни у складі разової ради оприлюднюється в інформаційній системі.</a:t>
            </a:r>
          </a:p>
          <a:p>
            <a:pPr marL="3175" indent="446088" algn="just" fontAlgn="auto">
              <a:spcAft>
                <a:spcPts val="0"/>
              </a:spcAft>
              <a:buFont typeface="Wingdings"/>
              <a:buNone/>
              <a:defRPr/>
            </a:pPr>
            <a:endParaRPr lang="uk-UA" sz="2600" dirty="0"/>
          </a:p>
        </p:txBody>
      </p:sp>
      <p:grpSp>
        <p:nvGrpSpPr>
          <p:cNvPr id="32770" name="Группа 4"/>
          <p:cNvGrpSpPr>
            <a:grpSpLocks/>
          </p:cNvGrpSpPr>
          <p:nvPr/>
        </p:nvGrpSpPr>
        <p:grpSpPr bwMode="auto">
          <a:xfrm>
            <a:off x="0" y="0"/>
            <a:ext cx="1258888" cy="1512888"/>
            <a:chOff x="1403648" y="1772816"/>
            <a:chExt cx="2143125" cy="2641278"/>
          </a:xfrm>
        </p:grpSpPr>
        <p:pic>
          <p:nvPicPr>
            <p:cNvPr id="3277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Заголовок 1"/>
          <p:cNvSpPr>
            <a:spLocks noGrp="1"/>
          </p:cNvSpPr>
          <p:nvPr>
            <p:ph type="title"/>
          </p:nvPr>
        </p:nvSpPr>
        <p:spPr>
          <a:xfrm>
            <a:off x="2051050" y="260350"/>
            <a:ext cx="6121400" cy="1081088"/>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ru-RU" b="1" dirty="0" err="1" smtClean="0"/>
              <a:t>зміни</a:t>
            </a:r>
            <a:r>
              <a:rPr lang="ru-RU" b="1" dirty="0" smtClean="0"/>
              <a:t> у </a:t>
            </a:r>
            <a:r>
              <a:rPr lang="ru-RU" b="1" dirty="0" err="1" smtClean="0"/>
              <a:t>складі</a:t>
            </a:r>
            <a:r>
              <a:rPr lang="ru-RU" b="1" dirty="0" smtClean="0"/>
              <a:t> </a:t>
            </a:r>
            <a:r>
              <a:rPr lang="ru-RU" b="1" dirty="0" err="1" smtClean="0"/>
              <a:t>разової</a:t>
            </a:r>
            <a:r>
              <a:rPr lang="ru-RU" b="1" dirty="0" smtClean="0"/>
              <a:t> ради</a:t>
            </a:r>
            <a:endParaRPr lang="uk-U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7272338" cy="503237"/>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600" cap="none" smtClean="0">
                <a:solidFill>
                  <a:srgbClr val="000000"/>
                </a:solidFill>
              </a:rPr>
              <a:t>ІНФОРМАЦІЙНА СИСТЕМА</a:t>
            </a:r>
          </a:p>
        </p:txBody>
      </p:sp>
      <p:sp>
        <p:nvSpPr>
          <p:cNvPr id="3" name="Содержимое 2"/>
          <p:cNvSpPr>
            <a:spLocks noGrp="1"/>
          </p:cNvSpPr>
          <p:nvPr>
            <p:ph sz="quarter" idx="1"/>
          </p:nvPr>
        </p:nvSpPr>
        <p:spPr>
          <a:xfrm>
            <a:off x="827088" y="1052513"/>
            <a:ext cx="7991475" cy="4895850"/>
          </a:xfrm>
        </p:spPr>
        <p:txBody>
          <a:bodyPr>
            <a:noAutofit/>
          </a:bodyPr>
          <a:lstStyle/>
          <a:p>
            <a:pPr marL="93663" indent="627063" algn="just">
              <a:buFont typeface="Wingdings" pitchFamily="2" charset="2"/>
              <a:buNone/>
            </a:pPr>
            <a:r>
              <a:rPr lang="uk-UA" sz="2100" smtClean="0"/>
              <a:t>– </a:t>
            </a:r>
            <a:r>
              <a:rPr lang="uk-UA" b="1" smtClean="0"/>
              <a:t>електронна інформаційно-комунікаційна система, що адмініструється</a:t>
            </a:r>
            <a:r>
              <a:rPr lang="uk-UA" sz="2100" smtClean="0"/>
              <a:t> Національним агентством із забезпечення якості вищої освіти </a:t>
            </a:r>
            <a:r>
              <a:rPr lang="uk-UA" sz="2100" b="1" smtClean="0"/>
              <a:t>та дає змогу створювати, переглядати, обмінюватися інформацією в електронній формі щодо утворення разових спеціалізованих вчених рад, присудження ними ступеня доктора філософії та скасування рішень разових спеціалізованих вчених рад про присудження зазначеного ступеня.</a:t>
            </a:r>
            <a:r>
              <a:rPr lang="uk-UA" sz="2100" smtClean="0"/>
              <a:t> Національне агентство встановлює порядок функціонування інформаційної системи, який повинен передбачати функціональні можливості інформаційної системи, компоненти інформаційної системи та механізм їх функціонування, перелік відомостей, які вносяться до інформаційної системи, порядок автентифікації.</a:t>
            </a:r>
          </a:p>
          <a:p>
            <a:pPr marL="93663" indent="627063" algn="just"/>
            <a:endParaRPr lang="uk-UA" sz="2100" smtClean="0"/>
          </a:p>
        </p:txBody>
      </p:sp>
      <p:grpSp>
        <p:nvGrpSpPr>
          <p:cNvPr id="15363" name="Группа 4"/>
          <p:cNvGrpSpPr>
            <a:grpSpLocks/>
          </p:cNvGrpSpPr>
          <p:nvPr/>
        </p:nvGrpSpPr>
        <p:grpSpPr bwMode="auto">
          <a:xfrm>
            <a:off x="0" y="0"/>
            <a:ext cx="1258888" cy="1512888"/>
            <a:chOff x="1403648" y="1772816"/>
            <a:chExt cx="2143125" cy="2641278"/>
          </a:xfrm>
        </p:grpSpPr>
        <p:pic>
          <p:nvPicPr>
            <p:cNvPr id="1536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39750" y="1196975"/>
            <a:ext cx="7920038" cy="4824413"/>
          </a:xfrm>
          <a:ln w="38100"/>
        </p:spPr>
        <p:txBody>
          <a:bodyPr>
            <a:noAutofit/>
          </a:bodyPr>
          <a:lstStyle/>
          <a:p>
            <a:pPr marL="3175" indent="536575" algn="just" fontAlgn="auto">
              <a:spcAft>
                <a:spcPts val="0"/>
              </a:spcAft>
              <a:buFont typeface="Wingdings"/>
              <a:buNone/>
              <a:defRPr/>
            </a:pPr>
            <a:r>
              <a:rPr lang="uk-UA" sz="2200" dirty="0" smtClean="0"/>
              <a:t>За результатами вивчення дисертації та наукових публікацій здобувача, зарахованих за темою дисертації, </a:t>
            </a:r>
            <a:r>
              <a:rPr lang="uk-UA" sz="2200" b="1" dirty="0" smtClean="0"/>
              <a:t>протягом 45 календарних днів</a:t>
            </a:r>
            <a:r>
              <a:rPr lang="uk-UA" sz="2200" dirty="0" smtClean="0"/>
              <a:t> </a:t>
            </a:r>
            <a:r>
              <a:rPr lang="uk-UA" sz="2200" b="1" dirty="0" smtClean="0"/>
              <a:t>з дня оприлюднення інформації про утворення разової ради кожен рецензент подає разовій раді рецензію, а кожен офіційний опонент – відгук, в яких зазначають результати власної оцінки наукового рівня дисертації і наукових публікацій здобувача</a:t>
            </a:r>
            <a:r>
              <a:rPr lang="uk-UA" sz="2200" dirty="0" smtClean="0"/>
              <a:t>, зокрема новизни представлених теоретичних та/або експериментальних результатів проведених здобувачем досліджень, їх наукової обґрунтованості, рівня виконання поставленого наукового завдання та оволодіння здобувачем методологією наукової діяльності.</a:t>
            </a:r>
          </a:p>
          <a:p>
            <a:pPr marL="3175" indent="627063" algn="just" fontAlgn="auto">
              <a:spcAft>
                <a:spcPts val="0"/>
              </a:spcAft>
              <a:buFont typeface="Wingdings"/>
              <a:buNone/>
              <a:defRPr/>
            </a:pPr>
            <a:endParaRPr lang="uk-UA" sz="2200" dirty="0"/>
          </a:p>
        </p:txBody>
      </p:sp>
      <p:grpSp>
        <p:nvGrpSpPr>
          <p:cNvPr id="33794" name="Группа 4"/>
          <p:cNvGrpSpPr>
            <a:grpSpLocks/>
          </p:cNvGrpSpPr>
          <p:nvPr/>
        </p:nvGrpSpPr>
        <p:grpSpPr bwMode="auto">
          <a:xfrm>
            <a:off x="0" y="0"/>
            <a:ext cx="1258888" cy="1512888"/>
            <a:chOff x="1403648" y="1772816"/>
            <a:chExt cx="2143125" cy="2641278"/>
          </a:xfrm>
        </p:grpSpPr>
        <p:pic>
          <p:nvPicPr>
            <p:cNvPr id="3379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9" name="Заголовок 1"/>
          <p:cNvSpPr>
            <a:spLocks noGrp="1"/>
          </p:cNvSpPr>
          <p:nvPr>
            <p:ph type="title"/>
          </p:nvPr>
        </p:nvSpPr>
        <p:spPr>
          <a:xfrm>
            <a:off x="2555875" y="260350"/>
            <a:ext cx="5472113" cy="6985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ru-RU" b="1" dirty="0" smtClean="0"/>
              <a:t>Рецензія та відгук</a:t>
            </a:r>
            <a:endParaRPr lang="uk-U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Содержимое 2"/>
          <p:cNvSpPr>
            <a:spLocks noGrp="1"/>
          </p:cNvSpPr>
          <p:nvPr>
            <p:ph sz="quarter" idx="1"/>
          </p:nvPr>
        </p:nvSpPr>
        <p:spPr>
          <a:xfrm>
            <a:off x="468313" y="1484313"/>
            <a:ext cx="8135937" cy="5184775"/>
          </a:xfrm>
          <a:ln w="28575">
            <a:solidFill>
              <a:srgbClr val="C00000"/>
            </a:solidFill>
          </a:ln>
        </p:spPr>
        <p:txBody>
          <a:bodyPr/>
          <a:lstStyle/>
          <a:p>
            <a:pPr marL="3175" indent="536575" algn="just">
              <a:buFont typeface="Wingdings" pitchFamily="2" charset="2"/>
              <a:buNone/>
            </a:pPr>
            <a:r>
              <a:rPr lang="uk-UA" sz="2100" smtClean="0"/>
              <a:t>Рецензенти і офіційні опоненти забезпечують об’єктивність підготовлених ними рецензій і відгуків, засвідчують їх власними підписами та відбитками печаток закладів за основним місцем роботи.</a:t>
            </a:r>
          </a:p>
          <a:p>
            <a:pPr marL="3175" indent="536575" algn="just">
              <a:buFont typeface="Wingdings" pitchFamily="2" charset="2"/>
              <a:buNone/>
            </a:pPr>
            <a:r>
              <a:rPr lang="uk-UA" sz="2100" smtClean="0"/>
              <a:t>У разі неподання рецензії (відгуку) у встановлений строк або подання з порушенням встановленого строку голова разової ради ініціює перед вченою радою закладу питання про заміну відповідного члена ради.</a:t>
            </a:r>
          </a:p>
          <a:p>
            <a:pPr marL="3175" indent="536575" algn="just">
              <a:buFont typeface="Wingdings" pitchFamily="2" charset="2"/>
              <a:buNone/>
            </a:pPr>
            <a:r>
              <a:rPr lang="uk-UA" sz="2100" b="1" smtClean="0"/>
              <a:t>Заклад забезпечує створення необхідних умов для проведення разовою радою перевірки дотримання здобувачем академічної доброчесності.</a:t>
            </a:r>
            <a:endParaRPr lang="uk-UA" sz="2100" smtClean="0"/>
          </a:p>
          <a:p>
            <a:pPr marL="3175" indent="536575" algn="just">
              <a:buFont typeface="Wingdings" pitchFamily="2" charset="2"/>
              <a:buNone/>
            </a:pPr>
            <a:r>
              <a:rPr lang="uk-UA" sz="2100" smtClean="0"/>
              <a:t>У разі виявлення членами ради академічного плагіату, фабрикації, фальсифікації у дисертації та/або наукових публікаціях здобувача рецензент (офіційний опонент) зазначає про це у своїй рецензії (відгуку).</a:t>
            </a:r>
          </a:p>
        </p:txBody>
      </p:sp>
      <p:grpSp>
        <p:nvGrpSpPr>
          <p:cNvPr id="34818" name="Группа 4"/>
          <p:cNvGrpSpPr>
            <a:grpSpLocks/>
          </p:cNvGrpSpPr>
          <p:nvPr/>
        </p:nvGrpSpPr>
        <p:grpSpPr bwMode="auto">
          <a:xfrm>
            <a:off x="0" y="0"/>
            <a:ext cx="1258888" cy="1512888"/>
            <a:chOff x="1403648" y="1772816"/>
            <a:chExt cx="2143125" cy="2641278"/>
          </a:xfrm>
        </p:grpSpPr>
        <p:pic>
          <p:nvPicPr>
            <p:cNvPr id="34819"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95288" y="1052513"/>
            <a:ext cx="8064500" cy="5689600"/>
          </a:xfrm>
        </p:spPr>
        <p:txBody>
          <a:bodyPr>
            <a:noAutofit/>
          </a:bodyPr>
          <a:lstStyle/>
          <a:p>
            <a:pPr marL="3175" indent="1166813" algn="just" fontAlgn="auto">
              <a:spcAft>
                <a:spcPts val="0"/>
              </a:spcAft>
              <a:buFont typeface="Wingdings"/>
              <a:buNone/>
              <a:defRPr/>
            </a:pPr>
            <a:r>
              <a:rPr lang="uk-UA" sz="1900" dirty="0" smtClean="0"/>
              <a:t>Протягом </a:t>
            </a:r>
            <a:r>
              <a:rPr lang="uk-UA" sz="1900" b="1" dirty="0" smtClean="0"/>
              <a:t>трьох робочих днів</a:t>
            </a:r>
            <a:r>
              <a:rPr lang="uk-UA" sz="1900" dirty="0" smtClean="0"/>
              <a:t> з дня надходження до разової ради останньої рецензії (відгуку) разова рада </a:t>
            </a:r>
            <a:r>
              <a:rPr lang="uk-UA" sz="1900" b="1" dirty="0" smtClean="0"/>
              <a:t>призначає дату, час і місце проведення публічного захисту дисертації. Дата проведення публічного захисту </a:t>
            </a:r>
            <a:r>
              <a:rPr lang="uk-UA" sz="1900" dirty="0" smtClean="0"/>
              <a:t>дисертації призначається </a:t>
            </a:r>
            <a:r>
              <a:rPr lang="uk-UA" sz="1900" b="1" dirty="0" smtClean="0"/>
              <a:t>не раніше ніж через два тижні та не пізніше ніж через чотири тижні з дня надходження до разової ради останньої рецензії (відгуку).</a:t>
            </a:r>
            <a:r>
              <a:rPr lang="uk-UA" sz="1900" dirty="0" smtClean="0"/>
              <a:t> Інформація про </a:t>
            </a:r>
            <a:r>
              <a:rPr lang="uk-UA" sz="1900" b="1" dirty="0" smtClean="0"/>
              <a:t>дату, час і місце проведення</a:t>
            </a:r>
            <a:r>
              <a:rPr lang="uk-UA" sz="1900" dirty="0" smtClean="0"/>
              <a:t> публічного захисту дисертації здобувача </a:t>
            </a:r>
            <a:r>
              <a:rPr lang="uk-UA" sz="1900" b="1" dirty="0" smtClean="0"/>
              <a:t>оприлюднюється на офіційному </a:t>
            </a:r>
            <a:r>
              <a:rPr lang="uk-UA" sz="1900" b="1" dirty="0" err="1" smtClean="0"/>
              <a:t>веб-сайті</a:t>
            </a:r>
            <a:r>
              <a:rPr lang="uk-UA" sz="1900" b="1" dirty="0" smtClean="0"/>
              <a:t> закладу та вноситься до інформаційної системи</a:t>
            </a:r>
            <a:r>
              <a:rPr lang="uk-UA" sz="1900" dirty="0" smtClean="0"/>
              <a:t>;</a:t>
            </a:r>
          </a:p>
          <a:p>
            <a:pPr marL="3175" indent="446088" algn="just" fontAlgn="auto">
              <a:spcAft>
                <a:spcPts val="0"/>
              </a:spcAft>
              <a:buFont typeface="Wingdings"/>
              <a:buNone/>
              <a:defRPr/>
            </a:pPr>
            <a:r>
              <a:rPr lang="uk-UA" sz="1900" b="1" dirty="0" smtClean="0"/>
              <a:t>Електронні копії рецензій (відгуків)</a:t>
            </a:r>
            <a:r>
              <a:rPr lang="uk-UA" sz="1900" dirty="0" smtClean="0"/>
              <a:t> у форматі PDF/А </a:t>
            </a:r>
            <a:r>
              <a:rPr lang="uk-UA" sz="1900" b="1" dirty="0" smtClean="0"/>
              <a:t>з текстовим шаром з накладенням електронного підпису рецензента (офіційного опонента), що базується на кваліфікованому сертифікаті електронного підпису (з використанням кваліфікованої електронної позначки часу), оприлюднюються на офіційному </a:t>
            </a:r>
            <a:r>
              <a:rPr lang="uk-UA" sz="1900" b="1" dirty="0" err="1" smtClean="0"/>
              <a:t>веб-сайті</a:t>
            </a:r>
            <a:r>
              <a:rPr lang="uk-UA" sz="1900" b="1" dirty="0" smtClean="0"/>
              <a:t> закладу </a:t>
            </a:r>
            <a:r>
              <a:rPr lang="uk-UA" sz="1900" dirty="0" smtClean="0"/>
              <a:t>з урахуванням вимог законодавства з питань державної таємниці та службової інформації, а їх копії на вимогу здобувача надаються йому для ознайомлення.</a:t>
            </a:r>
            <a:endParaRPr lang="uk-UA" sz="1900" dirty="0"/>
          </a:p>
        </p:txBody>
      </p:sp>
      <p:grpSp>
        <p:nvGrpSpPr>
          <p:cNvPr id="35842" name="Группа 4"/>
          <p:cNvGrpSpPr>
            <a:grpSpLocks/>
          </p:cNvGrpSpPr>
          <p:nvPr/>
        </p:nvGrpSpPr>
        <p:grpSpPr bwMode="auto">
          <a:xfrm>
            <a:off x="0" y="0"/>
            <a:ext cx="1258888" cy="1512888"/>
            <a:chOff x="1403648" y="1772816"/>
            <a:chExt cx="2143125" cy="2641278"/>
          </a:xfrm>
        </p:grpSpPr>
        <p:pic>
          <p:nvPicPr>
            <p:cNvPr id="3584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Заголовок 1"/>
          <p:cNvSpPr>
            <a:spLocks noGrp="1"/>
          </p:cNvSpPr>
          <p:nvPr>
            <p:ph type="title"/>
          </p:nvPr>
        </p:nvSpPr>
        <p:spPr>
          <a:xfrm>
            <a:off x="1476375" y="188913"/>
            <a:ext cx="6696075" cy="769937"/>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200" b="1" cap="none" smtClean="0">
                <a:solidFill>
                  <a:srgbClr val="000000"/>
                </a:solidFill>
              </a:rPr>
              <a:t>ДАТА, ЧАС І МІСЦЕ ПРОВЕДЕННЯ ПУБЛІЧНОГО ЗАХИСТУ ДИСЕРТАЦІЇ</a:t>
            </a:r>
            <a:endParaRPr lang="uk-UA" sz="2200" cap="none" smtClean="0">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613" y="188913"/>
            <a:ext cx="6408737" cy="792162"/>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b="1" dirty="0" smtClean="0"/>
              <a:t>Публічний захист дисертації</a:t>
            </a:r>
            <a:endParaRPr lang="uk-UA" b="1" dirty="0"/>
          </a:p>
        </p:txBody>
      </p:sp>
      <p:sp>
        <p:nvSpPr>
          <p:cNvPr id="3" name="Содержимое 2"/>
          <p:cNvSpPr>
            <a:spLocks noGrp="1"/>
          </p:cNvSpPr>
          <p:nvPr>
            <p:ph sz="quarter" idx="1"/>
          </p:nvPr>
        </p:nvSpPr>
        <p:spPr>
          <a:xfrm>
            <a:off x="250825" y="1268413"/>
            <a:ext cx="8353425" cy="5589587"/>
          </a:xfrm>
        </p:spPr>
        <p:txBody>
          <a:bodyPr>
            <a:noAutofit/>
          </a:bodyPr>
          <a:lstStyle/>
          <a:p>
            <a:pPr marL="93663" indent="806450" algn="just" fontAlgn="auto">
              <a:spcAft>
                <a:spcPts val="0"/>
              </a:spcAft>
              <a:buFont typeface="Wingdings"/>
              <a:buNone/>
              <a:defRPr/>
            </a:pPr>
            <a:r>
              <a:rPr lang="uk-UA" sz="2000" b="1" dirty="0" smtClean="0"/>
              <a:t>Публічний захист</a:t>
            </a:r>
            <a:r>
              <a:rPr lang="uk-UA" sz="2000" dirty="0" smtClean="0"/>
              <a:t> дисертації проводиться на засіданні разової ради, яке </a:t>
            </a:r>
            <a:r>
              <a:rPr lang="uk-UA" sz="2000" b="1" dirty="0" smtClean="0"/>
              <a:t>вважається правоможним за умови участі в ньому повного складу разової ради.</a:t>
            </a:r>
            <a:endParaRPr lang="uk-UA" sz="2000" dirty="0" smtClean="0"/>
          </a:p>
          <a:p>
            <a:pPr marL="93663" indent="446088" algn="just" fontAlgn="auto">
              <a:spcAft>
                <a:spcPts val="0"/>
              </a:spcAft>
              <a:buFont typeface="Wingdings"/>
              <a:buNone/>
              <a:defRPr/>
            </a:pPr>
            <a:r>
              <a:rPr lang="uk-UA" sz="2000" dirty="0" smtClean="0"/>
              <a:t>Члени разової ради та/або здобувач можуть брати участь у засіданні разової ради за допомогою засобів </a:t>
            </a:r>
            <a:r>
              <a:rPr lang="uk-UA" sz="2000" dirty="0" err="1" smtClean="0"/>
              <a:t>відеозв’язку</a:t>
            </a:r>
            <a:r>
              <a:rPr lang="uk-UA" sz="2000" dirty="0" smtClean="0"/>
              <a:t> в режимі реального часу. </a:t>
            </a:r>
            <a:r>
              <a:rPr lang="uk-UA" sz="2000" b="1" dirty="0" smtClean="0"/>
              <a:t>Заклад забезпечує можливість використання засобів </a:t>
            </a:r>
            <a:r>
              <a:rPr lang="uk-UA" sz="2000" b="1" dirty="0" err="1" smtClean="0"/>
              <a:t>відеозв’язку</a:t>
            </a:r>
            <a:r>
              <a:rPr lang="uk-UA" sz="2000" dirty="0" smtClean="0"/>
              <a:t>, зокрема особами з інвалідністю.</a:t>
            </a:r>
          </a:p>
          <a:p>
            <a:pPr marL="93663" indent="446088" algn="just" fontAlgn="auto">
              <a:spcAft>
                <a:spcPts val="0"/>
              </a:spcAft>
              <a:buFont typeface="Wingdings"/>
              <a:buNone/>
              <a:defRPr/>
            </a:pPr>
            <a:r>
              <a:rPr lang="uk-UA" sz="2000" dirty="0" smtClean="0"/>
              <a:t>У разі відсутності кворуму для проведення засідання разова рада приймає рішення про перенесення дати проведення захисту дисертації, призначаючи іншу дату не раніше ніж через два тижні та не пізніше ніж чотири тижні від попередньої дати.</a:t>
            </a:r>
          </a:p>
          <a:p>
            <a:pPr marL="93663" indent="446088" algn="just" fontAlgn="auto">
              <a:spcAft>
                <a:spcPts val="0"/>
              </a:spcAft>
              <a:buFont typeface="Wingdings"/>
              <a:buNone/>
              <a:defRPr/>
            </a:pPr>
            <a:r>
              <a:rPr lang="uk-UA" sz="2000" b="1" dirty="0" smtClean="0"/>
              <a:t>Протягом трьох робочих днів</a:t>
            </a:r>
            <a:r>
              <a:rPr lang="uk-UA" sz="2000" dirty="0" smtClean="0"/>
              <a:t> з дня прийняття рішення про зміну дати проведення захисту дисертації інформація про дату, час і місце проведення захисту дисертації </a:t>
            </a:r>
            <a:r>
              <a:rPr lang="uk-UA" sz="2000" b="1" dirty="0" smtClean="0"/>
              <a:t>оприлюднюється на офіційному </a:t>
            </a:r>
            <a:r>
              <a:rPr lang="uk-UA" sz="2000" b="1" dirty="0" err="1" smtClean="0"/>
              <a:t>веб-сайті</a:t>
            </a:r>
            <a:r>
              <a:rPr lang="uk-UA" sz="2000" b="1" dirty="0" smtClean="0"/>
              <a:t> закладу та вноситься до інформаційної системи</a:t>
            </a:r>
            <a:r>
              <a:rPr lang="uk-UA" sz="2000" dirty="0" smtClean="0"/>
              <a:t>.</a:t>
            </a:r>
          </a:p>
          <a:p>
            <a:pPr marL="93663" indent="446088" algn="just" fontAlgn="auto">
              <a:spcAft>
                <a:spcPts val="0"/>
              </a:spcAft>
              <a:buFont typeface="Wingdings"/>
              <a:buNone/>
              <a:defRPr/>
            </a:pPr>
            <a:endParaRPr lang="uk-UA" sz="2000" dirty="0"/>
          </a:p>
        </p:txBody>
      </p:sp>
      <p:grpSp>
        <p:nvGrpSpPr>
          <p:cNvPr id="36867" name="Группа 4"/>
          <p:cNvGrpSpPr>
            <a:grpSpLocks/>
          </p:cNvGrpSpPr>
          <p:nvPr/>
        </p:nvGrpSpPr>
        <p:grpSpPr bwMode="auto">
          <a:xfrm>
            <a:off x="0" y="0"/>
            <a:ext cx="1258888" cy="1512888"/>
            <a:chOff x="1403648" y="1772816"/>
            <a:chExt cx="2143125" cy="2641278"/>
          </a:xfrm>
        </p:grpSpPr>
        <p:pic>
          <p:nvPicPr>
            <p:cNvPr id="36868"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5150" y="404813"/>
            <a:ext cx="6408738" cy="792162"/>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400" b="1" cap="none" smtClean="0">
                <a:solidFill>
                  <a:srgbClr val="000000"/>
                </a:solidFill>
              </a:rPr>
              <a:t>ПУБЛІЧНИЙ ЗАХИСТ ДИСЕРТАЦІЇ</a:t>
            </a:r>
          </a:p>
        </p:txBody>
      </p:sp>
      <p:sp>
        <p:nvSpPr>
          <p:cNvPr id="37890" name="Содержимое 2"/>
          <p:cNvSpPr>
            <a:spLocks noGrp="1"/>
          </p:cNvSpPr>
          <p:nvPr>
            <p:ph sz="quarter" idx="1"/>
          </p:nvPr>
        </p:nvSpPr>
        <p:spPr>
          <a:xfrm>
            <a:off x="468313" y="1484313"/>
            <a:ext cx="7991475" cy="4752975"/>
          </a:xfrm>
        </p:spPr>
        <p:txBody>
          <a:bodyPr/>
          <a:lstStyle/>
          <a:p>
            <a:pPr marL="3175" indent="446088" algn="just">
              <a:buFont typeface="Wingdings" pitchFamily="2" charset="2"/>
              <a:buNone/>
            </a:pPr>
            <a:r>
              <a:rPr lang="uk-UA" sz="2200" b="1" smtClean="0"/>
              <a:t>Заклад забезпечує трансляцію захисту дисертації в режимі реального часу на своєму офіційному веб-сайті, </a:t>
            </a:r>
            <a:r>
              <a:rPr lang="uk-UA" sz="2200" smtClean="0"/>
              <a:t>а також відеозапис трансляції захисту дисертації з урахуванням вимог законодавства з питань державної таємниці та службової інформації.</a:t>
            </a:r>
          </a:p>
          <a:p>
            <a:pPr marL="3175" indent="446088" algn="just">
              <a:buFont typeface="Wingdings" pitchFamily="2" charset="2"/>
              <a:buNone/>
            </a:pPr>
            <a:r>
              <a:rPr lang="uk-UA" sz="2200" smtClean="0"/>
              <a:t>Якість і тривалість відеозапису трансляції захисту дисертації повинна бути достатньою для того, щоб повністю (без перерв) відтворити процедуру захисту дисертації, в тому числі з виступами здобувача та членів разової ради, наукової дискусії, а також голосування кожного з членів ради.</a:t>
            </a:r>
          </a:p>
          <a:p>
            <a:pPr marL="3175" indent="446088" algn="just">
              <a:buFont typeface="Wingdings" pitchFamily="2" charset="2"/>
              <a:buNone/>
            </a:pPr>
            <a:r>
              <a:rPr lang="uk-UA" sz="2200" b="1" smtClean="0"/>
              <a:t>Засідання разової ради для проведення публічного захисту дисертації проводиться за процедурою, визначеною закладом.</a:t>
            </a:r>
            <a:endParaRPr lang="uk-UA" sz="2200" smtClean="0"/>
          </a:p>
          <a:p>
            <a:pPr marL="3175" indent="446088" algn="just">
              <a:buFont typeface="Wingdings" pitchFamily="2" charset="2"/>
              <a:buNone/>
            </a:pPr>
            <a:endParaRPr lang="uk-UA" sz="2200" smtClean="0"/>
          </a:p>
        </p:txBody>
      </p:sp>
      <p:grpSp>
        <p:nvGrpSpPr>
          <p:cNvPr id="37891" name="Группа 4"/>
          <p:cNvGrpSpPr>
            <a:grpSpLocks/>
          </p:cNvGrpSpPr>
          <p:nvPr/>
        </p:nvGrpSpPr>
        <p:grpSpPr bwMode="auto">
          <a:xfrm>
            <a:off x="0" y="0"/>
            <a:ext cx="1258888" cy="1512888"/>
            <a:chOff x="1403648" y="1772816"/>
            <a:chExt cx="2143125" cy="2641278"/>
          </a:xfrm>
        </p:grpSpPr>
        <p:pic>
          <p:nvPicPr>
            <p:cNvPr id="3789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08175" y="188913"/>
            <a:ext cx="6335713" cy="8636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400" b="1" dirty="0" smtClean="0"/>
              <a:t>Публічний захист</a:t>
            </a:r>
            <a:r>
              <a:rPr lang="uk-UA" sz="2400" dirty="0" smtClean="0"/>
              <a:t> дисертації</a:t>
            </a:r>
            <a:endParaRPr lang="uk-UA" sz="2700" dirty="0"/>
          </a:p>
        </p:txBody>
      </p:sp>
      <p:sp>
        <p:nvSpPr>
          <p:cNvPr id="3" name="Содержимое 2"/>
          <p:cNvSpPr>
            <a:spLocks noGrp="1"/>
          </p:cNvSpPr>
          <p:nvPr>
            <p:ph sz="quarter" idx="1"/>
          </p:nvPr>
        </p:nvSpPr>
        <p:spPr>
          <a:xfrm>
            <a:off x="468313" y="1557338"/>
            <a:ext cx="7642225" cy="4124325"/>
          </a:xfrm>
        </p:spPr>
        <p:txBody>
          <a:bodyPr>
            <a:normAutofit fontScale="92500" lnSpcReduction="20000"/>
          </a:bodyPr>
          <a:lstStyle/>
          <a:p>
            <a:pPr marL="3175" indent="536575" algn="just" fontAlgn="auto">
              <a:spcAft>
                <a:spcPts val="0"/>
              </a:spcAft>
              <a:buFont typeface="Wingdings"/>
              <a:buNone/>
              <a:defRPr/>
            </a:pPr>
            <a:r>
              <a:rPr lang="uk-UA" sz="2800" dirty="0" smtClean="0"/>
              <a:t>Захист дисертації повинен мати характер відкритої наукової дискусії, в якій зобов’язані взяти участь здобувач, голова та усі члени разової ради.</a:t>
            </a:r>
          </a:p>
          <a:p>
            <a:pPr marL="3175" indent="536575" algn="just" fontAlgn="auto">
              <a:spcAft>
                <a:spcPts val="0"/>
              </a:spcAft>
              <a:buFont typeface="Wingdings"/>
              <a:buNone/>
              <a:defRPr/>
            </a:pPr>
            <a:r>
              <a:rPr lang="uk-UA" sz="2800" dirty="0" smtClean="0"/>
              <a:t>У разі надходження до закладу звернень інших осіб з оцінкою дисертації разова рада озвучує їх під час публічного захисту дисертації та з урахуванням результатів їх розгляду приймає відповідне рішення. Такі звернення беруться до розгляду у разі їх надходження не пізніше ніж за три робочих дні до дня захисту дисертації.</a:t>
            </a:r>
          </a:p>
          <a:p>
            <a:pPr marL="3175" indent="536575" algn="just" fontAlgn="auto">
              <a:spcAft>
                <a:spcPts val="0"/>
              </a:spcAft>
              <a:buFont typeface="Wingdings"/>
              <a:buNone/>
              <a:defRPr/>
            </a:pPr>
            <a:endParaRPr lang="uk-UA" sz="2600" dirty="0"/>
          </a:p>
        </p:txBody>
      </p:sp>
      <p:grpSp>
        <p:nvGrpSpPr>
          <p:cNvPr id="38915" name="Группа 4"/>
          <p:cNvGrpSpPr>
            <a:grpSpLocks/>
          </p:cNvGrpSpPr>
          <p:nvPr/>
        </p:nvGrpSpPr>
        <p:grpSpPr bwMode="auto">
          <a:xfrm>
            <a:off x="0" y="0"/>
            <a:ext cx="1258888" cy="1512888"/>
            <a:chOff x="1403648" y="1772816"/>
            <a:chExt cx="2143125" cy="2641278"/>
          </a:xfrm>
        </p:grpSpPr>
        <p:pic>
          <p:nvPicPr>
            <p:cNvPr id="3891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350" y="188913"/>
            <a:ext cx="6840538" cy="719137"/>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600" b="1" cap="none" smtClean="0">
                <a:solidFill>
                  <a:srgbClr val="000000"/>
                </a:solidFill>
              </a:rPr>
              <a:t>ПУБЛІЧНИЙ ЗАХИСТ ДИСЕРТАЦІЇ</a:t>
            </a:r>
          </a:p>
        </p:txBody>
      </p:sp>
      <p:sp>
        <p:nvSpPr>
          <p:cNvPr id="39938" name="Содержимое 2"/>
          <p:cNvSpPr>
            <a:spLocks noGrp="1"/>
          </p:cNvSpPr>
          <p:nvPr>
            <p:ph sz="quarter" idx="1"/>
          </p:nvPr>
        </p:nvSpPr>
        <p:spPr>
          <a:xfrm>
            <a:off x="539750" y="981075"/>
            <a:ext cx="8135938" cy="4124325"/>
          </a:xfrm>
        </p:spPr>
        <p:txBody>
          <a:bodyPr/>
          <a:lstStyle/>
          <a:p>
            <a:pPr marL="90488" indent="449263" algn="just">
              <a:buFont typeface="Wingdings" pitchFamily="2" charset="2"/>
              <a:buNone/>
            </a:pPr>
            <a:r>
              <a:rPr lang="uk-UA" sz="2200" b="1" smtClean="0"/>
              <a:t>Кожен член разової ради відкрито висловлює свою позицію за присудження або за відмову у присудженні ступеня доктора філософії. </a:t>
            </a:r>
            <a:endParaRPr lang="uk-UA" sz="2200" smtClean="0"/>
          </a:p>
          <a:p>
            <a:pPr marL="90488" indent="449263" algn="just">
              <a:buFont typeface="Wingdings" pitchFamily="2" charset="2"/>
              <a:buNone/>
            </a:pPr>
            <a:r>
              <a:rPr lang="uk-UA" sz="2200" b="1" smtClean="0"/>
              <a:t>Рада приймає рішення шляхом відкритого голосування: </a:t>
            </a:r>
            <a:endParaRPr lang="uk-UA" sz="2200" smtClean="0"/>
          </a:p>
          <a:p>
            <a:pPr marL="90488" indent="449263" algn="just">
              <a:buFont typeface="Wingdings" pitchFamily="2" charset="2"/>
              <a:buNone/>
            </a:pPr>
            <a:r>
              <a:rPr lang="uk-UA" sz="2200" smtClean="0"/>
              <a:t>про присудження ступеня доктора філософії, якщо його підтримали не менше ніж чотири члени разової ради; </a:t>
            </a:r>
          </a:p>
          <a:p>
            <a:pPr marL="90488" indent="449263" algn="just">
              <a:buFont typeface="Wingdings" pitchFamily="2" charset="2"/>
              <a:buNone/>
            </a:pPr>
            <a:r>
              <a:rPr lang="uk-UA" sz="2200" smtClean="0"/>
              <a:t>про відмову у присудженні ступеня доктора філософії, якщо його  підтримали два чи більше членів разової ради. </a:t>
            </a:r>
          </a:p>
          <a:p>
            <a:pPr marL="90488" indent="449263" algn="just">
              <a:buFont typeface="Wingdings" pitchFamily="2" charset="2"/>
              <a:buNone/>
            </a:pPr>
            <a:r>
              <a:rPr lang="uk-UA" sz="2200" smtClean="0"/>
              <a:t>За результатами голосування </a:t>
            </a:r>
            <a:r>
              <a:rPr lang="uk-UA" sz="2200" b="1" smtClean="0"/>
              <a:t>оформлюється рішення разової ради про присудження (відмову у присудженні) ступеня доктора філософії за формою, затвердженою МОН. </a:t>
            </a:r>
            <a:endParaRPr lang="uk-UA" sz="2200" smtClean="0"/>
          </a:p>
        </p:txBody>
      </p:sp>
      <p:grpSp>
        <p:nvGrpSpPr>
          <p:cNvPr id="39939" name="Группа 4"/>
          <p:cNvGrpSpPr>
            <a:grpSpLocks/>
          </p:cNvGrpSpPr>
          <p:nvPr/>
        </p:nvGrpSpPr>
        <p:grpSpPr bwMode="auto">
          <a:xfrm>
            <a:off x="0" y="0"/>
            <a:ext cx="1258888" cy="1512888"/>
            <a:chOff x="1403648" y="1772816"/>
            <a:chExt cx="2143125" cy="2641278"/>
          </a:xfrm>
        </p:grpSpPr>
        <p:pic>
          <p:nvPicPr>
            <p:cNvPr id="3994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6011863" y="6210300"/>
            <a:ext cx="2160587"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39941" name="TextBox 7"/>
          <p:cNvSpPr txBox="1">
            <a:spLocks noChangeArrowheads="1"/>
          </p:cNvSpPr>
          <p:nvPr/>
        </p:nvSpPr>
        <p:spPr bwMode="auto">
          <a:xfrm>
            <a:off x="5867400" y="5994400"/>
            <a:ext cx="2017713"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813" y="188913"/>
            <a:ext cx="6696075" cy="719137"/>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600" b="1" cap="none" smtClean="0">
                <a:solidFill>
                  <a:srgbClr val="000000"/>
                </a:solidFill>
              </a:rPr>
              <a:t>ПУБЛІЧНИЙ ЗАХИСТ ДИСЕРТАЦІЇ</a:t>
            </a:r>
          </a:p>
        </p:txBody>
      </p:sp>
      <p:sp>
        <p:nvSpPr>
          <p:cNvPr id="3" name="Содержимое 2"/>
          <p:cNvSpPr>
            <a:spLocks noGrp="1"/>
          </p:cNvSpPr>
          <p:nvPr>
            <p:ph sz="quarter" idx="1"/>
          </p:nvPr>
        </p:nvSpPr>
        <p:spPr>
          <a:xfrm>
            <a:off x="395288" y="1125538"/>
            <a:ext cx="8208962" cy="5543550"/>
          </a:xfrm>
        </p:spPr>
        <p:txBody>
          <a:bodyPr>
            <a:noAutofit/>
          </a:bodyPr>
          <a:lstStyle/>
          <a:p>
            <a:pPr marL="90488" indent="628650" algn="just" fontAlgn="auto">
              <a:spcAft>
                <a:spcPts val="0"/>
              </a:spcAft>
              <a:buFont typeface="Wingdings"/>
              <a:buNone/>
              <a:defRPr/>
            </a:pPr>
            <a:r>
              <a:rPr lang="uk-UA" sz="2200" dirty="0" smtClean="0"/>
              <a:t>У рішенні, яке підписується головою разової ради та скріплюється відбитком печатки закладу, обов’язково зазначаються результати голосування членів разової ради.</a:t>
            </a:r>
          </a:p>
          <a:p>
            <a:pPr marL="90488" indent="449263" algn="just" fontAlgn="auto">
              <a:spcAft>
                <a:spcPts val="0"/>
              </a:spcAft>
              <a:buFont typeface="Wingdings"/>
              <a:buNone/>
              <a:defRPr/>
            </a:pPr>
            <a:r>
              <a:rPr lang="uk-UA" sz="2200" dirty="0" smtClean="0"/>
              <a:t>Член разової ради має право викласти письмово окрему думку, в якій зазначити зауваження щодо дисертації, зокрема щодо дотримання здобувачем академічної доброчесності та/або щодо процедури захисту дисертації. Окрема думка додається до рішення разової ради про присудження (відмову у присудженні) ступеня доктора філософії і є його невід’ємною частиною.</a:t>
            </a:r>
          </a:p>
          <a:p>
            <a:pPr marL="90488" indent="449263" algn="just" fontAlgn="auto">
              <a:spcAft>
                <a:spcPts val="0"/>
              </a:spcAft>
              <a:buFont typeface="Wingdings"/>
              <a:buNone/>
              <a:defRPr/>
            </a:pPr>
            <a:r>
              <a:rPr lang="uk-UA" sz="2200" b="1" dirty="0" smtClean="0"/>
              <a:t>Невід’ємною частиною рішення є також відеозапис трансляції захисту дисертації, на який накладається електронна печатка закладу, що базується на кваліфікованому сертифікаті електронної печатки.</a:t>
            </a:r>
            <a:endParaRPr lang="uk-UA" sz="2200" dirty="0" smtClean="0"/>
          </a:p>
          <a:p>
            <a:pPr marL="90488" indent="449263" algn="just" fontAlgn="auto">
              <a:spcAft>
                <a:spcPts val="0"/>
              </a:spcAft>
              <a:buFont typeface="Wingdings"/>
              <a:buNone/>
              <a:defRPr/>
            </a:pPr>
            <a:endParaRPr lang="uk-UA" sz="2200" dirty="0"/>
          </a:p>
        </p:txBody>
      </p:sp>
      <p:grpSp>
        <p:nvGrpSpPr>
          <p:cNvPr id="40963" name="Группа 4"/>
          <p:cNvGrpSpPr>
            <a:grpSpLocks/>
          </p:cNvGrpSpPr>
          <p:nvPr/>
        </p:nvGrpSpPr>
        <p:grpSpPr bwMode="auto">
          <a:xfrm>
            <a:off x="0" y="0"/>
            <a:ext cx="1258888" cy="1512888"/>
            <a:chOff x="1403648" y="1772816"/>
            <a:chExt cx="2143125" cy="2641278"/>
          </a:xfrm>
        </p:grpSpPr>
        <p:pic>
          <p:nvPicPr>
            <p:cNvPr id="4096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5150" y="188913"/>
            <a:ext cx="6408738" cy="8636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b="1" dirty="0" smtClean="0"/>
              <a:t>Публічний захист дисертації</a:t>
            </a:r>
            <a:endParaRPr lang="uk-UA" b="1" dirty="0"/>
          </a:p>
        </p:txBody>
      </p:sp>
      <p:sp>
        <p:nvSpPr>
          <p:cNvPr id="41986" name="Содержимое 2"/>
          <p:cNvSpPr>
            <a:spLocks noGrp="1"/>
          </p:cNvSpPr>
          <p:nvPr>
            <p:ph sz="quarter" idx="1"/>
          </p:nvPr>
        </p:nvSpPr>
        <p:spPr>
          <a:xfrm>
            <a:off x="323850" y="1341438"/>
            <a:ext cx="8351838" cy="5040312"/>
          </a:xfrm>
        </p:spPr>
        <p:txBody>
          <a:bodyPr/>
          <a:lstStyle/>
          <a:p>
            <a:pPr marL="93663" indent="446088" algn="just">
              <a:buFont typeface="Wingdings" pitchFamily="2" charset="2"/>
              <a:buNone/>
            </a:pPr>
            <a:r>
              <a:rPr lang="uk-UA" sz="2100" smtClean="0"/>
              <a:t>Здобувач має право до початку голосування щодо присудження ступеня доктора філософії за письмовою заявою на ім’я голови разової ради зняти дисертацію із захисту, </a:t>
            </a:r>
            <a:r>
              <a:rPr lang="uk-UA" sz="2100" b="1" smtClean="0"/>
              <a:t>крім випадків виявлення разовою радою порушення академічної доброчесності в дисертації та/або наукових публікаціях</a:t>
            </a:r>
            <a:r>
              <a:rPr lang="uk-UA" sz="2100" smtClean="0"/>
              <a:t>, в яких висвітлені основні наукові результати дисертації. </a:t>
            </a:r>
            <a:r>
              <a:rPr lang="uk-UA" sz="2100" b="1" smtClean="0"/>
              <a:t>Здобувач може скористатися таким правом лише один раз.</a:t>
            </a:r>
            <a:endParaRPr lang="uk-UA" sz="2100" smtClean="0"/>
          </a:p>
          <a:p>
            <a:pPr marL="93663" indent="446088" algn="just">
              <a:buFont typeface="Wingdings" pitchFamily="2" charset="2"/>
              <a:buNone/>
            </a:pPr>
            <a:r>
              <a:rPr lang="uk-UA" sz="2100" smtClean="0"/>
              <a:t>Якщо разова рада виявила факти академічного плагіату, фабрикації чи фальсифікації у дисертації та/або наукових публікаціях, в яких висвітлені основні наукові результати дисертації, заява про зняття дисертації із захисту не приймається. У такому разі разова рада приймає рішення про відмову у присудженні ступеня доктора філософії без права повторного подання дисертації до захисту.</a:t>
            </a:r>
          </a:p>
        </p:txBody>
      </p:sp>
      <p:grpSp>
        <p:nvGrpSpPr>
          <p:cNvPr id="41987" name="Группа 4"/>
          <p:cNvGrpSpPr>
            <a:grpSpLocks/>
          </p:cNvGrpSpPr>
          <p:nvPr/>
        </p:nvGrpSpPr>
        <p:grpSpPr bwMode="auto">
          <a:xfrm>
            <a:off x="0" y="0"/>
            <a:ext cx="1258888" cy="1512888"/>
            <a:chOff x="1403648" y="1772816"/>
            <a:chExt cx="2143125" cy="2641278"/>
          </a:xfrm>
        </p:grpSpPr>
        <p:pic>
          <p:nvPicPr>
            <p:cNvPr id="41988"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913" y="188913"/>
            <a:ext cx="7272337" cy="1223962"/>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200" cap="none" smtClean="0">
                <a:solidFill>
                  <a:srgbClr val="000000"/>
                </a:solidFill>
              </a:rPr>
              <a:t>ПІСЛЯ ПРИЙНЯТТЯ РАЗОВОЮ РАДОЮ РІШЕННЯ ПРО ПРИСУДЖЕННЯ (ВІДМОВУ У ПРИСУДЖЕННІ) СТУПЕНЯ ДОКТОРА ФІЛОСОФІЇ ЗАКЛАД:</a:t>
            </a:r>
          </a:p>
        </p:txBody>
      </p:sp>
      <p:sp>
        <p:nvSpPr>
          <p:cNvPr id="43010" name="Содержимое 2"/>
          <p:cNvSpPr>
            <a:spLocks noGrp="1"/>
          </p:cNvSpPr>
          <p:nvPr>
            <p:ph sz="quarter" idx="1"/>
          </p:nvPr>
        </p:nvSpPr>
        <p:spPr>
          <a:xfrm>
            <a:off x="323850" y="1412875"/>
            <a:ext cx="8424863" cy="5229225"/>
          </a:xfrm>
        </p:spPr>
        <p:txBody>
          <a:bodyPr/>
          <a:lstStyle/>
          <a:p>
            <a:pPr marL="93663" indent="536575" algn="just">
              <a:buFont typeface="Wingdings" pitchFamily="2" charset="2"/>
              <a:buNone/>
            </a:pPr>
            <a:r>
              <a:rPr lang="uk-UA" sz="2000" smtClean="0"/>
              <a:t>1) </a:t>
            </a:r>
            <a:r>
              <a:rPr lang="uk-UA" sz="2000" b="1" smtClean="0"/>
              <a:t>протягом трьох робочих днів оприлюднює рішення разової ради про присудження (відмову у присудженні) ступеня доктора філософії та відеозапис трансляції захисту дисертації на своєму офіційному веб-сайті</a:t>
            </a:r>
            <a:r>
              <a:rPr lang="uk-UA" sz="2000" smtClean="0"/>
              <a:t> з урахуванням вимог законодавства з питань державної таємниці та службової інформації. Якщо заклад на своєму офіційному веб-сайті не може оприлюднити відеозапис трансляції захисту дисертації, він оприлюднює відеозапис трансляції захисту дисертації на іншому веб-сайті з можливістю вільного перегляду та обов’язковим оприлюдненням посилання на своєму офіційному веб-сайті;</a:t>
            </a:r>
          </a:p>
          <a:p>
            <a:pPr marL="93663" indent="536575" algn="just">
              <a:buFont typeface="Wingdings" pitchFamily="2" charset="2"/>
              <a:buNone/>
            </a:pPr>
            <a:r>
              <a:rPr lang="uk-UA" sz="2000" smtClean="0"/>
              <a:t>2) </a:t>
            </a:r>
            <a:r>
              <a:rPr lang="uk-UA" sz="2000" b="1" smtClean="0"/>
              <a:t>протягом п’яти робочих днів подає інформацію про результати захисту дисертації до інформаційної системи.</a:t>
            </a:r>
            <a:endParaRPr lang="uk-UA" sz="2000" smtClean="0"/>
          </a:p>
          <a:p>
            <a:pPr marL="93663" indent="536575" algn="just">
              <a:buFont typeface="Wingdings" pitchFamily="2" charset="2"/>
              <a:buNone/>
            </a:pPr>
            <a:r>
              <a:rPr lang="uk-UA" sz="2000" b="1" smtClean="0"/>
              <a:t>У разі зняття дисертації із захисту заклад протягом трьох робочих днів з дати захисту дисертації оприлюднює інформацію про це на своєму офіційному веб-сайті, а також подає її до інформаційної системи.</a:t>
            </a:r>
            <a:endParaRPr lang="uk-UA" sz="2000" smtClean="0"/>
          </a:p>
          <a:p>
            <a:pPr marL="93663" indent="536575" algn="just">
              <a:buFont typeface="Wingdings" pitchFamily="2" charset="2"/>
              <a:buNone/>
            </a:pPr>
            <a:endParaRPr lang="uk-UA" sz="2000" smtClean="0"/>
          </a:p>
        </p:txBody>
      </p:sp>
      <p:grpSp>
        <p:nvGrpSpPr>
          <p:cNvPr id="43011" name="Группа 4"/>
          <p:cNvGrpSpPr>
            <a:grpSpLocks/>
          </p:cNvGrpSpPr>
          <p:nvPr/>
        </p:nvGrpSpPr>
        <p:grpSpPr bwMode="auto">
          <a:xfrm>
            <a:off x="0" y="0"/>
            <a:ext cx="1258888" cy="1512888"/>
            <a:chOff x="1403648" y="1772816"/>
            <a:chExt cx="2143125" cy="2641278"/>
          </a:xfrm>
        </p:grpSpPr>
        <p:pic>
          <p:nvPicPr>
            <p:cNvPr id="4301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7127875" cy="17272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Разова рада утворюється закладом, в якому здобувач виконав акредитовану </a:t>
            </a:r>
            <a:r>
              <a:rPr lang="uk-UA" sz="2600" b="1" dirty="0" err="1" smtClean="0"/>
              <a:t>освітньо-наукову</a:t>
            </a:r>
            <a:r>
              <a:rPr lang="uk-UA" sz="2600" b="1" dirty="0" smtClean="0"/>
              <a:t> програму.</a:t>
            </a:r>
            <a:endParaRPr lang="uk-UA" sz="2600" dirty="0"/>
          </a:p>
        </p:txBody>
      </p:sp>
      <p:sp>
        <p:nvSpPr>
          <p:cNvPr id="16386" name="Содержимое 2"/>
          <p:cNvSpPr>
            <a:spLocks noGrp="1"/>
          </p:cNvSpPr>
          <p:nvPr>
            <p:ph sz="quarter" idx="1"/>
          </p:nvPr>
        </p:nvSpPr>
        <p:spPr>
          <a:xfrm>
            <a:off x="900113" y="2420938"/>
            <a:ext cx="7642225" cy="3529012"/>
          </a:xfrm>
        </p:spPr>
        <p:txBody>
          <a:bodyPr/>
          <a:lstStyle/>
          <a:p>
            <a:pPr marL="3175" indent="446088" algn="just">
              <a:buFont typeface="Wingdings" pitchFamily="2" charset="2"/>
              <a:buNone/>
            </a:pPr>
            <a:r>
              <a:rPr lang="uk-UA" sz="2800" smtClean="0"/>
              <a:t>Здобувач, який виконує </a:t>
            </a:r>
            <a:r>
              <a:rPr lang="uk-UA" sz="2800" b="1" smtClean="0"/>
              <a:t>неакредитовану</a:t>
            </a:r>
            <a:r>
              <a:rPr lang="uk-UA" sz="2800" smtClean="0"/>
              <a:t> </a:t>
            </a:r>
            <a:r>
              <a:rPr lang="uk-UA" sz="2800" b="1" smtClean="0"/>
              <a:t>освітньо-наукову програму</a:t>
            </a:r>
            <a:r>
              <a:rPr lang="uk-UA" sz="2800" smtClean="0"/>
              <a:t>, має право у порядку, встановленому законодавством, на </a:t>
            </a:r>
            <a:r>
              <a:rPr lang="uk-UA" sz="2800" b="1" smtClean="0"/>
              <a:t>переведення до іншого закладу</a:t>
            </a:r>
            <a:r>
              <a:rPr lang="uk-UA" sz="2800" smtClean="0"/>
              <a:t>, який має акредитовану освітньо-наукову програму за відповідною спеціальністю (спеціальностями).</a:t>
            </a:r>
          </a:p>
        </p:txBody>
      </p:sp>
      <p:grpSp>
        <p:nvGrpSpPr>
          <p:cNvPr id="16387" name="Группа 4"/>
          <p:cNvGrpSpPr>
            <a:grpSpLocks/>
          </p:cNvGrpSpPr>
          <p:nvPr/>
        </p:nvGrpSpPr>
        <p:grpSpPr bwMode="auto">
          <a:xfrm>
            <a:off x="0" y="0"/>
            <a:ext cx="1258888" cy="1512888"/>
            <a:chOff x="1403648" y="1772816"/>
            <a:chExt cx="2143125" cy="2641278"/>
          </a:xfrm>
        </p:grpSpPr>
        <p:pic>
          <p:nvPicPr>
            <p:cNvPr id="16388"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3713" y="549275"/>
            <a:ext cx="6480175" cy="10795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b="1" dirty="0" smtClean="0"/>
              <a:t>Повторний захист дисертації</a:t>
            </a:r>
            <a:endParaRPr lang="uk-UA" b="1" dirty="0"/>
          </a:p>
        </p:txBody>
      </p:sp>
      <p:sp>
        <p:nvSpPr>
          <p:cNvPr id="44034" name="Содержимое 2"/>
          <p:cNvSpPr>
            <a:spLocks noGrp="1"/>
          </p:cNvSpPr>
          <p:nvPr>
            <p:ph sz="quarter" idx="1"/>
          </p:nvPr>
        </p:nvSpPr>
        <p:spPr>
          <a:xfrm>
            <a:off x="468313" y="1628775"/>
            <a:ext cx="7920037" cy="4124325"/>
          </a:xfrm>
        </p:spPr>
        <p:txBody>
          <a:bodyPr/>
          <a:lstStyle/>
          <a:p>
            <a:pPr marL="3175" indent="446088" algn="just">
              <a:buFont typeface="Wingdings" pitchFamily="2" charset="2"/>
              <a:buNone/>
            </a:pPr>
            <a:r>
              <a:rPr lang="uk-UA" sz="2300" smtClean="0"/>
              <a:t>У разі зняття здобувачем дисертації із захисту або відмови разової ради у присудженні ступеня доктора філософії </a:t>
            </a:r>
            <a:r>
              <a:rPr lang="uk-UA" sz="2300" b="1" smtClean="0"/>
              <a:t>здобувач має право за умови доопрацювання подати дисертацію повторно до захисту не раніше ніж через рік, крім випадку виявлення академічного плагіату.</a:t>
            </a:r>
            <a:endParaRPr lang="uk-UA" sz="2300" smtClean="0"/>
          </a:p>
          <a:p>
            <a:pPr marL="3175" indent="446088" algn="just">
              <a:buFont typeface="Wingdings" pitchFamily="2" charset="2"/>
              <a:buNone/>
            </a:pPr>
            <a:endParaRPr lang="uk-UA" sz="2300" smtClean="0"/>
          </a:p>
          <a:p>
            <a:pPr marL="3175" indent="446088" algn="just">
              <a:buFont typeface="Wingdings" pitchFamily="2" charset="2"/>
              <a:buNone/>
            </a:pPr>
            <a:r>
              <a:rPr lang="uk-UA" sz="2300" smtClean="0"/>
              <a:t>Повторний захист дисертації після її доопрацювання можливий за умови отримання здобувачем повторно висновку про наукову новизну, теоретичне та практичне значення результатів дисертації.</a:t>
            </a:r>
          </a:p>
        </p:txBody>
      </p:sp>
      <p:grpSp>
        <p:nvGrpSpPr>
          <p:cNvPr id="44035" name="Группа 4"/>
          <p:cNvGrpSpPr>
            <a:grpSpLocks/>
          </p:cNvGrpSpPr>
          <p:nvPr/>
        </p:nvGrpSpPr>
        <p:grpSpPr bwMode="auto">
          <a:xfrm>
            <a:off x="0" y="0"/>
            <a:ext cx="1258888" cy="1512888"/>
            <a:chOff x="1403648" y="1772816"/>
            <a:chExt cx="2143125" cy="2641278"/>
          </a:xfrm>
        </p:grpSpPr>
        <p:pic>
          <p:nvPicPr>
            <p:cNvPr id="4403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913" y="188913"/>
            <a:ext cx="7416800" cy="12954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800" dirty="0" smtClean="0"/>
              <a:t>рішення разової ради </a:t>
            </a:r>
            <a:r>
              <a:rPr lang="uk-UA" sz="2800" b="1" dirty="0" smtClean="0"/>
              <a:t>про присудження ступеня доктора філософії</a:t>
            </a:r>
            <a:endParaRPr lang="uk-UA" sz="2700" b="1" dirty="0"/>
          </a:p>
        </p:txBody>
      </p:sp>
      <p:sp>
        <p:nvSpPr>
          <p:cNvPr id="45058" name="Содержимое 2"/>
          <p:cNvSpPr>
            <a:spLocks noGrp="1"/>
          </p:cNvSpPr>
          <p:nvPr>
            <p:ph sz="quarter" idx="1"/>
          </p:nvPr>
        </p:nvSpPr>
        <p:spPr>
          <a:xfrm>
            <a:off x="468313" y="1557338"/>
            <a:ext cx="8135937" cy="4824412"/>
          </a:xfrm>
        </p:spPr>
        <p:txBody>
          <a:bodyPr/>
          <a:lstStyle/>
          <a:p>
            <a:pPr marL="3175" indent="357188" algn="just">
              <a:buFont typeface="Wingdings" pitchFamily="2" charset="2"/>
              <a:buNone/>
            </a:pPr>
            <a:r>
              <a:rPr lang="uk-UA" sz="2200" smtClean="0"/>
              <a:t>На підставі рішення разової ради про присудження ступеня доктора філософії </a:t>
            </a:r>
            <a:r>
              <a:rPr lang="uk-UA" sz="2200" b="1" smtClean="0"/>
              <a:t>заклад не раніше ніж через 15 та не пізніше ніж через 30 календарних днів з дня захисту дисертації видає наказ про видачу здобувачеві диплома доктора філософії та додатка до нього європейського зразка.</a:t>
            </a:r>
            <a:endParaRPr lang="uk-UA" sz="2200" smtClean="0"/>
          </a:p>
          <a:p>
            <a:pPr marL="3175" indent="357188" algn="just">
              <a:buFont typeface="Wingdings" pitchFamily="2" charset="2"/>
              <a:buNone/>
            </a:pPr>
            <a:r>
              <a:rPr lang="uk-UA" sz="2200" smtClean="0"/>
              <a:t>Якщо </a:t>
            </a:r>
            <a:r>
              <a:rPr lang="uk-UA" sz="2200" b="1" smtClean="0"/>
              <a:t>протягом 15 календарних днів з дня захисту дисертації</a:t>
            </a:r>
            <a:r>
              <a:rPr lang="uk-UA" sz="2200" smtClean="0"/>
              <a:t> закладом було </a:t>
            </a:r>
            <a:r>
              <a:rPr lang="uk-UA" sz="2200" b="1" smtClean="0"/>
              <a:t>виявлено порушення встановленої процедури захисту дисертації або до закладу надійшло повідомлення про таке порушення</a:t>
            </a:r>
            <a:r>
              <a:rPr lang="uk-UA" sz="2200" smtClean="0"/>
              <a:t>, </a:t>
            </a:r>
            <a:r>
              <a:rPr lang="uk-UA" sz="2200" b="1" smtClean="0"/>
              <a:t>наказ закладу про видачу здобувачеві диплома</a:t>
            </a:r>
            <a:r>
              <a:rPr lang="uk-UA" sz="2200" smtClean="0"/>
              <a:t> </a:t>
            </a:r>
            <a:r>
              <a:rPr lang="uk-UA" sz="2200" b="1" smtClean="0"/>
              <a:t>доктора філософії видається у разі прийняття вченою радою рішення про залишення рішення разової ради в силі</a:t>
            </a:r>
            <a:r>
              <a:rPr lang="uk-UA" sz="2200" smtClean="0"/>
              <a:t>.</a:t>
            </a:r>
          </a:p>
          <a:p>
            <a:pPr marL="3175" indent="357188" algn="just">
              <a:buFont typeface="Wingdings" pitchFamily="2" charset="2"/>
              <a:buNone/>
            </a:pPr>
            <a:endParaRPr lang="uk-UA" sz="2200" smtClean="0"/>
          </a:p>
        </p:txBody>
      </p:sp>
      <p:grpSp>
        <p:nvGrpSpPr>
          <p:cNvPr id="45059" name="Группа 4"/>
          <p:cNvGrpSpPr>
            <a:grpSpLocks/>
          </p:cNvGrpSpPr>
          <p:nvPr/>
        </p:nvGrpSpPr>
        <p:grpSpPr bwMode="auto">
          <a:xfrm>
            <a:off x="0" y="0"/>
            <a:ext cx="1258888" cy="1512888"/>
            <a:chOff x="1403648" y="1772816"/>
            <a:chExt cx="2143125" cy="2641278"/>
          </a:xfrm>
        </p:grpSpPr>
        <p:pic>
          <p:nvPicPr>
            <p:cNvPr id="45060"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613" y="188913"/>
            <a:ext cx="6769100" cy="1152525"/>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800" b="1" dirty="0" smtClean="0"/>
              <a:t>присудження ступеня доктора філософії</a:t>
            </a:r>
            <a:endParaRPr lang="uk-UA" sz="2700" b="1" dirty="0"/>
          </a:p>
        </p:txBody>
      </p:sp>
      <p:sp>
        <p:nvSpPr>
          <p:cNvPr id="46082" name="Содержимое 2"/>
          <p:cNvSpPr>
            <a:spLocks noGrp="1"/>
          </p:cNvSpPr>
          <p:nvPr>
            <p:ph sz="quarter" idx="1"/>
          </p:nvPr>
        </p:nvSpPr>
        <p:spPr>
          <a:xfrm>
            <a:off x="468313" y="1412875"/>
            <a:ext cx="8135937" cy="5256213"/>
          </a:xfrm>
        </p:spPr>
        <p:txBody>
          <a:bodyPr/>
          <a:lstStyle/>
          <a:p>
            <a:pPr marL="3175" indent="357188" algn="just">
              <a:buFont typeface="Wingdings" pitchFamily="2" charset="2"/>
              <a:buNone/>
            </a:pPr>
            <a:r>
              <a:rPr lang="uk-UA" sz="2200" smtClean="0"/>
              <a:t>Рішення разової ради про присудження ступеня доктора філософії набирає чинності з дати набрання чинності наказом закладу про видачу диплома доктора філософії.</a:t>
            </a:r>
          </a:p>
          <a:p>
            <a:pPr marL="3175" indent="357188" algn="just">
              <a:buFont typeface="Wingdings" pitchFamily="2" charset="2"/>
              <a:buNone/>
            </a:pPr>
            <a:r>
              <a:rPr lang="uk-UA" sz="2200" smtClean="0"/>
              <a:t>Диплом доктора філософії оформляється за формою, затвердженою МОН, та видається здобувачеві у порядку, встановленому закладом.</a:t>
            </a:r>
          </a:p>
          <a:p>
            <a:pPr marL="3175" indent="357188" algn="just">
              <a:buFont typeface="Wingdings" pitchFamily="2" charset="2"/>
              <a:buNone/>
            </a:pPr>
            <a:r>
              <a:rPr lang="uk-UA" sz="2200" smtClean="0"/>
              <a:t>Протягом десяти робочих днів з дня видачі диплома доктора філософії заклад додає копію рішення разової ради про присудження ступеня доктора філософії, засвідчену головою разової ради, до примірника дисертації, що зберігається у бібліотеці закладу.</a:t>
            </a:r>
          </a:p>
          <a:p>
            <a:pPr marL="3175" indent="357188" algn="just">
              <a:buFont typeface="Wingdings" pitchFamily="2" charset="2"/>
              <a:buNone/>
            </a:pPr>
            <a:r>
              <a:rPr lang="uk-UA" sz="2200" smtClean="0"/>
              <a:t>Положення цього пункту застосовуються з урахуванням вимог законодавства з питань державної таємниці та службової інформації.</a:t>
            </a:r>
          </a:p>
        </p:txBody>
      </p:sp>
      <p:grpSp>
        <p:nvGrpSpPr>
          <p:cNvPr id="46083" name="Группа 4"/>
          <p:cNvGrpSpPr>
            <a:grpSpLocks/>
          </p:cNvGrpSpPr>
          <p:nvPr/>
        </p:nvGrpSpPr>
        <p:grpSpPr bwMode="auto">
          <a:xfrm>
            <a:off x="0" y="0"/>
            <a:ext cx="1258888" cy="1512888"/>
            <a:chOff x="1403648" y="1772816"/>
            <a:chExt cx="2143125" cy="2641278"/>
          </a:xfrm>
        </p:grpSpPr>
        <p:pic>
          <p:nvPicPr>
            <p:cNvPr id="4608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Содержимое 2"/>
          <p:cNvSpPr>
            <a:spLocks noGrp="1"/>
          </p:cNvSpPr>
          <p:nvPr>
            <p:ph sz="quarter" idx="1"/>
          </p:nvPr>
        </p:nvSpPr>
        <p:spPr>
          <a:xfrm>
            <a:off x="539750" y="1484313"/>
            <a:ext cx="7993063" cy="4125912"/>
          </a:xfrm>
          <a:ln w="28575">
            <a:solidFill>
              <a:srgbClr val="C00000"/>
            </a:solidFill>
          </a:ln>
        </p:spPr>
        <p:txBody>
          <a:bodyPr/>
          <a:lstStyle/>
          <a:p>
            <a:pPr marL="93663" indent="446088" algn="just">
              <a:buFont typeface="Wingdings" pitchFamily="2" charset="2"/>
              <a:buNone/>
            </a:pPr>
            <a:r>
              <a:rPr lang="uk-UA" sz="2200" b="1" smtClean="0"/>
              <a:t>Висновок про наукову новизну, теоретичне та практичне значення результатів дисертації, рецензії, відгуки, рішення разової ради про присудження ступеня доктора філософії та відеозапис трансляції захисту дисертації додається до особової справи здобувача, яка зберігається відповідно до законодавства.</a:t>
            </a:r>
            <a:endParaRPr lang="uk-UA" sz="2200" smtClean="0"/>
          </a:p>
          <a:p>
            <a:pPr marL="93663" indent="446088" algn="just">
              <a:buFont typeface="Wingdings" pitchFamily="2" charset="2"/>
              <a:buNone/>
            </a:pPr>
            <a:r>
              <a:rPr lang="uk-UA" sz="2200" smtClean="0"/>
              <a:t>Відеозапис трансляції захисту дисертації, оприлюднений закладом, повинен бути доступним для вільного перегляду не менше ніж шість місяців з дати набрання чинності рішенням разової ради про присудження ступеня доктора філософії.</a:t>
            </a:r>
          </a:p>
          <a:p>
            <a:pPr marL="93663" indent="446088" algn="just">
              <a:buFont typeface="Wingdings" pitchFamily="2" charset="2"/>
              <a:buNone/>
            </a:pPr>
            <a:endParaRPr lang="uk-UA" sz="2200" smtClean="0"/>
          </a:p>
        </p:txBody>
      </p:sp>
      <p:grpSp>
        <p:nvGrpSpPr>
          <p:cNvPr id="47106" name="Группа 4"/>
          <p:cNvGrpSpPr>
            <a:grpSpLocks/>
          </p:cNvGrpSpPr>
          <p:nvPr/>
        </p:nvGrpSpPr>
        <p:grpSpPr bwMode="auto">
          <a:xfrm>
            <a:off x="0" y="0"/>
            <a:ext cx="1258888" cy="1512888"/>
            <a:chOff x="1403648" y="1772816"/>
            <a:chExt cx="2143125" cy="2641278"/>
          </a:xfrm>
        </p:grpSpPr>
        <p:pic>
          <p:nvPicPr>
            <p:cNvPr id="47107"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913" y="188913"/>
            <a:ext cx="7343775" cy="1417637"/>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300" dirty="0" smtClean="0"/>
              <a:t>Скасування рішення разової ради про присудження ступеня доктора філософії у зв’язку із порушенням процедури захисту дисертації</a:t>
            </a:r>
            <a:endParaRPr lang="uk-UA" sz="2300" dirty="0"/>
          </a:p>
        </p:txBody>
      </p:sp>
      <p:sp>
        <p:nvSpPr>
          <p:cNvPr id="3" name="Содержимое 2"/>
          <p:cNvSpPr>
            <a:spLocks noGrp="1"/>
          </p:cNvSpPr>
          <p:nvPr>
            <p:ph sz="quarter" idx="1"/>
          </p:nvPr>
        </p:nvSpPr>
        <p:spPr>
          <a:xfrm>
            <a:off x="468313" y="1916113"/>
            <a:ext cx="8207375" cy="4321175"/>
          </a:xfrm>
        </p:spPr>
        <p:txBody>
          <a:bodyPr>
            <a:normAutofit fontScale="92500"/>
          </a:bodyPr>
          <a:lstStyle/>
          <a:p>
            <a:pPr marL="3175" indent="446088" algn="just" fontAlgn="auto">
              <a:spcAft>
                <a:spcPts val="0"/>
              </a:spcAft>
              <a:buFont typeface="Wingdings"/>
              <a:buNone/>
              <a:defRPr/>
            </a:pPr>
            <a:r>
              <a:rPr lang="uk-UA" sz="2800" dirty="0" smtClean="0"/>
              <a:t>Заклад, який утворив разову раду, до видачі здобувачеві диплома доктора філософії має право скасувати рішення разової ради про присудження ступеня доктора філософії у зв’язку з порушенням встановленої процедури захисту дисертації.</a:t>
            </a:r>
          </a:p>
          <a:p>
            <a:pPr marL="3175" indent="446088" algn="just" fontAlgn="auto">
              <a:spcAft>
                <a:spcPts val="0"/>
              </a:spcAft>
              <a:buFont typeface="Wingdings"/>
              <a:buNone/>
              <a:defRPr/>
            </a:pPr>
            <a:endParaRPr lang="uk-UA" sz="2800" dirty="0" smtClean="0"/>
          </a:p>
          <a:p>
            <a:pPr marL="3175" indent="446088" algn="just" fontAlgn="auto">
              <a:spcAft>
                <a:spcPts val="0"/>
              </a:spcAft>
              <a:buFont typeface="Wingdings"/>
              <a:buNone/>
              <a:defRPr/>
            </a:pPr>
            <a:r>
              <a:rPr lang="uk-UA" sz="2800" dirty="0" smtClean="0"/>
              <a:t>Порушення вимог щодо складу разової ради не може бути підставою для скасування рішення разової ради, якщо робота такої ради не зупинена МОН.</a:t>
            </a:r>
            <a:endParaRPr lang="uk-UA" sz="2600" dirty="0"/>
          </a:p>
        </p:txBody>
      </p:sp>
      <p:grpSp>
        <p:nvGrpSpPr>
          <p:cNvPr id="48131" name="Группа 4"/>
          <p:cNvGrpSpPr>
            <a:grpSpLocks/>
          </p:cNvGrpSpPr>
          <p:nvPr/>
        </p:nvGrpSpPr>
        <p:grpSpPr bwMode="auto">
          <a:xfrm>
            <a:off x="0" y="0"/>
            <a:ext cx="1258888" cy="1512888"/>
            <a:chOff x="1403648" y="1772816"/>
            <a:chExt cx="2143125" cy="2641278"/>
          </a:xfrm>
        </p:grpSpPr>
        <p:pic>
          <p:nvPicPr>
            <p:cNvPr id="4813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936625"/>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800" b="1" dirty="0" smtClean="0"/>
              <a:t>порушення процедури захисту дисертації</a:t>
            </a:r>
            <a:endParaRPr lang="uk-UA" sz="2700" b="1" dirty="0"/>
          </a:p>
        </p:txBody>
      </p:sp>
      <p:sp>
        <p:nvSpPr>
          <p:cNvPr id="49154" name="Содержимое 2"/>
          <p:cNvSpPr>
            <a:spLocks noGrp="1"/>
          </p:cNvSpPr>
          <p:nvPr>
            <p:ph sz="quarter" idx="1"/>
          </p:nvPr>
        </p:nvSpPr>
        <p:spPr>
          <a:xfrm>
            <a:off x="468313" y="1196975"/>
            <a:ext cx="8135937" cy="5661025"/>
          </a:xfrm>
        </p:spPr>
        <p:txBody>
          <a:bodyPr/>
          <a:lstStyle/>
          <a:p>
            <a:pPr marL="3175" indent="446088" algn="just">
              <a:buFont typeface="Wingdings" pitchFamily="2" charset="2"/>
              <a:buNone/>
            </a:pPr>
            <a:r>
              <a:rPr lang="uk-UA" sz="2000" smtClean="0"/>
              <a:t>Повідомлення щодо порушення процедури захисту дисертації може бути надано до закладу </a:t>
            </a:r>
            <a:r>
              <a:rPr lang="uk-UA" sz="2000" b="1" smtClean="0"/>
              <a:t>будь-якою особою, яка є суб’єктом наукової і науково-технічної діяльності, протягом 15 календарних днів з дня проведення захисту дисертації.</a:t>
            </a:r>
            <a:r>
              <a:rPr lang="uk-UA" sz="2000" smtClean="0"/>
              <a:t> У повідомленні зазначаються прізвище та власне ім’я (для фізичних осіб) або повне найменування (для юридичних осіб) та адреса особи, обґрунтування та посилання на докази, що підтверджують наведені у ньому обставини.</a:t>
            </a:r>
          </a:p>
          <a:p>
            <a:pPr marL="3175" indent="446088" algn="just">
              <a:buFont typeface="Wingdings" pitchFamily="2" charset="2"/>
              <a:buNone/>
            </a:pPr>
            <a:r>
              <a:rPr lang="uk-UA" sz="2000" smtClean="0"/>
              <a:t>Повідомлення щодо порушення процедури захисту дисертації надсилається:</a:t>
            </a:r>
          </a:p>
          <a:p>
            <a:pPr marL="3175" indent="446088" algn="just">
              <a:buFont typeface="Wingdings" pitchFamily="2" charset="2"/>
              <a:buNone/>
            </a:pPr>
            <a:r>
              <a:rPr lang="uk-UA" sz="2000" smtClean="0"/>
              <a:t>в електронній формі з накладенням електронного підпису, що базується на кваліфікованому сертифікаті електронного підпису, — на офіційну адресу електронної пошти закладу; </a:t>
            </a:r>
          </a:p>
          <a:p>
            <a:pPr marL="3175" indent="446088" algn="just">
              <a:buFont typeface="Wingdings" pitchFamily="2" charset="2"/>
              <a:buNone/>
            </a:pPr>
            <a:r>
              <a:rPr lang="uk-UA" sz="2000" smtClean="0"/>
              <a:t>в паперовій формі за підписом особи, що його подає (керівника юридичної особи), — на адресу закладу. </a:t>
            </a:r>
          </a:p>
          <a:p>
            <a:pPr marL="3175" indent="446088" algn="just">
              <a:buFont typeface="Wingdings" pitchFamily="2" charset="2"/>
              <a:buNone/>
            </a:pPr>
            <a:r>
              <a:rPr lang="uk-UA" sz="2000" smtClean="0"/>
              <a:t>Датою подання повідомлення щодо порушення процедури захисту дисертації є дата його надходження до закладу.</a:t>
            </a:r>
          </a:p>
          <a:p>
            <a:pPr marL="3175" indent="446088" algn="just">
              <a:buFont typeface="Wingdings" pitchFamily="2" charset="2"/>
              <a:buNone/>
            </a:pPr>
            <a:endParaRPr lang="uk-UA" sz="2000" smtClean="0"/>
          </a:p>
        </p:txBody>
      </p:sp>
      <p:grpSp>
        <p:nvGrpSpPr>
          <p:cNvPr id="49155" name="Группа 4"/>
          <p:cNvGrpSpPr>
            <a:grpSpLocks/>
          </p:cNvGrpSpPr>
          <p:nvPr/>
        </p:nvGrpSpPr>
        <p:grpSpPr bwMode="auto">
          <a:xfrm>
            <a:off x="0" y="0"/>
            <a:ext cx="1258888" cy="1512888"/>
            <a:chOff x="1403648" y="1772816"/>
            <a:chExt cx="2143125" cy="2641278"/>
          </a:xfrm>
        </p:grpSpPr>
        <p:pic>
          <p:nvPicPr>
            <p:cNvPr id="4915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983413" cy="12954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скасування рішення разової ради про присудження ступеня доктора філософії</a:t>
            </a:r>
            <a:endParaRPr lang="uk-UA" sz="2600" b="1" dirty="0"/>
          </a:p>
        </p:txBody>
      </p:sp>
      <p:sp>
        <p:nvSpPr>
          <p:cNvPr id="50178" name="Содержимое 2"/>
          <p:cNvSpPr>
            <a:spLocks noGrp="1"/>
          </p:cNvSpPr>
          <p:nvPr>
            <p:ph sz="quarter" idx="1"/>
          </p:nvPr>
        </p:nvSpPr>
        <p:spPr>
          <a:xfrm>
            <a:off x="250825" y="1484313"/>
            <a:ext cx="8497888" cy="5373687"/>
          </a:xfrm>
        </p:spPr>
        <p:txBody>
          <a:bodyPr/>
          <a:lstStyle/>
          <a:p>
            <a:pPr marL="0" indent="539750" algn="just">
              <a:buFont typeface="Wingdings" pitchFamily="2" charset="2"/>
              <a:buNone/>
            </a:pPr>
            <a:r>
              <a:rPr lang="uk-UA" sz="2000" smtClean="0"/>
              <a:t>З метою розгляду питання про скасування рішення разової ради про присудження ступеня доктора філософії у зв’язку з порушенням встановленої процедури захисту дисертації </a:t>
            </a:r>
            <a:r>
              <a:rPr lang="uk-UA" sz="2000" b="1" smtClean="0"/>
              <a:t>вчена рада закладу на найближчому засіданні утворює комісію у складі трьох наукових (науково-педагогічних) працівників закладу. До складу такої комісії не можуть бути включені члени разової ради.</a:t>
            </a:r>
            <a:endParaRPr lang="uk-UA" sz="2000" smtClean="0"/>
          </a:p>
          <a:p>
            <a:pPr marL="0" indent="539750" algn="just">
              <a:buFont typeface="Wingdings" pitchFamily="2" charset="2"/>
              <a:buNone/>
            </a:pPr>
            <a:r>
              <a:rPr lang="uk-UA" sz="2000" smtClean="0"/>
              <a:t>Комісія розглядає повідомлення щодо порушення процедури захисту дисертації протягом двох тижнів з дня її утворення. </a:t>
            </a:r>
          </a:p>
          <a:p>
            <a:pPr marL="0" indent="539750" algn="just">
              <a:buFont typeface="Wingdings" pitchFamily="2" charset="2"/>
              <a:buNone/>
            </a:pPr>
            <a:r>
              <a:rPr lang="uk-UA" sz="2000" smtClean="0"/>
              <a:t>Результати розгляду виносяться на засідання комісії, яке проводиться відкрито, за участю особи, яка подала повідомлення, та/або її представника, здобувача та у разі потреби членів відповідної разової ради. Вказані особи інформуються про дату, час і місце проведення засідання за п’ять календарних днів до дати його проведення. Відсутність вказаних осіб на засіданні не перешкоджає розгляду повідомлення щодо порушення процедури захисту дисертації.</a:t>
            </a:r>
          </a:p>
        </p:txBody>
      </p:sp>
      <p:grpSp>
        <p:nvGrpSpPr>
          <p:cNvPr id="50179" name="Группа 4"/>
          <p:cNvGrpSpPr>
            <a:grpSpLocks/>
          </p:cNvGrpSpPr>
          <p:nvPr/>
        </p:nvGrpSpPr>
        <p:grpSpPr bwMode="auto">
          <a:xfrm>
            <a:off x="0" y="0"/>
            <a:ext cx="1258888" cy="1512888"/>
            <a:chOff x="1403648" y="1772816"/>
            <a:chExt cx="2143125" cy="2641278"/>
          </a:xfrm>
        </p:grpSpPr>
        <p:pic>
          <p:nvPicPr>
            <p:cNvPr id="50180"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983413" cy="12954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скасування рішення разової ради про присудження ступеня доктора філософії</a:t>
            </a:r>
            <a:endParaRPr lang="uk-UA" sz="2600" b="1" dirty="0"/>
          </a:p>
        </p:txBody>
      </p:sp>
      <p:sp>
        <p:nvSpPr>
          <p:cNvPr id="51202" name="Содержимое 2"/>
          <p:cNvSpPr>
            <a:spLocks noGrp="1"/>
          </p:cNvSpPr>
          <p:nvPr>
            <p:ph sz="quarter" idx="1"/>
          </p:nvPr>
        </p:nvSpPr>
        <p:spPr>
          <a:xfrm>
            <a:off x="395288" y="1628775"/>
            <a:ext cx="8208962" cy="5229225"/>
          </a:xfrm>
        </p:spPr>
        <p:txBody>
          <a:bodyPr/>
          <a:lstStyle/>
          <a:p>
            <a:pPr marL="3175" indent="357188" algn="just">
              <a:buFont typeface="Wingdings" pitchFamily="2" charset="2"/>
              <a:buNone/>
            </a:pPr>
            <a:r>
              <a:rPr lang="uk-UA" sz="2200" b="1" smtClean="0"/>
              <a:t>Протягом п’яти робочих днів</a:t>
            </a:r>
            <a:r>
              <a:rPr lang="uk-UA" sz="2200" smtClean="0"/>
              <a:t> з дати засідання комісія готує висновок, який підписується всіма членами комісії.</a:t>
            </a:r>
          </a:p>
          <a:p>
            <a:pPr marL="3175" indent="357188" algn="just">
              <a:buFont typeface="Wingdings" pitchFamily="2" charset="2"/>
              <a:buNone/>
            </a:pPr>
            <a:r>
              <a:rPr lang="uk-UA" sz="2200" smtClean="0"/>
              <a:t>У висновку комісії наводяться підстави для прийняття нею рішення та пропонується:</a:t>
            </a:r>
          </a:p>
          <a:p>
            <a:pPr marL="3175" indent="357188" algn="just">
              <a:buFont typeface="Wingdings" pitchFamily="2" charset="2"/>
              <a:buNone/>
            </a:pPr>
            <a:r>
              <a:rPr lang="uk-UA" sz="2200" smtClean="0"/>
              <a:t>скасувати рішення разової ради про присудження ступеня доктора філософії у зв’язку з порушенням встановленої цим Порядком процедури захисту дисертації;</a:t>
            </a:r>
          </a:p>
          <a:p>
            <a:pPr marL="3175" indent="357188" algn="just">
              <a:buFont typeface="Wingdings" pitchFamily="2" charset="2"/>
              <a:buNone/>
            </a:pPr>
            <a:r>
              <a:rPr lang="uk-UA" sz="2200" smtClean="0"/>
              <a:t>відмовити особі у задоволенні повідомлення щодо порушення процедури захисту дисертації.</a:t>
            </a:r>
          </a:p>
          <a:p>
            <a:pPr marL="3175" indent="357188" algn="just">
              <a:buFont typeface="Wingdings" pitchFamily="2" charset="2"/>
              <a:buNone/>
            </a:pPr>
            <a:r>
              <a:rPr lang="uk-UA" sz="2200" b="1" smtClean="0"/>
              <a:t>Висновок комісії у строк до трьох робочих днів з дня підписання подається вченій раді закладу.</a:t>
            </a:r>
            <a:endParaRPr lang="uk-UA" sz="2200" smtClean="0"/>
          </a:p>
        </p:txBody>
      </p:sp>
      <p:grpSp>
        <p:nvGrpSpPr>
          <p:cNvPr id="51203" name="Группа 4"/>
          <p:cNvGrpSpPr>
            <a:grpSpLocks/>
          </p:cNvGrpSpPr>
          <p:nvPr/>
        </p:nvGrpSpPr>
        <p:grpSpPr bwMode="auto">
          <a:xfrm>
            <a:off x="0" y="0"/>
            <a:ext cx="1258888" cy="1512888"/>
            <a:chOff x="1403648" y="1772816"/>
            <a:chExt cx="2143125" cy="2641278"/>
          </a:xfrm>
        </p:grpSpPr>
        <p:pic>
          <p:nvPicPr>
            <p:cNvPr id="5120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6011863" y="6210300"/>
            <a:ext cx="2160587"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51205" name="TextBox 7"/>
          <p:cNvSpPr txBox="1">
            <a:spLocks noChangeArrowheads="1"/>
          </p:cNvSpPr>
          <p:nvPr/>
        </p:nvSpPr>
        <p:spPr bwMode="auto">
          <a:xfrm>
            <a:off x="5867400" y="5994400"/>
            <a:ext cx="2017713"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983413" cy="12954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скасування рішення разової ради про присудження ступеня доктора філософії</a:t>
            </a:r>
            <a:endParaRPr lang="uk-UA" sz="2600" b="1" dirty="0"/>
          </a:p>
        </p:txBody>
      </p:sp>
      <p:sp>
        <p:nvSpPr>
          <p:cNvPr id="52226" name="Содержимое 2"/>
          <p:cNvSpPr>
            <a:spLocks noGrp="1"/>
          </p:cNvSpPr>
          <p:nvPr>
            <p:ph sz="quarter" idx="1"/>
          </p:nvPr>
        </p:nvSpPr>
        <p:spPr>
          <a:xfrm>
            <a:off x="684213" y="1700213"/>
            <a:ext cx="7848600" cy="4465637"/>
          </a:xfrm>
        </p:spPr>
        <p:txBody>
          <a:bodyPr/>
          <a:lstStyle/>
          <a:p>
            <a:pPr marL="3175" indent="357188" algn="just">
              <a:buFont typeface="Wingdings" pitchFamily="2" charset="2"/>
              <a:buNone/>
            </a:pPr>
            <a:r>
              <a:rPr lang="uk-UA" sz="2200" b="1" smtClean="0"/>
              <a:t>Вчена рада закладу на найближчому засіданні розглядає висновок комісії </a:t>
            </a:r>
            <a:r>
              <a:rPr lang="uk-UA" sz="2200" smtClean="0"/>
              <a:t>та за результатами його розгляду приймає рішення про скасування рішення разової ради про присудження ступеня доктора філософії або про залишення рішення разової ради в силі, про що видається наказ закладу.</a:t>
            </a:r>
          </a:p>
          <a:p>
            <a:pPr marL="3175" indent="357188" algn="just">
              <a:buFont typeface="Wingdings" pitchFamily="2" charset="2"/>
              <a:buNone/>
            </a:pPr>
            <a:r>
              <a:rPr lang="uk-UA" sz="2200" b="1" smtClean="0"/>
              <a:t>Протягом трьох робочих днів з дати видання зазначеного наказу рішення вченої ради разом з висновком комісії оприлюднюється на офіційному веб-сайті закладу.</a:t>
            </a:r>
            <a:endParaRPr lang="uk-UA" sz="2200" smtClean="0"/>
          </a:p>
        </p:txBody>
      </p:sp>
      <p:grpSp>
        <p:nvGrpSpPr>
          <p:cNvPr id="52227" name="Группа 4"/>
          <p:cNvGrpSpPr>
            <a:grpSpLocks/>
          </p:cNvGrpSpPr>
          <p:nvPr/>
        </p:nvGrpSpPr>
        <p:grpSpPr bwMode="auto">
          <a:xfrm>
            <a:off x="0" y="0"/>
            <a:ext cx="1258888" cy="1512888"/>
            <a:chOff x="1403648" y="1772816"/>
            <a:chExt cx="2143125" cy="2641278"/>
          </a:xfrm>
        </p:grpSpPr>
        <p:pic>
          <p:nvPicPr>
            <p:cNvPr id="52228"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983413" cy="12954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скасування рішення разової ради про присудження ступеня доктора філософії</a:t>
            </a:r>
            <a:endParaRPr lang="uk-UA" sz="2600" b="1" dirty="0"/>
          </a:p>
        </p:txBody>
      </p:sp>
      <p:sp>
        <p:nvSpPr>
          <p:cNvPr id="53250" name="Содержимое 2"/>
          <p:cNvSpPr>
            <a:spLocks noGrp="1"/>
          </p:cNvSpPr>
          <p:nvPr>
            <p:ph sz="quarter" idx="1"/>
          </p:nvPr>
        </p:nvSpPr>
        <p:spPr>
          <a:xfrm>
            <a:off x="971550" y="1700213"/>
            <a:ext cx="7561263" cy="4465637"/>
          </a:xfrm>
        </p:spPr>
        <p:txBody>
          <a:bodyPr/>
          <a:lstStyle/>
          <a:p>
            <a:pPr marL="3175" indent="536575" algn="just">
              <a:buFont typeface="Wingdings" pitchFamily="2" charset="2"/>
              <a:buNone/>
            </a:pPr>
            <a:r>
              <a:rPr lang="uk-UA" sz="2200" smtClean="0"/>
              <a:t>Національне агентство </a:t>
            </a:r>
            <a:r>
              <a:rPr lang="uk-UA" sz="2200" b="1" smtClean="0"/>
              <a:t>має право скасувати рішення разової ради</a:t>
            </a:r>
            <a:r>
              <a:rPr lang="uk-UA" sz="2200" smtClean="0"/>
              <a:t> про присудження ступеня доктора філософії у зв’язку з порушенням встановленої процедури захисту дисертації </a:t>
            </a:r>
            <a:r>
              <a:rPr lang="uk-UA" sz="2200" b="1" smtClean="0"/>
              <a:t>протягом шести місяців з дня видання наказу закладу про видачу здобувачеві диплома доктора філософії.</a:t>
            </a:r>
            <a:endParaRPr lang="uk-UA" sz="2200" smtClean="0"/>
          </a:p>
          <a:p>
            <a:pPr marL="3175" indent="536575" algn="just">
              <a:buFont typeface="Wingdings" pitchFamily="2" charset="2"/>
              <a:buNone/>
            </a:pPr>
            <a:r>
              <a:rPr lang="uk-UA" sz="2200" smtClean="0"/>
              <a:t>У разі надходження до Національного агентства повідомлення щодо порушення процедури захисту дисертації Національне агентство розглядає його </a:t>
            </a:r>
            <a:r>
              <a:rPr lang="uk-UA" sz="2200" b="1" smtClean="0"/>
              <a:t>протягом трьох місяців з дня надходження</a:t>
            </a:r>
            <a:r>
              <a:rPr lang="uk-UA" sz="2200" smtClean="0"/>
              <a:t>.</a:t>
            </a:r>
          </a:p>
        </p:txBody>
      </p:sp>
      <p:grpSp>
        <p:nvGrpSpPr>
          <p:cNvPr id="53251" name="Группа 4"/>
          <p:cNvGrpSpPr>
            <a:grpSpLocks/>
          </p:cNvGrpSpPr>
          <p:nvPr/>
        </p:nvGrpSpPr>
        <p:grpSpPr bwMode="auto">
          <a:xfrm>
            <a:off x="0" y="0"/>
            <a:ext cx="1258888" cy="1512888"/>
            <a:chOff x="1403648" y="1772816"/>
            <a:chExt cx="2143125" cy="2641278"/>
          </a:xfrm>
        </p:grpSpPr>
        <p:pic>
          <p:nvPicPr>
            <p:cNvPr id="5325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936625"/>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800" b="1" dirty="0" smtClean="0"/>
              <a:t>Вимоги до дисертації</a:t>
            </a:r>
            <a:endParaRPr lang="uk-UA" sz="2800" b="1" dirty="0"/>
          </a:p>
        </p:txBody>
      </p:sp>
      <p:sp>
        <p:nvSpPr>
          <p:cNvPr id="3" name="Содержимое 2"/>
          <p:cNvSpPr>
            <a:spLocks noGrp="1"/>
          </p:cNvSpPr>
          <p:nvPr>
            <p:ph sz="quarter" idx="1"/>
          </p:nvPr>
        </p:nvSpPr>
        <p:spPr>
          <a:xfrm>
            <a:off x="539750" y="1484313"/>
            <a:ext cx="7920038" cy="4968875"/>
          </a:xfrm>
        </p:spPr>
        <p:txBody>
          <a:bodyPr>
            <a:noAutofit/>
          </a:bodyPr>
          <a:lstStyle/>
          <a:p>
            <a:pPr marL="3175" indent="446088" algn="just" fontAlgn="auto">
              <a:spcAft>
                <a:spcPts val="0"/>
              </a:spcAft>
              <a:buFont typeface="Wingdings"/>
              <a:buNone/>
              <a:defRPr/>
            </a:pPr>
            <a:r>
              <a:rPr lang="uk-UA" sz="2200" dirty="0" smtClean="0"/>
              <a:t>Дисертація повинна містити нові науково обґрунтовані результати проведених здобувачем досліджень, які виконують конкретне наукове завдання, що має істотне значення для певної галузі знань.</a:t>
            </a:r>
          </a:p>
          <a:p>
            <a:pPr marL="3175" indent="446088" algn="just" fontAlgn="auto">
              <a:spcAft>
                <a:spcPts val="0"/>
              </a:spcAft>
              <a:buFont typeface="Wingdings"/>
              <a:buNone/>
              <a:defRPr/>
            </a:pPr>
            <a:r>
              <a:rPr lang="uk-UA" sz="2200" b="1" dirty="0" smtClean="0"/>
              <a:t>Дисертація виконується державною або англійською мовою.</a:t>
            </a:r>
            <a:endParaRPr lang="uk-UA" sz="2200" dirty="0" smtClean="0"/>
          </a:p>
          <a:p>
            <a:pPr marL="3175" indent="446088" algn="just" fontAlgn="auto">
              <a:spcAft>
                <a:spcPts val="0"/>
              </a:spcAft>
              <a:buFont typeface="Wingdings"/>
              <a:buNone/>
              <a:defRPr/>
            </a:pPr>
            <a:r>
              <a:rPr lang="uk-UA" sz="2200" b="1" dirty="0" smtClean="0"/>
              <a:t>Вимоги щодо оформлення дисертації встановлюються МОН. Максимальний та/або мінімальний обсяг основного тексту дисертації встановлюється </a:t>
            </a:r>
            <a:r>
              <a:rPr lang="uk-UA" sz="2200" b="1" dirty="0" err="1" smtClean="0"/>
              <a:t>освітньо-науковою</a:t>
            </a:r>
            <a:r>
              <a:rPr lang="uk-UA" sz="2200" b="1" dirty="0" smtClean="0"/>
              <a:t> програмою закладу відповідно до специфіки відповідної галузі знань та/або спеціальності.</a:t>
            </a:r>
            <a:endParaRPr lang="uk-UA" sz="2200" dirty="0" smtClean="0"/>
          </a:p>
          <a:p>
            <a:pPr marL="3175" indent="446088" algn="just" fontAlgn="auto">
              <a:spcAft>
                <a:spcPts val="0"/>
              </a:spcAft>
              <a:buFont typeface="Wingdings"/>
              <a:buNone/>
              <a:defRPr/>
            </a:pPr>
            <a:r>
              <a:rPr lang="uk-UA" sz="2200" dirty="0" smtClean="0"/>
              <a:t>Дисертація подається до захисту у вигляді спеціально підготовленого рукопису. </a:t>
            </a:r>
          </a:p>
          <a:p>
            <a:pPr marL="274320" indent="-274320" fontAlgn="auto">
              <a:spcAft>
                <a:spcPts val="0"/>
              </a:spcAft>
              <a:buFont typeface="Wingdings"/>
              <a:buChar char=""/>
              <a:defRPr/>
            </a:pPr>
            <a:endParaRPr lang="uk-UA" sz="2200" dirty="0"/>
          </a:p>
        </p:txBody>
      </p:sp>
      <p:grpSp>
        <p:nvGrpSpPr>
          <p:cNvPr id="17411" name="Группа 4"/>
          <p:cNvGrpSpPr>
            <a:grpSpLocks/>
          </p:cNvGrpSpPr>
          <p:nvPr/>
        </p:nvGrpSpPr>
        <p:grpSpPr bwMode="auto">
          <a:xfrm>
            <a:off x="0" y="0"/>
            <a:ext cx="1258888" cy="1512888"/>
            <a:chOff x="1403648" y="1772816"/>
            <a:chExt cx="2143125" cy="2641278"/>
          </a:xfrm>
        </p:grpSpPr>
        <p:pic>
          <p:nvPicPr>
            <p:cNvPr id="1741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863600"/>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400" b="1" cap="none" smtClean="0">
                <a:solidFill>
                  <a:srgbClr val="000000"/>
                </a:solidFill>
              </a:rPr>
              <a:t>ПОВІДОМЛЕННЯ ЩОДО ПОРУШЕННЯ ПРОЦЕДУРИ ЗАХИСТУ ДИСЕРТАЦІЇ</a:t>
            </a:r>
          </a:p>
        </p:txBody>
      </p:sp>
      <p:sp>
        <p:nvSpPr>
          <p:cNvPr id="3" name="Содержимое 2"/>
          <p:cNvSpPr>
            <a:spLocks noGrp="1"/>
          </p:cNvSpPr>
          <p:nvPr>
            <p:ph sz="quarter" idx="1"/>
          </p:nvPr>
        </p:nvSpPr>
        <p:spPr>
          <a:xfrm>
            <a:off x="250825" y="1125538"/>
            <a:ext cx="8353425" cy="4124325"/>
          </a:xfrm>
        </p:spPr>
        <p:txBody>
          <a:bodyPr>
            <a:noAutofit/>
          </a:bodyPr>
          <a:lstStyle/>
          <a:p>
            <a:pPr marL="90488" indent="719138" algn="just" fontAlgn="auto">
              <a:spcAft>
                <a:spcPts val="0"/>
              </a:spcAft>
              <a:buFont typeface="Wingdings"/>
              <a:buNone/>
              <a:defRPr/>
            </a:pPr>
            <a:r>
              <a:rPr lang="uk-UA" sz="1950" dirty="0" smtClean="0"/>
              <a:t>Повідомлення щодо порушення процедури захисту дисертації може бути подане Національному агентству </a:t>
            </a:r>
            <a:r>
              <a:rPr lang="uk-UA" sz="1950" b="1" dirty="0" smtClean="0"/>
              <a:t>будь-якою особою, яка є суб’єктом наукової і науково-технічної діяльності.</a:t>
            </a:r>
            <a:r>
              <a:rPr lang="uk-UA" sz="1950" dirty="0" smtClean="0"/>
              <a:t> У повідомленні зазначаються прізвище та власне ім’я (для фізичних осіб) або повне найменування (для юридичних осіб) та адреса особи, обґрунтування та посилання на докази, що підтверджують наведені у ньому обставини.</a:t>
            </a:r>
          </a:p>
          <a:p>
            <a:pPr marL="90488" indent="449263" algn="just" fontAlgn="auto">
              <a:spcAft>
                <a:spcPts val="0"/>
              </a:spcAft>
              <a:buFont typeface="Wingdings"/>
              <a:buNone/>
              <a:defRPr/>
            </a:pPr>
            <a:r>
              <a:rPr lang="uk-UA" sz="1950" dirty="0" smtClean="0"/>
              <a:t>Повідомлення щодо порушення процедури захисту дисертації надсилається:</a:t>
            </a:r>
          </a:p>
          <a:p>
            <a:pPr marL="90488" indent="449263" algn="just" fontAlgn="auto">
              <a:spcAft>
                <a:spcPts val="0"/>
              </a:spcAft>
              <a:buFont typeface="Wingdings"/>
              <a:buNone/>
              <a:defRPr/>
            </a:pPr>
            <a:r>
              <a:rPr lang="uk-UA" sz="1950" dirty="0" smtClean="0"/>
              <a:t>в електронній формі з накладенням електронного підпису, що базується на кваліфікованому сертифікаті електронного підпису, — на офіційну адресу електронної пошти Національного агентства; </a:t>
            </a:r>
          </a:p>
          <a:p>
            <a:pPr marL="90488" indent="449263" algn="just" fontAlgn="auto">
              <a:spcAft>
                <a:spcPts val="0"/>
              </a:spcAft>
              <a:buFont typeface="Wingdings"/>
              <a:buNone/>
              <a:defRPr/>
            </a:pPr>
            <a:r>
              <a:rPr lang="uk-UA" sz="1950" dirty="0" smtClean="0"/>
              <a:t>в паперовій формі за підписом особи, що його подає (керівника юридичної особи), — на адресу Національного агентства. </a:t>
            </a:r>
          </a:p>
          <a:p>
            <a:pPr marL="90488" indent="449263" algn="just" fontAlgn="auto">
              <a:spcAft>
                <a:spcPts val="0"/>
              </a:spcAft>
              <a:buFont typeface="Wingdings"/>
              <a:buNone/>
              <a:defRPr/>
            </a:pPr>
            <a:r>
              <a:rPr lang="uk-UA" sz="1950" dirty="0" smtClean="0"/>
              <a:t>Датою подання повідомлення щодо порушення процедури захисту дисертації є дата його надходження до Національного агентства.</a:t>
            </a:r>
            <a:endParaRPr lang="uk-UA" sz="1950" dirty="0"/>
          </a:p>
        </p:txBody>
      </p:sp>
      <p:grpSp>
        <p:nvGrpSpPr>
          <p:cNvPr id="54275" name="Группа 4"/>
          <p:cNvGrpSpPr>
            <a:grpSpLocks/>
          </p:cNvGrpSpPr>
          <p:nvPr/>
        </p:nvGrpSpPr>
        <p:grpSpPr bwMode="auto">
          <a:xfrm>
            <a:off x="0" y="0"/>
            <a:ext cx="1258888" cy="1512888"/>
            <a:chOff x="1403648" y="1772816"/>
            <a:chExt cx="2143125" cy="2641278"/>
          </a:xfrm>
        </p:grpSpPr>
        <p:pic>
          <p:nvPicPr>
            <p:cNvPr id="5427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813" y="115888"/>
            <a:ext cx="6769100" cy="865187"/>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400" b="1" dirty="0" smtClean="0"/>
              <a:t>Повідомлення щодо порушення процедури захисту дисертації</a:t>
            </a:r>
            <a:endParaRPr lang="uk-UA" sz="2700" b="1" dirty="0"/>
          </a:p>
        </p:txBody>
      </p:sp>
      <p:sp>
        <p:nvSpPr>
          <p:cNvPr id="3" name="Содержимое 2"/>
          <p:cNvSpPr>
            <a:spLocks noGrp="1"/>
          </p:cNvSpPr>
          <p:nvPr>
            <p:ph sz="quarter" idx="1"/>
          </p:nvPr>
        </p:nvSpPr>
        <p:spPr>
          <a:xfrm>
            <a:off x="468313" y="981075"/>
            <a:ext cx="8064500" cy="4700588"/>
          </a:xfrm>
        </p:spPr>
        <p:txBody>
          <a:bodyPr>
            <a:noAutofit/>
          </a:bodyPr>
          <a:lstStyle/>
          <a:p>
            <a:pPr marL="3175" indent="985838" algn="just" fontAlgn="auto">
              <a:spcAft>
                <a:spcPts val="0"/>
              </a:spcAft>
              <a:buFont typeface="Wingdings"/>
              <a:buNone/>
              <a:defRPr/>
            </a:pPr>
            <a:r>
              <a:rPr lang="uk-UA" sz="2100" b="1" dirty="0" smtClean="0"/>
              <a:t>Національне агентство протягом трьох робочих днів з дати надходження повідомлення щодо порушення процедури захисту дисертації оприлюднює його в інформаційній системі та надсилає його копію до відповідного закладу.</a:t>
            </a:r>
            <a:endParaRPr lang="uk-UA" sz="2100" dirty="0" smtClean="0"/>
          </a:p>
          <a:p>
            <a:pPr marL="3175" indent="266700" algn="just" fontAlgn="auto">
              <a:spcAft>
                <a:spcPts val="0"/>
              </a:spcAft>
              <a:buFont typeface="Wingdings"/>
              <a:buNone/>
              <a:defRPr/>
            </a:pPr>
            <a:r>
              <a:rPr lang="uk-UA" sz="2100" dirty="0" smtClean="0"/>
              <a:t>У разі невідповідності зазначеного повідомлення встановленим вимогам, Національне агентство повертає повідомлення особі без розгляду.</a:t>
            </a:r>
          </a:p>
          <a:p>
            <a:pPr marL="3175" indent="266700" algn="just" fontAlgn="auto">
              <a:spcAft>
                <a:spcPts val="0"/>
              </a:spcAft>
              <a:buFont typeface="Wingdings"/>
              <a:buNone/>
              <a:defRPr/>
            </a:pPr>
            <a:r>
              <a:rPr lang="uk-UA" sz="2100" dirty="0" smtClean="0"/>
              <a:t>Заклад протягом 20 робочих днів з дня надходження повідомлення щодо порушення процедури захисту дисертації має право надати свої письмові пояснення щодо викладених у повідомленні обставин. Ненадання таких пояснень не перешкоджає розгляду зазначеного повідомлення. </a:t>
            </a:r>
          </a:p>
          <a:p>
            <a:pPr marL="3175" indent="266700" algn="just" fontAlgn="auto">
              <a:spcAft>
                <a:spcPts val="0"/>
              </a:spcAft>
              <a:buFont typeface="Wingdings"/>
              <a:buNone/>
              <a:defRPr/>
            </a:pPr>
            <a:r>
              <a:rPr lang="uk-UA" sz="2100" dirty="0" smtClean="0"/>
              <a:t>Національне агентство має право отримувати від закладу інформацію та документи, необхідні для розгляду повідомлення. </a:t>
            </a:r>
          </a:p>
          <a:p>
            <a:pPr marL="3175" indent="266700" algn="just" fontAlgn="auto">
              <a:spcAft>
                <a:spcPts val="0"/>
              </a:spcAft>
              <a:buFont typeface="Wingdings"/>
              <a:buNone/>
              <a:defRPr/>
            </a:pPr>
            <a:endParaRPr lang="uk-UA" sz="2100" dirty="0"/>
          </a:p>
        </p:txBody>
      </p:sp>
      <p:grpSp>
        <p:nvGrpSpPr>
          <p:cNvPr id="55299" name="Группа 4"/>
          <p:cNvGrpSpPr>
            <a:grpSpLocks/>
          </p:cNvGrpSpPr>
          <p:nvPr/>
        </p:nvGrpSpPr>
        <p:grpSpPr bwMode="auto">
          <a:xfrm>
            <a:off x="0" y="0"/>
            <a:ext cx="1258888" cy="1512888"/>
            <a:chOff x="1403648" y="1772816"/>
            <a:chExt cx="2143125" cy="2641278"/>
          </a:xfrm>
        </p:grpSpPr>
        <p:pic>
          <p:nvPicPr>
            <p:cNvPr id="55300"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27313" y="188913"/>
            <a:ext cx="5113337" cy="6477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b="1" dirty="0" smtClean="0"/>
              <a:t>Апеляційний комітет</a:t>
            </a:r>
            <a:endParaRPr lang="uk-UA" b="1" dirty="0"/>
          </a:p>
        </p:txBody>
      </p:sp>
      <p:sp>
        <p:nvSpPr>
          <p:cNvPr id="56322" name="Содержимое 2"/>
          <p:cNvSpPr>
            <a:spLocks noGrp="1"/>
          </p:cNvSpPr>
          <p:nvPr>
            <p:ph sz="quarter" idx="1"/>
          </p:nvPr>
        </p:nvSpPr>
        <p:spPr>
          <a:xfrm>
            <a:off x="468313" y="1196975"/>
            <a:ext cx="8207375" cy="5184775"/>
          </a:xfrm>
        </p:spPr>
        <p:txBody>
          <a:bodyPr/>
          <a:lstStyle/>
          <a:p>
            <a:pPr marL="0" indent="449263" algn="just">
              <a:buFont typeface="Wingdings" pitchFamily="2" charset="2"/>
              <a:buNone/>
            </a:pPr>
            <a:r>
              <a:rPr lang="uk-UA" sz="2000" smtClean="0"/>
              <a:t>Повідомлення щодо порушення процедури захисту дисертації розглядається Апеляційним комітетом Національного агентства (далі — Апеляційний комітет) у порядку, встановленому Національним агентством.</a:t>
            </a:r>
          </a:p>
          <a:p>
            <a:pPr marL="0" indent="449263" algn="just">
              <a:buFont typeface="Wingdings" pitchFamily="2" charset="2"/>
              <a:buNone/>
            </a:pPr>
            <a:r>
              <a:rPr lang="uk-UA" sz="2000" smtClean="0"/>
              <a:t>Результати розгляду повідомлення щодо порушення процедури захисту дисертації виносяться на засідання Апеляційного комітету. Про дату, час і місце проведення засідання інформуються особа, яка подала повідомлення, та заклад за п’ять робочих днів до дати засідання. Участь зазначеної особи і представника закладу в засіданні Апеляційного комітету не є обов’язковою.</a:t>
            </a:r>
          </a:p>
          <a:p>
            <a:pPr marL="0" indent="449263" algn="just">
              <a:buFont typeface="Wingdings" pitchFamily="2" charset="2"/>
              <a:buNone/>
            </a:pPr>
            <a:r>
              <a:rPr lang="uk-UA" sz="2000" smtClean="0"/>
              <a:t>Апеляційний комітет на своєму засіданні встановлює наявність або відсутність порушень встановленої цим Порядком процедури захисту дисертації, про що готує подання та вносить його на розгляд Національного агентства. </a:t>
            </a:r>
          </a:p>
        </p:txBody>
      </p:sp>
      <p:grpSp>
        <p:nvGrpSpPr>
          <p:cNvPr id="56323" name="Группа 4"/>
          <p:cNvGrpSpPr>
            <a:grpSpLocks/>
          </p:cNvGrpSpPr>
          <p:nvPr/>
        </p:nvGrpSpPr>
        <p:grpSpPr bwMode="auto">
          <a:xfrm>
            <a:off x="0" y="0"/>
            <a:ext cx="1258888" cy="1512888"/>
            <a:chOff x="1403648" y="1772816"/>
            <a:chExt cx="2143125" cy="2641278"/>
          </a:xfrm>
        </p:grpSpPr>
        <p:pic>
          <p:nvPicPr>
            <p:cNvPr id="5632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6011863" y="6210300"/>
            <a:ext cx="2160587"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56325" name="TextBox 7"/>
          <p:cNvSpPr txBox="1">
            <a:spLocks noChangeArrowheads="1"/>
          </p:cNvSpPr>
          <p:nvPr/>
        </p:nvSpPr>
        <p:spPr bwMode="auto">
          <a:xfrm>
            <a:off x="5867400" y="5994400"/>
            <a:ext cx="2017713"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27313" y="188913"/>
            <a:ext cx="5113337" cy="647700"/>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400" b="1" cap="none" smtClean="0">
                <a:solidFill>
                  <a:srgbClr val="000000"/>
                </a:solidFill>
              </a:rPr>
              <a:t>АПЕЛЯЦІЙНИЙ КОМІТЕТ</a:t>
            </a:r>
          </a:p>
        </p:txBody>
      </p:sp>
      <p:sp>
        <p:nvSpPr>
          <p:cNvPr id="57346" name="Содержимое 2"/>
          <p:cNvSpPr>
            <a:spLocks noGrp="1"/>
          </p:cNvSpPr>
          <p:nvPr>
            <p:ph sz="quarter" idx="1"/>
          </p:nvPr>
        </p:nvSpPr>
        <p:spPr>
          <a:xfrm>
            <a:off x="684213" y="1341438"/>
            <a:ext cx="7632700" cy="4340225"/>
          </a:xfrm>
        </p:spPr>
        <p:txBody>
          <a:bodyPr/>
          <a:lstStyle/>
          <a:p>
            <a:pPr marL="0" indent="449263" algn="just">
              <a:buFont typeface="Wingdings" pitchFamily="2" charset="2"/>
              <a:buNone/>
            </a:pPr>
            <a:r>
              <a:rPr lang="uk-UA" sz="2100" smtClean="0"/>
              <a:t>У разі виявлення Апеляційним комітетом під час розгляду повідомлення щодо порушення процедури захисту дисертації порушень академічної доброчесності, зокрема наявності в дисертації та/або наукових публікаціях, в яких висвітлені наукові результати дисертації, фактів академічного плагіату, фабрикації, фальсифікації, Апеляційний комітет приймає рішення про передачу зазначеного повідомлення на розгляд Комітету з питань етики Національного агентства (далі — Комітет з етики) та вносить інформацію про це до інформаційної системи. </a:t>
            </a:r>
          </a:p>
        </p:txBody>
      </p:sp>
      <p:grpSp>
        <p:nvGrpSpPr>
          <p:cNvPr id="57347" name="Группа 4"/>
          <p:cNvGrpSpPr>
            <a:grpSpLocks/>
          </p:cNvGrpSpPr>
          <p:nvPr/>
        </p:nvGrpSpPr>
        <p:grpSpPr bwMode="auto">
          <a:xfrm>
            <a:off x="0" y="0"/>
            <a:ext cx="1258888" cy="1512888"/>
            <a:chOff x="1403648" y="1772816"/>
            <a:chExt cx="2143125" cy="2641278"/>
          </a:xfrm>
        </p:grpSpPr>
        <p:pic>
          <p:nvPicPr>
            <p:cNvPr id="57348"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1008062"/>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800" b="1" dirty="0" smtClean="0"/>
              <a:t>Засідання Національного агентства</a:t>
            </a:r>
            <a:endParaRPr lang="uk-UA" sz="2700" b="1" dirty="0"/>
          </a:p>
        </p:txBody>
      </p:sp>
      <p:sp>
        <p:nvSpPr>
          <p:cNvPr id="58370" name="Содержимое 2"/>
          <p:cNvSpPr>
            <a:spLocks noGrp="1"/>
          </p:cNvSpPr>
          <p:nvPr>
            <p:ph sz="quarter" idx="1"/>
          </p:nvPr>
        </p:nvSpPr>
        <p:spPr>
          <a:xfrm>
            <a:off x="395288" y="1196975"/>
            <a:ext cx="7921625" cy="4124325"/>
          </a:xfrm>
        </p:spPr>
        <p:txBody>
          <a:bodyPr/>
          <a:lstStyle/>
          <a:p>
            <a:pPr marL="93663" indent="446088" algn="just">
              <a:buFont typeface="Wingdings" pitchFamily="2" charset="2"/>
              <a:buNone/>
            </a:pPr>
            <a:r>
              <a:rPr lang="uk-UA" sz="2000" smtClean="0"/>
              <a:t>Про дату, час і місце проведення засідання Національного агентства для розгляду подання Апеляційного комітету інформуються особа, яка подала повідомлення щодо порушення процедури захисту дисертації, та заклад за п’ять робочих днів до дати засідання. Участь зазначеної особи і представника закладу в засіданні Національного агентства не є обов’язковою.</a:t>
            </a:r>
          </a:p>
          <a:p>
            <a:pPr marL="93663" indent="446088" algn="just">
              <a:buFont typeface="Wingdings" pitchFamily="2" charset="2"/>
              <a:buNone/>
            </a:pPr>
            <a:r>
              <a:rPr lang="uk-UA" sz="2000" smtClean="0"/>
              <a:t>За результатами розгляду Національне агентство на своєму засіданні приймає рішення про скасування рішення разової ради про присудження ступеня доктора філософії або про залишення рішення разової ради в силі.</a:t>
            </a:r>
          </a:p>
          <a:p>
            <a:pPr marL="93663" indent="446088" algn="just">
              <a:buFont typeface="Wingdings" pitchFamily="2" charset="2"/>
              <a:buNone/>
            </a:pPr>
            <a:r>
              <a:rPr lang="uk-UA" sz="2000" smtClean="0"/>
              <a:t>Протягом п’яти робочих днів з дати засідання Національне агентство інформує про прийняте рішення особу, яка подала повідомлення щодо порушення процедури захисту дисертації, заклад та особу, стосовно дисертації якої розглядалося повідомлення, а також вносить відповідну інформацію до інформаційної системи.</a:t>
            </a:r>
          </a:p>
        </p:txBody>
      </p:sp>
      <p:grpSp>
        <p:nvGrpSpPr>
          <p:cNvPr id="58371" name="Группа 4"/>
          <p:cNvGrpSpPr>
            <a:grpSpLocks/>
          </p:cNvGrpSpPr>
          <p:nvPr/>
        </p:nvGrpSpPr>
        <p:grpSpPr bwMode="auto">
          <a:xfrm>
            <a:off x="0" y="0"/>
            <a:ext cx="1258888" cy="1512888"/>
            <a:chOff x="1403648" y="1772816"/>
            <a:chExt cx="2143125" cy="2641278"/>
          </a:xfrm>
        </p:grpSpPr>
        <p:pic>
          <p:nvPicPr>
            <p:cNvPr id="5837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7343775" cy="792162"/>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400" b="1" dirty="0" smtClean="0"/>
              <a:t>Скасування рішення разової ради про присудження ступеня доктора філософії</a:t>
            </a:r>
            <a:endParaRPr lang="uk-UA" sz="2700" b="1" dirty="0"/>
          </a:p>
        </p:txBody>
      </p:sp>
      <p:sp>
        <p:nvSpPr>
          <p:cNvPr id="3" name="Содержимое 2"/>
          <p:cNvSpPr>
            <a:spLocks noGrp="1"/>
          </p:cNvSpPr>
          <p:nvPr>
            <p:ph sz="quarter" idx="1"/>
          </p:nvPr>
        </p:nvSpPr>
        <p:spPr>
          <a:xfrm>
            <a:off x="468313" y="981075"/>
            <a:ext cx="8135937" cy="5184775"/>
          </a:xfrm>
        </p:spPr>
        <p:txBody>
          <a:bodyPr>
            <a:noAutofit/>
          </a:bodyPr>
          <a:lstStyle/>
          <a:p>
            <a:pPr marL="3175" indent="806450" algn="just" fontAlgn="auto">
              <a:spcAft>
                <a:spcPts val="0"/>
              </a:spcAft>
              <a:buFont typeface="Wingdings"/>
              <a:buNone/>
              <a:defRPr/>
            </a:pPr>
            <a:r>
              <a:rPr lang="uk-UA" sz="2000" dirty="0" smtClean="0"/>
              <a:t>Скасування рішення разової ради про присудження ступеня доктора філософії у зв’язку із встановленням фактів академічного плагіату, фабрикації, фальсифікації</a:t>
            </a:r>
          </a:p>
          <a:p>
            <a:pPr marL="3175" indent="446088" algn="just" fontAlgn="auto">
              <a:spcAft>
                <a:spcPts val="0"/>
              </a:spcAft>
              <a:buFont typeface="Wingdings"/>
              <a:buNone/>
              <a:defRPr/>
            </a:pPr>
            <a:r>
              <a:rPr lang="uk-UA" sz="2000" b="1" dirty="0" smtClean="0"/>
              <a:t>Заклад, в якому утворена разова рада, або його правонаступник має право скасувати рішення</a:t>
            </a:r>
            <a:r>
              <a:rPr lang="uk-UA" sz="2000" dirty="0" smtClean="0"/>
              <a:t> разової ради про присудження ступеня доктора філософії у зв’язку з виявленням у дисертації та/або наукових публікаціях, в яких висвітлені наукові результати дисертації, </a:t>
            </a:r>
            <a:r>
              <a:rPr lang="uk-UA" sz="2000" b="1" dirty="0" smtClean="0"/>
              <a:t>фактів академічного плагіату, фабрикації, фальсифікації незалежно від строку, що минув після присудження разовою радою ступеня доктора філософії.</a:t>
            </a:r>
            <a:endParaRPr lang="uk-UA" sz="2000" dirty="0" smtClean="0"/>
          </a:p>
          <a:p>
            <a:pPr marL="3175" indent="446088" algn="just" fontAlgn="auto">
              <a:spcAft>
                <a:spcPts val="0"/>
              </a:spcAft>
              <a:buFont typeface="Wingdings"/>
              <a:buNone/>
              <a:defRPr/>
            </a:pPr>
            <a:r>
              <a:rPr lang="uk-UA" sz="2000" dirty="0" smtClean="0"/>
              <a:t>Заклад протягом трьох місяців з моменту виявлення ним у захищеній дисертації та/або наукових публікаціях, в яких висвітлені наукові результати дисертації, фактів академічного плагіату, фабрикації, фальсифікації або з дня надходження до закладу повідомлення про зазначені факти розглядає питання щодо скасування рішення разової ради про присудження ступеня доктора філософії.</a:t>
            </a:r>
            <a:endParaRPr lang="uk-UA" sz="2000" dirty="0"/>
          </a:p>
        </p:txBody>
      </p:sp>
      <p:grpSp>
        <p:nvGrpSpPr>
          <p:cNvPr id="59395" name="Группа 4"/>
          <p:cNvGrpSpPr>
            <a:grpSpLocks/>
          </p:cNvGrpSpPr>
          <p:nvPr/>
        </p:nvGrpSpPr>
        <p:grpSpPr bwMode="auto">
          <a:xfrm>
            <a:off x="0" y="0"/>
            <a:ext cx="1258888" cy="1512888"/>
            <a:chOff x="1403648" y="1772816"/>
            <a:chExt cx="2143125" cy="2641278"/>
          </a:xfrm>
        </p:grpSpPr>
        <p:pic>
          <p:nvPicPr>
            <p:cNvPr id="5939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333375"/>
            <a:ext cx="6767513" cy="8636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400" b="1" dirty="0" smtClean="0"/>
              <a:t>факти академічного плагіату, фабрикації, фальсифікації</a:t>
            </a:r>
            <a:endParaRPr lang="uk-UA" sz="2700" b="1" dirty="0"/>
          </a:p>
        </p:txBody>
      </p:sp>
      <p:sp>
        <p:nvSpPr>
          <p:cNvPr id="60418" name="Содержимое 2"/>
          <p:cNvSpPr>
            <a:spLocks noGrp="1"/>
          </p:cNvSpPr>
          <p:nvPr>
            <p:ph sz="quarter" idx="1"/>
          </p:nvPr>
        </p:nvSpPr>
        <p:spPr>
          <a:xfrm>
            <a:off x="684213" y="1412875"/>
            <a:ext cx="7632700" cy="5040313"/>
          </a:xfrm>
        </p:spPr>
        <p:txBody>
          <a:bodyPr/>
          <a:lstStyle/>
          <a:p>
            <a:pPr marL="3175" indent="446088" algn="just">
              <a:buFont typeface="Wingdings" pitchFamily="2" charset="2"/>
              <a:buNone/>
            </a:pPr>
            <a:r>
              <a:rPr lang="uk-UA" sz="2200" smtClean="0"/>
              <a:t>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може бути подане до закладу будь-якою особою, яка є суб’єктом наукової і науково-технічної діяльності. У повідомленні зазначаються прізвище та власне ім’я (для фізичних осіб) або повне найменування (для юридичних осіб) та адреса особи, обґрунтування та посилання на докази, що підтверджують наведені у ньому обставини.</a:t>
            </a:r>
          </a:p>
        </p:txBody>
      </p:sp>
      <p:grpSp>
        <p:nvGrpSpPr>
          <p:cNvPr id="60419" name="Группа 4"/>
          <p:cNvGrpSpPr>
            <a:grpSpLocks/>
          </p:cNvGrpSpPr>
          <p:nvPr/>
        </p:nvGrpSpPr>
        <p:grpSpPr bwMode="auto">
          <a:xfrm>
            <a:off x="0" y="0"/>
            <a:ext cx="1258888" cy="1512888"/>
            <a:chOff x="1403648" y="1772816"/>
            <a:chExt cx="2143125" cy="2641278"/>
          </a:xfrm>
        </p:grpSpPr>
        <p:pic>
          <p:nvPicPr>
            <p:cNvPr id="6042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6011863" y="6210300"/>
            <a:ext cx="2160587"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60421" name="TextBox 7"/>
          <p:cNvSpPr txBox="1">
            <a:spLocks noChangeArrowheads="1"/>
          </p:cNvSpPr>
          <p:nvPr/>
        </p:nvSpPr>
        <p:spPr bwMode="auto">
          <a:xfrm>
            <a:off x="5867400" y="5994400"/>
            <a:ext cx="2017713"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8636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400" b="1" dirty="0" smtClean="0"/>
              <a:t>факти академічного плагіату, фабрикації, фальсифікації</a:t>
            </a:r>
            <a:endParaRPr lang="uk-UA" sz="2700" b="1" dirty="0"/>
          </a:p>
        </p:txBody>
      </p:sp>
      <p:sp>
        <p:nvSpPr>
          <p:cNvPr id="61442" name="Содержимое 2"/>
          <p:cNvSpPr>
            <a:spLocks noGrp="1"/>
          </p:cNvSpPr>
          <p:nvPr>
            <p:ph sz="quarter" idx="1"/>
          </p:nvPr>
        </p:nvSpPr>
        <p:spPr>
          <a:xfrm>
            <a:off x="468313" y="1268413"/>
            <a:ext cx="8135937" cy="5184775"/>
          </a:xfrm>
        </p:spPr>
        <p:txBody>
          <a:bodyPr/>
          <a:lstStyle/>
          <a:p>
            <a:pPr marL="3175" indent="446088" algn="just">
              <a:buFont typeface="Wingdings" pitchFamily="2" charset="2"/>
              <a:buNone/>
            </a:pPr>
            <a:r>
              <a:rPr lang="uk-UA" sz="2100" smtClean="0"/>
              <a:t>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надсилається:</a:t>
            </a:r>
          </a:p>
          <a:p>
            <a:pPr marL="3175" indent="446088" algn="just">
              <a:buFont typeface="Wingdings" pitchFamily="2" charset="2"/>
              <a:buNone/>
            </a:pPr>
            <a:r>
              <a:rPr lang="uk-UA" sz="2100" smtClean="0"/>
              <a:t>в електронній формі з накладенням електронного підпису, що базується на кваліфікованому сертифікаті електронного підпису, — на офіційну адресу електронної пошти закладу; </a:t>
            </a:r>
          </a:p>
          <a:p>
            <a:pPr marL="3175" indent="446088" algn="just">
              <a:buFont typeface="Wingdings" pitchFamily="2" charset="2"/>
              <a:buNone/>
            </a:pPr>
            <a:r>
              <a:rPr lang="uk-UA" sz="2100" smtClean="0"/>
              <a:t>в паперовій формі за підписом особи, що його подає (керівника юридичної особи), — на адресу закладу. </a:t>
            </a:r>
          </a:p>
          <a:p>
            <a:pPr marL="3175" indent="446088" algn="just">
              <a:buFont typeface="Wingdings" pitchFamily="2" charset="2"/>
              <a:buNone/>
            </a:pPr>
            <a:r>
              <a:rPr lang="uk-UA" sz="2100" smtClean="0"/>
              <a:t>Датою подання 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є дата його надходження до закладу.</a:t>
            </a:r>
          </a:p>
        </p:txBody>
      </p:sp>
      <p:grpSp>
        <p:nvGrpSpPr>
          <p:cNvPr id="61443" name="Группа 4"/>
          <p:cNvGrpSpPr>
            <a:grpSpLocks/>
          </p:cNvGrpSpPr>
          <p:nvPr/>
        </p:nvGrpSpPr>
        <p:grpSpPr bwMode="auto">
          <a:xfrm>
            <a:off x="0" y="0"/>
            <a:ext cx="1258888" cy="1512888"/>
            <a:chOff x="1403648" y="1772816"/>
            <a:chExt cx="2143125" cy="2641278"/>
          </a:xfrm>
        </p:grpSpPr>
        <p:pic>
          <p:nvPicPr>
            <p:cNvPr id="6144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913" y="188913"/>
            <a:ext cx="7272337" cy="1655762"/>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000" b="1" dirty="0" smtClean="0"/>
              <a:t>Порядок встановлення фактів порушення академічної доброчесності та скасування рішення разової ради</a:t>
            </a:r>
            <a:r>
              <a:rPr lang="uk-UA" sz="2000" dirty="0" smtClean="0"/>
              <a:t> </a:t>
            </a:r>
            <a:r>
              <a:rPr lang="uk-UA" sz="2000" b="1" dirty="0" smtClean="0"/>
              <a:t>визначається вченою радою закладу з </a:t>
            </a:r>
            <a:r>
              <a:rPr lang="uk-UA" sz="2000" dirty="0" smtClean="0"/>
              <a:t>урахуванням вимог Закону України </a:t>
            </a:r>
            <a:r>
              <a:rPr lang="uk-UA" sz="2000" dirty="0" err="1" smtClean="0"/>
              <a:t>“Про</a:t>
            </a:r>
            <a:r>
              <a:rPr lang="uk-UA" sz="2000" dirty="0" smtClean="0"/>
              <a:t> </a:t>
            </a:r>
            <a:r>
              <a:rPr lang="uk-UA" sz="2000" dirty="0" err="1" smtClean="0"/>
              <a:t>освіту”</a:t>
            </a:r>
            <a:r>
              <a:rPr lang="uk-UA" sz="2000" dirty="0" smtClean="0"/>
              <a:t>, спеціальних законів та цього Порядку.</a:t>
            </a:r>
            <a:endParaRPr lang="uk-UA" sz="2000" dirty="0"/>
          </a:p>
        </p:txBody>
      </p:sp>
      <p:sp>
        <p:nvSpPr>
          <p:cNvPr id="62466" name="Содержимое 2"/>
          <p:cNvSpPr>
            <a:spLocks noGrp="1"/>
          </p:cNvSpPr>
          <p:nvPr>
            <p:ph sz="quarter" idx="1"/>
          </p:nvPr>
        </p:nvSpPr>
        <p:spPr>
          <a:xfrm>
            <a:off x="468313" y="1989138"/>
            <a:ext cx="8207375" cy="4319587"/>
          </a:xfrm>
        </p:spPr>
        <p:txBody>
          <a:bodyPr/>
          <a:lstStyle/>
          <a:p>
            <a:pPr marL="3175" indent="446088" algn="just">
              <a:buFont typeface="Wingdings" pitchFamily="2" charset="2"/>
              <a:buNone/>
            </a:pPr>
            <a:r>
              <a:rPr lang="uk-UA" sz="2100" smtClean="0"/>
              <a:t>Питання щодо скасування рішення разової ради про присудження ступеня доктора філософії у зв’язку з виявленням у дисертації та/або наукових публікаціях, в яких висвітлені наукові результати дисертації, фактів академічного плагіату, фабрикації, фальсифікації виноситься на засідання вченої ради закладу. Про дату, час і місце проведення засідання вченої ради інформуються особа, яка подала повідомлення, особа, рішення про присудження якій ступеня доктора філософії оскаржується, та у разі потреби члени відповідної разової ради за п’ять робочих днів до дати засідання. Вчена рада на своєму засіданні приймає рішення про скасування рішення разової ради про присудження ступеня доктора філософії або про залишення рішення разової ради в силі.</a:t>
            </a:r>
          </a:p>
        </p:txBody>
      </p:sp>
      <p:grpSp>
        <p:nvGrpSpPr>
          <p:cNvPr id="62467" name="Группа 4"/>
          <p:cNvGrpSpPr>
            <a:grpSpLocks/>
          </p:cNvGrpSpPr>
          <p:nvPr/>
        </p:nvGrpSpPr>
        <p:grpSpPr bwMode="auto">
          <a:xfrm>
            <a:off x="0" y="0"/>
            <a:ext cx="1258888" cy="1512888"/>
            <a:chOff x="1403648" y="1772816"/>
            <a:chExt cx="2143125" cy="2641278"/>
          </a:xfrm>
        </p:grpSpPr>
        <p:pic>
          <p:nvPicPr>
            <p:cNvPr id="62468"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913" y="188913"/>
            <a:ext cx="7488237" cy="2376487"/>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400"/>
              </a:spcBef>
            </a:pPr>
            <a:r>
              <a:rPr lang="uk-UA" sz="2200" cap="none" smtClean="0">
                <a:solidFill>
                  <a:srgbClr val="000000"/>
                </a:solidFill>
                <a:latin typeface="Times New Roman" pitchFamily="18" charset="0"/>
                <a:cs typeface="Times New Roman" pitchFamily="18" charset="0"/>
              </a:rPr>
              <a:t>НАЦІОНАЛЬНЕ АГЕНТСТВО РОЗГЛЯДАЄ ПИТАННЯ ЩОДО СКАСУВАННЯ РІШЕННЯ РАЗОВОЇ РАДИ ПРО ПРИСУДЖЕННЯ СТУПЕНЯ ДОКТОРА ФІЛОСОФІЇ У ЗВ’ЯЗКУ З ВИЯВЛЕННЯМ У ДИСЕРТАЦІЇ ТА/АБО НАУКОВИХ ПУБЛІКАЦІЯХ, В ЯКИХ </a:t>
            </a:r>
            <a:r>
              <a:rPr lang="uk-UA" sz="2200" b="1" cap="none" smtClean="0">
                <a:solidFill>
                  <a:srgbClr val="000000"/>
                </a:solidFill>
                <a:latin typeface="Times New Roman" pitchFamily="18" charset="0"/>
                <a:cs typeface="Times New Roman" pitchFamily="18" charset="0"/>
              </a:rPr>
              <a:t>ВИСВІТЛЕНІ НАУКОВІ РЕЗУЛЬТАТИ ДИСЕРТАЦІЇ, ФАКТІВ АКАДЕМІЧНОГО ПЛАГІАТУ, ФАБРИКАЦІЇ, ФАЛЬСИФІКАЦІЇ У РАЗІ: </a:t>
            </a:r>
            <a:endParaRPr lang="uk-UA" sz="2200" b="1" cap="none" smtClean="0">
              <a:solidFill>
                <a:srgbClr val="000000"/>
              </a:solidFill>
              <a:latin typeface="Antiqua"/>
              <a:cs typeface="Times New Roman" pitchFamily="18" charset="0"/>
            </a:endParaRPr>
          </a:p>
        </p:txBody>
      </p:sp>
      <p:sp>
        <p:nvSpPr>
          <p:cNvPr id="63490" name="Содержимое 2"/>
          <p:cNvSpPr>
            <a:spLocks noGrp="1"/>
          </p:cNvSpPr>
          <p:nvPr>
            <p:ph sz="quarter" idx="1"/>
          </p:nvPr>
        </p:nvSpPr>
        <p:spPr>
          <a:xfrm>
            <a:off x="468313" y="2565400"/>
            <a:ext cx="8135937" cy="3743325"/>
          </a:xfrm>
        </p:spPr>
        <p:txBody>
          <a:bodyPr/>
          <a:lstStyle/>
          <a:p>
            <a:pPr marL="3175" indent="266700" algn="just">
              <a:buFont typeface="Wingdings" pitchFamily="2" charset="2"/>
              <a:buNone/>
            </a:pPr>
            <a:r>
              <a:rPr lang="uk-UA" sz="1900" smtClean="0"/>
              <a:t>1) надходження до Національного агентства скарги особи на рішення закладу про залишення без розгляду її 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або про залишення рішення разової ради в силі (далі — скарга);</a:t>
            </a:r>
          </a:p>
          <a:p>
            <a:pPr marL="3175" indent="266700">
              <a:buFont typeface="Wingdings" pitchFamily="2" charset="2"/>
              <a:buNone/>
            </a:pPr>
            <a:r>
              <a:rPr lang="uk-UA" sz="1900" smtClean="0"/>
              <a:t>2) надходження до Національного агентства 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у разі ліквідації закладу, разова рада якого прийняла відповідне рішення;</a:t>
            </a:r>
          </a:p>
        </p:txBody>
      </p:sp>
      <p:grpSp>
        <p:nvGrpSpPr>
          <p:cNvPr id="63491" name="Группа 4"/>
          <p:cNvGrpSpPr>
            <a:grpSpLocks/>
          </p:cNvGrpSpPr>
          <p:nvPr/>
        </p:nvGrpSpPr>
        <p:grpSpPr bwMode="auto">
          <a:xfrm>
            <a:off x="0" y="0"/>
            <a:ext cx="1258888" cy="1512888"/>
            <a:chOff x="1403648" y="1772816"/>
            <a:chExt cx="2143125" cy="2641278"/>
          </a:xfrm>
        </p:grpSpPr>
        <p:pic>
          <p:nvPicPr>
            <p:cNvPr id="6349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10" name="Стрелка вправо 9"/>
          <p:cNvSpPr/>
          <p:nvPr/>
        </p:nvSpPr>
        <p:spPr>
          <a:xfrm>
            <a:off x="6011863" y="6210300"/>
            <a:ext cx="2160587"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63493" name="TextBox 10"/>
          <p:cNvSpPr txBox="1">
            <a:spLocks noChangeArrowheads="1"/>
          </p:cNvSpPr>
          <p:nvPr/>
        </p:nvSpPr>
        <p:spPr bwMode="auto">
          <a:xfrm>
            <a:off x="5867400" y="5994400"/>
            <a:ext cx="2017713"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7056438" cy="1584325"/>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000" cap="none" smtClean="0">
                <a:solidFill>
                  <a:srgbClr val="000000"/>
                </a:solidFill>
              </a:rPr>
              <a:t>НАУКОВІ РЕЗУЛЬТАТИ ДИСЕРТАЦІЇ ПОВИННІ БУТИ ВИСВІТЛЕНІ </a:t>
            </a:r>
            <a:r>
              <a:rPr lang="uk-UA" sz="2000" b="1" cap="none" smtClean="0">
                <a:solidFill>
                  <a:srgbClr val="000000"/>
                </a:solidFill>
              </a:rPr>
              <a:t>НЕ МЕНШЕ НІЖ У ТРЬОХ НАУКОВИХ ПУБЛІКАЦІЯХ ЗДОБУВАЧА</a:t>
            </a:r>
            <a:r>
              <a:rPr lang="uk-UA" sz="2000" cap="none" smtClean="0">
                <a:solidFill>
                  <a:srgbClr val="000000"/>
                </a:solidFill>
              </a:rPr>
              <a:t>, ДО ЯКИХ ЗАРАХОВУЮТЬСЯ</a:t>
            </a:r>
            <a:r>
              <a:rPr lang="uk-UA" sz="2600" cap="none" smtClean="0">
                <a:solidFill>
                  <a:srgbClr val="000000"/>
                </a:solidFill>
              </a:rPr>
              <a:t>:</a:t>
            </a:r>
          </a:p>
        </p:txBody>
      </p:sp>
      <p:sp>
        <p:nvSpPr>
          <p:cNvPr id="3" name="Содержимое 2"/>
          <p:cNvSpPr>
            <a:spLocks noGrp="1"/>
          </p:cNvSpPr>
          <p:nvPr>
            <p:ph sz="quarter" idx="1"/>
          </p:nvPr>
        </p:nvSpPr>
        <p:spPr>
          <a:xfrm>
            <a:off x="468313" y="1844675"/>
            <a:ext cx="8207375" cy="4752975"/>
          </a:xfrm>
        </p:spPr>
        <p:txBody>
          <a:bodyPr>
            <a:noAutofit/>
          </a:bodyPr>
          <a:lstStyle/>
          <a:p>
            <a:pPr marL="3175" indent="446088" algn="just" fontAlgn="auto">
              <a:spcAft>
                <a:spcPts val="0"/>
              </a:spcAft>
              <a:buFont typeface="Wingdings"/>
              <a:buNone/>
              <a:defRPr/>
            </a:pPr>
            <a:r>
              <a:rPr lang="uk-UA" sz="1800" dirty="0" smtClean="0"/>
              <a:t>1) статті у наукових виданнях, включених на дату опублікування до переліку наукових фахових видань України. </a:t>
            </a:r>
            <a:r>
              <a:rPr lang="uk-UA" sz="1800" b="1" dirty="0" smtClean="0"/>
              <a:t>Якщо число співавторів у такій статті (разом із здобувачем) становить більше двох осіб, така стаття прирівнюється до 0,5 публікації </a:t>
            </a:r>
            <a:r>
              <a:rPr lang="uk-UA" sz="1800" dirty="0" smtClean="0"/>
              <a:t>(крім публікацій, визначених підпунктом 2 цього пункту);</a:t>
            </a:r>
          </a:p>
          <a:p>
            <a:pPr marL="3175" indent="446088" algn="just" fontAlgn="auto">
              <a:spcAft>
                <a:spcPts val="0"/>
              </a:spcAft>
              <a:buFont typeface="Wingdings"/>
              <a:buNone/>
              <a:defRPr/>
            </a:pPr>
            <a:r>
              <a:rPr lang="uk-UA" sz="1800" dirty="0" smtClean="0"/>
              <a:t>2) статті у періодичних наукових виданнях, проіндексованих у базах даних </a:t>
            </a:r>
            <a:r>
              <a:rPr lang="uk-UA" sz="1800" dirty="0" err="1" smtClean="0"/>
              <a:t>Web</a:t>
            </a:r>
            <a:r>
              <a:rPr lang="uk-UA" sz="1800" dirty="0" smtClean="0"/>
              <a:t> </a:t>
            </a:r>
            <a:r>
              <a:rPr lang="uk-UA" sz="1800" dirty="0" err="1" smtClean="0"/>
              <a:t>of</a:t>
            </a:r>
            <a:r>
              <a:rPr lang="uk-UA" sz="1800" dirty="0" smtClean="0"/>
              <a:t> </a:t>
            </a:r>
            <a:r>
              <a:rPr lang="uk-UA" sz="1800" dirty="0" err="1" smtClean="0"/>
              <a:t>Science</a:t>
            </a:r>
            <a:r>
              <a:rPr lang="uk-UA" sz="1800" dirty="0" smtClean="0"/>
              <a:t> </a:t>
            </a:r>
            <a:r>
              <a:rPr lang="uk-UA" sz="1800" dirty="0" err="1" smtClean="0"/>
              <a:t>Core</a:t>
            </a:r>
            <a:r>
              <a:rPr lang="uk-UA" sz="1800" dirty="0" smtClean="0"/>
              <a:t> </a:t>
            </a:r>
            <a:r>
              <a:rPr lang="uk-UA" sz="1800" dirty="0" err="1" smtClean="0"/>
              <a:t>Collection</a:t>
            </a:r>
            <a:r>
              <a:rPr lang="uk-UA" sz="1800" dirty="0" smtClean="0"/>
              <a:t> та/або </a:t>
            </a:r>
            <a:r>
              <a:rPr lang="uk-UA" sz="1800" dirty="0" err="1" smtClean="0"/>
              <a:t>Scopus</a:t>
            </a:r>
            <a:r>
              <a:rPr lang="uk-UA" sz="1800" dirty="0" smtClean="0"/>
              <a:t> (крім видань держави, визнаної Верховною Радою України державою-агресором);</a:t>
            </a:r>
          </a:p>
          <a:p>
            <a:pPr marL="3175" indent="446088" algn="just" fontAlgn="auto">
              <a:spcAft>
                <a:spcPts val="0"/>
              </a:spcAft>
              <a:buFont typeface="Wingdings"/>
              <a:buNone/>
              <a:defRPr/>
            </a:pPr>
            <a:r>
              <a:rPr lang="uk-UA" sz="1800" dirty="0" smtClean="0"/>
              <a:t>3) не більше одного патенту на винахід, що пройшов кваліфікаційну експертизу та безпосередньо стосується наукових результатів дисертації, що прирівнюється до однієї наукової публікації;</a:t>
            </a:r>
          </a:p>
          <a:p>
            <a:pPr marL="3175" indent="446088" algn="just" fontAlgn="auto">
              <a:spcAft>
                <a:spcPts val="0"/>
              </a:spcAft>
              <a:buFont typeface="Wingdings"/>
              <a:buNone/>
              <a:defRPr/>
            </a:pPr>
            <a:r>
              <a:rPr lang="uk-UA" sz="1800" dirty="0" smtClean="0"/>
              <a:t>4) одноосібні монографії, що рекомендовані до друку вченими радами закладів та пройшли рецензування, крім одноосібних монографій, виданих у державі, визнаній Верховною Радою України державою-агресором. До одноосібних монографій прирівнюються одноосібні розділи у колективних монографіях за тих же умов.</a:t>
            </a:r>
          </a:p>
          <a:p>
            <a:pPr marL="274320" indent="-274320" algn="just" fontAlgn="auto">
              <a:spcAft>
                <a:spcPts val="0"/>
              </a:spcAft>
              <a:buFont typeface="Wingdings"/>
              <a:buChar char=""/>
              <a:defRPr/>
            </a:pPr>
            <a:endParaRPr lang="uk-UA" sz="1800" dirty="0"/>
          </a:p>
        </p:txBody>
      </p:sp>
      <p:grpSp>
        <p:nvGrpSpPr>
          <p:cNvPr id="18435" name="Группа 4"/>
          <p:cNvGrpSpPr>
            <a:grpSpLocks/>
          </p:cNvGrpSpPr>
          <p:nvPr/>
        </p:nvGrpSpPr>
        <p:grpSpPr bwMode="auto">
          <a:xfrm>
            <a:off x="0" y="0"/>
            <a:ext cx="1258888" cy="1512888"/>
            <a:chOff x="1403648" y="1772816"/>
            <a:chExt cx="2143125" cy="2641278"/>
          </a:xfrm>
        </p:grpSpPr>
        <p:pic>
          <p:nvPicPr>
            <p:cNvPr id="1843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913" y="188913"/>
            <a:ext cx="7200900" cy="2735262"/>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400"/>
              </a:spcBef>
            </a:pPr>
            <a:r>
              <a:rPr lang="uk-UA" sz="2000" cap="none" smtClean="0">
                <a:solidFill>
                  <a:srgbClr val="000000"/>
                </a:solidFill>
                <a:latin typeface="Times New Roman" pitchFamily="18" charset="0"/>
                <a:cs typeface="Times New Roman" pitchFamily="18" charset="0"/>
              </a:rPr>
              <a:t>НАЦІОНАЛЬНЕ АГЕНТСТВО РОЗГЛЯДАЄ ПИТАННЯ ЩОДО СКАСУВАННЯ РІШЕННЯ РАЗОВОЇ РАДИ ПРО ПРИСУДЖЕННЯ СТУПЕНЯ ДОКТОРА ФІЛОСОФІЇ У ЗВ’ЯЗКУ З ВИЯВЛЕННЯМ У ДИСЕРТАЦІЇ ТА/АБО НАУКОВИХ ПУБЛІКАЦІЯХ, В ЯКИХ ВИСВІТЛЕНІ НАУКОВІ РЕЗУЛЬТАТИ ДИСЕРТАЦІЇ, </a:t>
            </a:r>
            <a:r>
              <a:rPr lang="uk-UA" sz="2000" b="1" cap="none" smtClean="0">
                <a:solidFill>
                  <a:srgbClr val="000000"/>
                </a:solidFill>
                <a:latin typeface="Times New Roman" pitchFamily="18" charset="0"/>
                <a:cs typeface="Times New Roman" pitchFamily="18" charset="0"/>
              </a:rPr>
              <a:t>ФАКТІВ АКАДЕМІЧНОГО ПЛАГІАТУ, ФАБРИКАЦІЇ, ФАЛЬСИФІКАЦІЇ У РАЗІ: </a:t>
            </a:r>
            <a:endParaRPr lang="uk-UA" sz="2000" b="1" cap="none" smtClean="0">
              <a:solidFill>
                <a:srgbClr val="000000"/>
              </a:solidFill>
              <a:latin typeface="Antiqua"/>
              <a:cs typeface="Times New Roman" pitchFamily="18" charset="0"/>
            </a:endParaRPr>
          </a:p>
        </p:txBody>
      </p:sp>
      <p:sp>
        <p:nvSpPr>
          <p:cNvPr id="64514" name="Содержимое 2"/>
          <p:cNvSpPr>
            <a:spLocks noGrp="1"/>
          </p:cNvSpPr>
          <p:nvPr>
            <p:ph sz="quarter" idx="1"/>
          </p:nvPr>
        </p:nvSpPr>
        <p:spPr>
          <a:xfrm>
            <a:off x="539750" y="3141663"/>
            <a:ext cx="8135938" cy="2808287"/>
          </a:xfrm>
        </p:spPr>
        <p:txBody>
          <a:bodyPr/>
          <a:lstStyle/>
          <a:p>
            <a:pPr marL="3175" indent="266700" algn="just">
              <a:buFont typeface="Wingdings" pitchFamily="2" charset="2"/>
              <a:buNone/>
            </a:pPr>
            <a:r>
              <a:rPr lang="uk-UA" sz="2000" smtClean="0"/>
              <a:t>3) передачі Апеляційним комітетом на розгляд Комітету з етики повідомлення щодо порушення процедури захисту дисертації, під час розгляду якого виявлені порушення академічної доброчесності, зокрема наявність в дисертації та/або наукових публікаціях, в яких висвітлені наукові результати дисертації, фактів академічного плагіату, фабрикації, фальсифікації.</a:t>
            </a:r>
          </a:p>
        </p:txBody>
      </p:sp>
      <p:grpSp>
        <p:nvGrpSpPr>
          <p:cNvPr id="64515" name="Группа 4"/>
          <p:cNvGrpSpPr>
            <a:grpSpLocks/>
          </p:cNvGrpSpPr>
          <p:nvPr/>
        </p:nvGrpSpPr>
        <p:grpSpPr bwMode="auto">
          <a:xfrm>
            <a:off x="0" y="0"/>
            <a:ext cx="1258888" cy="1512888"/>
            <a:chOff x="1403648" y="1772816"/>
            <a:chExt cx="2143125" cy="2641278"/>
          </a:xfrm>
        </p:grpSpPr>
        <p:pic>
          <p:nvPicPr>
            <p:cNvPr id="6451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7127875" cy="1871662"/>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400" b="1" dirty="0" smtClean="0"/>
              <a:t>Скарга/повідомлення щодо наявності, фактів академічного плагіату, фабрикації, фальсифікації</a:t>
            </a:r>
            <a:endParaRPr lang="uk-UA" sz="2200" b="1" dirty="0"/>
          </a:p>
        </p:txBody>
      </p:sp>
      <p:sp>
        <p:nvSpPr>
          <p:cNvPr id="65538" name="Содержимое 2"/>
          <p:cNvSpPr>
            <a:spLocks noGrp="1"/>
          </p:cNvSpPr>
          <p:nvPr>
            <p:ph sz="quarter" idx="1"/>
          </p:nvPr>
        </p:nvSpPr>
        <p:spPr>
          <a:xfrm>
            <a:off x="684213" y="2205038"/>
            <a:ext cx="7777162" cy="4464050"/>
          </a:xfrm>
        </p:spPr>
        <p:txBody>
          <a:bodyPr/>
          <a:lstStyle/>
          <a:p>
            <a:pPr marL="3175" indent="446088" algn="just">
              <a:buFont typeface="Wingdings" pitchFamily="2" charset="2"/>
              <a:buNone/>
            </a:pPr>
            <a:r>
              <a:rPr lang="uk-UA" sz="2000" smtClean="0"/>
              <a:t>Скарга/повідомлення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можуть бути подані до Національного агентства будь-якою особою, яка є суб’єктом наукової і науково-технічної діяльності. У скарзі/повідомленні зазначаються прізвище та власне ім’я (для фізичних осіб) або повне найменування (для юридичних осіб) та адреса особи, обґрунтування та посилання на докази, що підтверджують наведені у них обставини.</a:t>
            </a:r>
          </a:p>
        </p:txBody>
      </p:sp>
      <p:grpSp>
        <p:nvGrpSpPr>
          <p:cNvPr id="65539" name="Группа 4"/>
          <p:cNvGrpSpPr>
            <a:grpSpLocks/>
          </p:cNvGrpSpPr>
          <p:nvPr/>
        </p:nvGrpSpPr>
        <p:grpSpPr bwMode="auto">
          <a:xfrm>
            <a:off x="0" y="0"/>
            <a:ext cx="1258888" cy="1512888"/>
            <a:chOff x="1403648" y="1772816"/>
            <a:chExt cx="2143125" cy="2641278"/>
          </a:xfrm>
        </p:grpSpPr>
        <p:pic>
          <p:nvPicPr>
            <p:cNvPr id="6554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6011863" y="6210300"/>
            <a:ext cx="2160587"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65541" name="TextBox 7"/>
          <p:cNvSpPr txBox="1">
            <a:spLocks noChangeArrowheads="1"/>
          </p:cNvSpPr>
          <p:nvPr/>
        </p:nvSpPr>
        <p:spPr bwMode="auto">
          <a:xfrm>
            <a:off x="5867400" y="5994400"/>
            <a:ext cx="2017713"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913" y="188913"/>
            <a:ext cx="7272337" cy="12954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Скарга/повідомлення щодо наявності, фактів академічного плагіату, фабрикації, фальсифікації</a:t>
            </a:r>
            <a:endParaRPr lang="uk-UA" sz="2600" b="1" dirty="0"/>
          </a:p>
        </p:txBody>
      </p:sp>
      <p:sp>
        <p:nvSpPr>
          <p:cNvPr id="66562" name="Содержимое 2"/>
          <p:cNvSpPr>
            <a:spLocks noGrp="1"/>
          </p:cNvSpPr>
          <p:nvPr>
            <p:ph sz="quarter" idx="1"/>
          </p:nvPr>
        </p:nvSpPr>
        <p:spPr>
          <a:xfrm>
            <a:off x="323850" y="1557338"/>
            <a:ext cx="8280400" cy="4464050"/>
          </a:xfrm>
        </p:spPr>
        <p:txBody>
          <a:bodyPr/>
          <a:lstStyle/>
          <a:p>
            <a:pPr marL="3175" indent="446088" algn="just">
              <a:buFont typeface="Wingdings" pitchFamily="2" charset="2"/>
              <a:buNone/>
            </a:pPr>
            <a:r>
              <a:rPr lang="uk-UA" sz="2000" smtClean="0"/>
              <a:t>Скарга/повідомлення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надсилаються:</a:t>
            </a:r>
          </a:p>
          <a:p>
            <a:pPr marL="3175" indent="446088" algn="just">
              <a:buFont typeface="Wingdings" pitchFamily="2" charset="2"/>
              <a:buNone/>
            </a:pPr>
            <a:r>
              <a:rPr lang="uk-UA" sz="2000" smtClean="0"/>
              <a:t>в електронній формі з накладенням електронного підпису, що базується на кваліфікованому сертифікаті електронного підпису, — на офіційну адресу електронної пошти Національного агентства; </a:t>
            </a:r>
          </a:p>
          <a:p>
            <a:pPr marL="3175" indent="446088" algn="just">
              <a:buFont typeface="Wingdings" pitchFamily="2" charset="2"/>
              <a:buNone/>
            </a:pPr>
            <a:r>
              <a:rPr lang="uk-UA" sz="2000" smtClean="0"/>
              <a:t>в паперовій формі за підписом особи, що його подає (керівника юридичної особи), — на адресу Національного агентства. </a:t>
            </a:r>
          </a:p>
          <a:p>
            <a:pPr marL="3175" indent="446088" algn="just">
              <a:buFont typeface="Wingdings" pitchFamily="2" charset="2"/>
              <a:buNone/>
            </a:pPr>
            <a:r>
              <a:rPr lang="uk-UA" sz="2000" smtClean="0"/>
              <a:t>Датою подання скарги/повідомлення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є дата надходження скарги/повідомлення до Національного агентства.</a:t>
            </a:r>
          </a:p>
        </p:txBody>
      </p:sp>
      <p:grpSp>
        <p:nvGrpSpPr>
          <p:cNvPr id="66563" name="Группа 4"/>
          <p:cNvGrpSpPr>
            <a:grpSpLocks/>
          </p:cNvGrpSpPr>
          <p:nvPr/>
        </p:nvGrpSpPr>
        <p:grpSpPr bwMode="auto">
          <a:xfrm>
            <a:off x="0" y="0"/>
            <a:ext cx="1258888" cy="1512888"/>
            <a:chOff x="1403648" y="1772816"/>
            <a:chExt cx="2143125" cy="2641278"/>
          </a:xfrm>
        </p:grpSpPr>
        <p:pic>
          <p:nvPicPr>
            <p:cNvPr id="6656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12954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Скарга/повідомлення щодо наявності, фактів академічного плагіату, фабрикації, фальсифікації</a:t>
            </a:r>
            <a:endParaRPr lang="uk-UA" sz="2600" b="1" dirty="0"/>
          </a:p>
        </p:txBody>
      </p:sp>
      <p:sp>
        <p:nvSpPr>
          <p:cNvPr id="67586" name="Содержимое 2"/>
          <p:cNvSpPr>
            <a:spLocks noGrp="1"/>
          </p:cNvSpPr>
          <p:nvPr>
            <p:ph sz="quarter" idx="1"/>
          </p:nvPr>
        </p:nvSpPr>
        <p:spPr>
          <a:xfrm>
            <a:off x="468313" y="1484313"/>
            <a:ext cx="8135937" cy="4557712"/>
          </a:xfrm>
        </p:spPr>
        <p:txBody>
          <a:bodyPr/>
          <a:lstStyle/>
          <a:p>
            <a:pPr marL="3175" indent="357188" algn="just">
              <a:buFont typeface="Wingdings" pitchFamily="2" charset="2"/>
              <a:buNone/>
            </a:pPr>
            <a:r>
              <a:rPr lang="uk-UA" sz="2000" smtClean="0"/>
              <a:t>Національне агентство протягом трьох робочих днів з дати надходження скарги/повідомлення оприлюднює їх в інформаційній системі, а також надсилає копію скарги до закладу, разова рада якого прийняла відповідне рішення. </a:t>
            </a:r>
          </a:p>
          <a:p>
            <a:pPr marL="3175" indent="357188" algn="just">
              <a:buFont typeface="Wingdings" pitchFamily="2" charset="2"/>
              <a:buNone/>
            </a:pPr>
            <a:r>
              <a:rPr lang="uk-UA" sz="2000" smtClean="0"/>
              <a:t>У разі невідповідності скарги/повідомлення зазначеним у цьому пункті вимогам Національне агентство повертає скаргу/повідомлення особі без розгляду.</a:t>
            </a:r>
          </a:p>
          <a:p>
            <a:pPr marL="3175" indent="357188" algn="just">
              <a:buFont typeface="Wingdings" pitchFamily="2" charset="2"/>
              <a:buNone/>
            </a:pPr>
            <a:r>
              <a:rPr lang="uk-UA" sz="2000" smtClean="0"/>
              <a:t>Комітет з етики протягом трьох робочих днів з дня отримання від Апеляційного комітету повідомлення щодо порушення процедури захисту дисертації, під час розгляду якого виявлені порушення академічної доброчесності, зокрема наявність в дисертації та/або наукових публікаціях, в яких висвітлені наукові результати дисертації, фактів академічного плагіату, фабрикації, фальсифікації, надсилає копію матеріалів щодо виявлених порушень до закладу, разова рада якого прийняла відповідне рішення.</a:t>
            </a:r>
          </a:p>
        </p:txBody>
      </p:sp>
      <p:grpSp>
        <p:nvGrpSpPr>
          <p:cNvPr id="67587" name="Группа 4"/>
          <p:cNvGrpSpPr>
            <a:grpSpLocks/>
          </p:cNvGrpSpPr>
          <p:nvPr/>
        </p:nvGrpSpPr>
        <p:grpSpPr bwMode="auto">
          <a:xfrm>
            <a:off x="0" y="0"/>
            <a:ext cx="1258888" cy="1512888"/>
            <a:chOff x="1403648" y="1772816"/>
            <a:chExt cx="2143125" cy="2641278"/>
          </a:xfrm>
        </p:grpSpPr>
        <p:pic>
          <p:nvPicPr>
            <p:cNvPr id="67588"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12954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Скарга/повідомлення щодо наявності, фактів академічного плагіату, фабрикації, фальсифікації</a:t>
            </a:r>
            <a:endParaRPr lang="uk-UA" sz="2600" b="1" dirty="0"/>
          </a:p>
        </p:txBody>
      </p:sp>
      <p:sp>
        <p:nvSpPr>
          <p:cNvPr id="68610" name="Содержимое 2"/>
          <p:cNvSpPr>
            <a:spLocks noGrp="1"/>
          </p:cNvSpPr>
          <p:nvPr>
            <p:ph sz="quarter" idx="1"/>
          </p:nvPr>
        </p:nvSpPr>
        <p:spPr>
          <a:xfrm>
            <a:off x="468313" y="1628775"/>
            <a:ext cx="8135937" cy="4413250"/>
          </a:xfrm>
        </p:spPr>
        <p:txBody>
          <a:bodyPr/>
          <a:lstStyle/>
          <a:p>
            <a:pPr marL="3175" indent="357188" algn="just">
              <a:buFont typeface="Wingdings" pitchFamily="2" charset="2"/>
              <a:buNone/>
            </a:pPr>
            <a:r>
              <a:rPr lang="uk-UA" sz="2100" smtClean="0"/>
              <a:t>Скарга/повідомлення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розглядаються Комітетом з етики у порядку, встановленому Національним агентством. </a:t>
            </a:r>
          </a:p>
          <a:p>
            <a:pPr marL="3175" indent="357188" algn="just">
              <a:buFont typeface="Wingdings" pitchFamily="2" charset="2"/>
              <a:buNone/>
            </a:pPr>
            <a:r>
              <a:rPr lang="uk-UA" sz="2100" smtClean="0"/>
              <a:t>Результати розгляду скарги/повідомлення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а також матеріалів щодо виявлених Апеляційним комітетом порушень академічної доброчесності виносяться на засідання Комітету з етики. </a:t>
            </a:r>
          </a:p>
        </p:txBody>
      </p:sp>
      <p:grpSp>
        <p:nvGrpSpPr>
          <p:cNvPr id="68611" name="Группа 4"/>
          <p:cNvGrpSpPr>
            <a:grpSpLocks/>
          </p:cNvGrpSpPr>
          <p:nvPr/>
        </p:nvGrpSpPr>
        <p:grpSpPr bwMode="auto">
          <a:xfrm>
            <a:off x="0" y="0"/>
            <a:ext cx="1258888" cy="1512888"/>
            <a:chOff x="1403648" y="1772816"/>
            <a:chExt cx="2143125" cy="2641278"/>
          </a:xfrm>
        </p:grpSpPr>
        <p:pic>
          <p:nvPicPr>
            <p:cNvPr id="6861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6011863" y="6210300"/>
            <a:ext cx="2160587"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68613" name="TextBox 7"/>
          <p:cNvSpPr txBox="1">
            <a:spLocks noChangeArrowheads="1"/>
          </p:cNvSpPr>
          <p:nvPr/>
        </p:nvSpPr>
        <p:spPr bwMode="auto">
          <a:xfrm>
            <a:off x="5867400" y="5994400"/>
            <a:ext cx="2017713"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1800225"/>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Скарга/повідомлення щодо наявності, фактів академічного плагіату, фабрикації, фальсифікації</a:t>
            </a:r>
            <a:endParaRPr lang="uk-UA" sz="2600" b="1" dirty="0"/>
          </a:p>
        </p:txBody>
      </p:sp>
      <p:sp>
        <p:nvSpPr>
          <p:cNvPr id="69634" name="Содержимое 2"/>
          <p:cNvSpPr>
            <a:spLocks noGrp="1"/>
          </p:cNvSpPr>
          <p:nvPr>
            <p:ph sz="quarter" idx="1"/>
          </p:nvPr>
        </p:nvSpPr>
        <p:spPr>
          <a:xfrm>
            <a:off x="755650" y="1989138"/>
            <a:ext cx="7561263" cy="4054475"/>
          </a:xfrm>
        </p:spPr>
        <p:txBody>
          <a:bodyPr/>
          <a:lstStyle/>
          <a:p>
            <a:pPr marL="3175" indent="357188" algn="just">
              <a:buFont typeface="Wingdings" pitchFamily="2" charset="2"/>
              <a:buNone/>
            </a:pPr>
            <a:r>
              <a:rPr lang="uk-UA" sz="2000" smtClean="0"/>
              <a:t>Про дату, час і місце проведення засідання інформуються особа, яка подала скаргу/повідомлення, та заклад за п’ять робочих днів до дати засідання. Участь зазначеної особи і представника закладу у засіданні Комітету з етики не є обов’язковою.</a:t>
            </a:r>
          </a:p>
          <a:p>
            <a:pPr marL="3175" indent="357188" algn="just">
              <a:buFont typeface="Wingdings" pitchFamily="2" charset="2"/>
              <a:buNone/>
            </a:pPr>
            <a:r>
              <a:rPr lang="uk-UA" sz="2000" smtClean="0"/>
              <a:t>Комітет з етики на своєму засіданні встановлює наявність або відсутність у дисертації та/або наукових публікаціях, в яких висвітлені наукові результати дисертації, фактів академічного плагіату, фабрикації, фальсифікації, про що готує подання та вносить його на розгляд Національного агентства.</a:t>
            </a:r>
          </a:p>
        </p:txBody>
      </p:sp>
      <p:grpSp>
        <p:nvGrpSpPr>
          <p:cNvPr id="69635" name="Группа 4"/>
          <p:cNvGrpSpPr>
            <a:grpSpLocks/>
          </p:cNvGrpSpPr>
          <p:nvPr/>
        </p:nvGrpSpPr>
        <p:grpSpPr bwMode="auto">
          <a:xfrm>
            <a:off x="0" y="0"/>
            <a:ext cx="1258888" cy="1512888"/>
            <a:chOff x="1403648" y="1772816"/>
            <a:chExt cx="2143125" cy="2641278"/>
          </a:xfrm>
        </p:grpSpPr>
        <p:pic>
          <p:nvPicPr>
            <p:cNvPr id="69636"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12954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Скарга/повідомлення щодо наявності, фактів академічного плагіату, фабрикації, фальсифікації</a:t>
            </a:r>
            <a:endParaRPr lang="uk-UA" sz="2600" b="1" dirty="0"/>
          </a:p>
        </p:txBody>
      </p:sp>
      <p:sp>
        <p:nvSpPr>
          <p:cNvPr id="70658" name="Содержимое 2"/>
          <p:cNvSpPr>
            <a:spLocks noGrp="1"/>
          </p:cNvSpPr>
          <p:nvPr>
            <p:ph sz="quarter" idx="1"/>
          </p:nvPr>
        </p:nvSpPr>
        <p:spPr>
          <a:xfrm>
            <a:off x="755650" y="1700213"/>
            <a:ext cx="7561263" cy="4752975"/>
          </a:xfrm>
        </p:spPr>
        <p:txBody>
          <a:bodyPr/>
          <a:lstStyle/>
          <a:p>
            <a:pPr marL="3175" indent="357188" algn="just">
              <a:buFont typeface="Wingdings" pitchFamily="2" charset="2"/>
              <a:buNone/>
            </a:pPr>
            <a:r>
              <a:rPr lang="uk-UA" sz="2000" smtClean="0"/>
              <a:t>Про дату, час і місце проведення засідання Національного агентства для розгляду подання Комітету з етики інформуються особа, яка подала скаргу/повідомлення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та заклад за п’ять робочих днів до дати засідання. Участь зазначеної особи і представника закладу у засіданні Національного агентства не є обов’язковою.</a:t>
            </a:r>
          </a:p>
          <a:p>
            <a:pPr marL="3175" indent="357188" algn="just">
              <a:buFont typeface="Wingdings" pitchFamily="2" charset="2"/>
              <a:buNone/>
            </a:pPr>
            <a:r>
              <a:rPr lang="uk-UA" sz="2000" smtClean="0"/>
              <a:t>За результатами розгляду Національне агентство на своєму засіданні приймає рішення про скасування рішення разової ради про присудження ступеня доктора філософії у зв’язку з виявленням у дисертації та/або наукових публікаціях, в яких висвітлені наукові результати</a:t>
            </a:r>
          </a:p>
        </p:txBody>
      </p:sp>
      <p:grpSp>
        <p:nvGrpSpPr>
          <p:cNvPr id="70659" name="Группа 4"/>
          <p:cNvGrpSpPr>
            <a:grpSpLocks/>
          </p:cNvGrpSpPr>
          <p:nvPr/>
        </p:nvGrpSpPr>
        <p:grpSpPr bwMode="auto">
          <a:xfrm>
            <a:off x="0" y="0"/>
            <a:ext cx="1258888" cy="1512888"/>
            <a:chOff x="1403648" y="1772816"/>
            <a:chExt cx="2143125" cy="2641278"/>
          </a:xfrm>
        </p:grpSpPr>
        <p:pic>
          <p:nvPicPr>
            <p:cNvPr id="7066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6011863" y="6210300"/>
            <a:ext cx="2160587"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70661" name="TextBox 7"/>
          <p:cNvSpPr txBox="1">
            <a:spLocks noChangeArrowheads="1"/>
          </p:cNvSpPr>
          <p:nvPr/>
        </p:nvSpPr>
        <p:spPr bwMode="auto">
          <a:xfrm>
            <a:off x="5867400" y="5994400"/>
            <a:ext cx="2017713"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12954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Скарга/повідомлення щодо наявності, фактів академічного плагіату, фабрикації, фальсифікації</a:t>
            </a:r>
            <a:endParaRPr lang="uk-UA" sz="2600" b="1" dirty="0"/>
          </a:p>
        </p:txBody>
      </p:sp>
      <p:sp>
        <p:nvSpPr>
          <p:cNvPr id="3" name="Содержимое 2"/>
          <p:cNvSpPr>
            <a:spLocks noGrp="1"/>
          </p:cNvSpPr>
          <p:nvPr>
            <p:ph sz="quarter" idx="1"/>
          </p:nvPr>
        </p:nvSpPr>
        <p:spPr>
          <a:xfrm>
            <a:off x="755650" y="1700213"/>
            <a:ext cx="7561263" cy="4270375"/>
          </a:xfrm>
        </p:spPr>
        <p:txBody>
          <a:bodyPr>
            <a:noAutofit/>
          </a:bodyPr>
          <a:lstStyle/>
          <a:p>
            <a:pPr marL="3175" indent="-3175" algn="just" fontAlgn="auto">
              <a:spcAft>
                <a:spcPts val="0"/>
              </a:spcAft>
              <a:buFont typeface="Wingdings"/>
              <a:buNone/>
              <a:defRPr/>
            </a:pPr>
            <a:r>
              <a:rPr lang="uk-UA" sz="2100" dirty="0" smtClean="0"/>
              <a:t>дисертації, фактів академічного плагіату, фабрикації, фальсифікації або про залишення рішення разової ради в силі.</a:t>
            </a:r>
          </a:p>
          <a:p>
            <a:pPr marL="3175" indent="357188" algn="just" fontAlgn="auto">
              <a:spcAft>
                <a:spcPts val="0"/>
              </a:spcAft>
              <a:buFont typeface="Wingdings"/>
              <a:buNone/>
              <a:defRPr/>
            </a:pPr>
            <a:r>
              <a:rPr lang="uk-UA" sz="2100" dirty="0" smtClean="0"/>
              <a:t>Протягом п’яти робочих днів з дати засідання Національне агентство інформує про прийняте рішення особу, яка подала скаргу/повідомлення щодо наявності у дисертації та/або наукових публікаціях, в яких висвітлені наукові результати дисертації, фактів академічного плагіату, фабрикації, фальсифікації, заклад та особу, стосовно дисертації якої розглядалися скарга/повідомлення, а також вносить відповідну інформацію до інформаційної системи.</a:t>
            </a:r>
            <a:endParaRPr lang="uk-UA" sz="2100" dirty="0"/>
          </a:p>
        </p:txBody>
      </p:sp>
      <p:grpSp>
        <p:nvGrpSpPr>
          <p:cNvPr id="71683" name="Группа 4"/>
          <p:cNvGrpSpPr>
            <a:grpSpLocks/>
          </p:cNvGrpSpPr>
          <p:nvPr/>
        </p:nvGrpSpPr>
        <p:grpSpPr bwMode="auto">
          <a:xfrm>
            <a:off x="0" y="0"/>
            <a:ext cx="1258888" cy="1512888"/>
            <a:chOff x="1403648" y="1772816"/>
            <a:chExt cx="2143125" cy="2641278"/>
          </a:xfrm>
        </p:grpSpPr>
        <p:pic>
          <p:nvPicPr>
            <p:cNvPr id="7168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936625"/>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Правові наслідки скасування рішення разової ради</a:t>
            </a:r>
            <a:endParaRPr lang="uk-UA" sz="2600" b="1" dirty="0"/>
          </a:p>
        </p:txBody>
      </p:sp>
      <p:sp>
        <p:nvSpPr>
          <p:cNvPr id="3" name="Содержимое 2"/>
          <p:cNvSpPr>
            <a:spLocks noGrp="1"/>
          </p:cNvSpPr>
          <p:nvPr>
            <p:ph sz="quarter" idx="1"/>
          </p:nvPr>
        </p:nvSpPr>
        <p:spPr>
          <a:xfrm>
            <a:off x="468313" y="1196975"/>
            <a:ext cx="8135937" cy="4700588"/>
          </a:xfrm>
        </p:spPr>
        <p:txBody>
          <a:bodyPr>
            <a:noAutofit/>
          </a:bodyPr>
          <a:lstStyle/>
          <a:p>
            <a:pPr marL="3175" indent="357188" algn="just" fontAlgn="auto">
              <a:spcAft>
                <a:spcPts val="0"/>
              </a:spcAft>
              <a:buFont typeface="Wingdings"/>
              <a:buNone/>
              <a:defRPr/>
            </a:pPr>
            <a:r>
              <a:rPr lang="uk-UA" sz="1950" dirty="0" smtClean="0"/>
              <a:t>У разі скасування рішення разової ради про присудження ступеня доктора філософії після видачі здобувачеві диплома доктора філософії такий диплом вважається недійсним з дня прийняття відповідного рішення.</a:t>
            </a:r>
          </a:p>
          <a:p>
            <a:pPr marL="3175" indent="357188" algn="just" fontAlgn="auto">
              <a:spcAft>
                <a:spcPts val="0"/>
              </a:spcAft>
              <a:buFont typeface="Wingdings"/>
              <a:buNone/>
              <a:defRPr/>
            </a:pPr>
            <a:r>
              <a:rPr lang="uk-UA" sz="1950" dirty="0" smtClean="0"/>
              <a:t>Протягом трьох робочих днів з дня прийняття рішення закладом/Національним агентством щодо скасування рішення разової ради про присудження ступеня доктора філософії інформація про недійсність диплома доктора філософії вноситься ними до Єдиної державної електронної бази з питань освіти. </a:t>
            </a:r>
          </a:p>
          <a:p>
            <a:pPr marL="3175" indent="357188" algn="just" fontAlgn="auto">
              <a:spcAft>
                <a:spcPts val="0"/>
              </a:spcAft>
              <a:buFont typeface="Wingdings"/>
              <a:buNone/>
              <a:defRPr/>
            </a:pPr>
            <a:r>
              <a:rPr lang="uk-UA" sz="1950" dirty="0" smtClean="0"/>
              <a:t>У разі скасування рішення разової ради у зв’язку з порушенням встановленої цим Порядком процедури захисту дисертації здобувач має право на подання дисертації за тією ж темою до захисту повторно.</a:t>
            </a:r>
          </a:p>
          <a:p>
            <a:pPr marL="3175" indent="357188" algn="just" fontAlgn="auto">
              <a:spcAft>
                <a:spcPts val="0"/>
              </a:spcAft>
              <a:buFont typeface="Wingdings"/>
              <a:buNone/>
              <a:defRPr/>
            </a:pPr>
            <a:r>
              <a:rPr lang="uk-UA" sz="1950" dirty="0" smtClean="0"/>
              <a:t>У разі скасування рішення разової ради у зв’язку з виявленням у дисертації та/або наукових публікаціях, в яких висвітлені наукові результати дисертації, фактів академічного плагіату, фабрикації, фальсифікації дисертація повторно до захисту не подається.</a:t>
            </a:r>
            <a:endParaRPr lang="uk-UA" sz="1950" dirty="0"/>
          </a:p>
        </p:txBody>
      </p:sp>
      <p:grpSp>
        <p:nvGrpSpPr>
          <p:cNvPr id="72707" name="Группа 4"/>
          <p:cNvGrpSpPr>
            <a:grpSpLocks/>
          </p:cNvGrpSpPr>
          <p:nvPr/>
        </p:nvGrpSpPr>
        <p:grpSpPr bwMode="auto">
          <a:xfrm>
            <a:off x="0" y="0"/>
            <a:ext cx="1258888" cy="1512888"/>
            <a:chOff x="1403648" y="1772816"/>
            <a:chExt cx="2143125" cy="2641278"/>
          </a:xfrm>
        </p:grpSpPr>
        <p:pic>
          <p:nvPicPr>
            <p:cNvPr id="72708"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10795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Фінансове та організаційне забезпечення атестації здобувача</a:t>
            </a:r>
            <a:endParaRPr lang="uk-UA" sz="2600" b="1" dirty="0"/>
          </a:p>
        </p:txBody>
      </p:sp>
      <p:sp>
        <p:nvSpPr>
          <p:cNvPr id="73730" name="Содержимое 2"/>
          <p:cNvSpPr>
            <a:spLocks noGrp="1"/>
          </p:cNvSpPr>
          <p:nvPr>
            <p:ph sz="quarter" idx="1"/>
          </p:nvPr>
        </p:nvSpPr>
        <p:spPr>
          <a:xfrm>
            <a:off x="250825" y="1412875"/>
            <a:ext cx="8424863" cy="4629150"/>
          </a:xfrm>
        </p:spPr>
        <p:txBody>
          <a:bodyPr/>
          <a:lstStyle/>
          <a:p>
            <a:pPr marL="0" indent="630238" algn="just">
              <a:buFont typeface="Wingdings" pitchFamily="2" charset="2"/>
              <a:buNone/>
            </a:pPr>
            <a:r>
              <a:rPr lang="uk-UA" sz="2000" smtClean="0"/>
              <a:t>Видатки, пов’язані з проведенням атестації здобувача, в тому числі з оплатою роботи офіційних опонентів, </a:t>
            </a:r>
            <a:r>
              <a:rPr lang="uk-UA" sz="2000" b="1" smtClean="0"/>
              <a:t>здійснюються закладом, в якому утворена разова рада, за рахунок джерел, з яких здійснюється (здійснювалася) підготовка здобувача або за рахунок коштів закладу.</a:t>
            </a:r>
            <a:r>
              <a:rPr lang="uk-UA" sz="2000" smtClean="0"/>
              <a:t> Заклад повинен передбачити в своєму кошторисі видатки, пов’язані з проведенням атестації здобувача, в тому числі протягом шести місяців після відрахування його з аспірантури або завершення строку його прикріплення.</a:t>
            </a:r>
          </a:p>
          <a:p>
            <a:pPr marL="0" indent="630238" algn="just">
              <a:buFont typeface="Wingdings" pitchFamily="2" charset="2"/>
              <a:buNone/>
            </a:pPr>
            <a:r>
              <a:rPr lang="uk-UA" sz="2000" smtClean="0"/>
              <a:t>У разі звернення здобувача до закладу щодо отримання висновку про наукову новизну, теоретичне та практичне значення результатів дисертації та/або проведення захисту дисертації через шість місяців після відрахування з аспірантури або завершення строку прикріплення чи повторного подання дисертації до захисту та проходження атестації видатки, пов’язані з проведенням атестації здобувача, здійснюються ним за рахунок власних коштів або коштів фізичних, юридичних осіб.</a:t>
            </a:r>
          </a:p>
          <a:p>
            <a:pPr marL="0" indent="630238" algn="just">
              <a:buFont typeface="Wingdings" pitchFamily="2" charset="2"/>
              <a:buNone/>
            </a:pPr>
            <a:endParaRPr lang="uk-UA" sz="2000" smtClean="0"/>
          </a:p>
        </p:txBody>
      </p:sp>
      <p:grpSp>
        <p:nvGrpSpPr>
          <p:cNvPr id="73731" name="Группа 4"/>
          <p:cNvGrpSpPr>
            <a:grpSpLocks/>
          </p:cNvGrpSpPr>
          <p:nvPr/>
        </p:nvGrpSpPr>
        <p:grpSpPr bwMode="auto">
          <a:xfrm>
            <a:off x="0" y="0"/>
            <a:ext cx="1258888" cy="1512888"/>
            <a:chOff x="1403648" y="1772816"/>
            <a:chExt cx="2143125" cy="2641278"/>
          </a:xfrm>
        </p:grpSpPr>
        <p:pic>
          <p:nvPicPr>
            <p:cNvPr id="73732"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32138" y="333375"/>
            <a:ext cx="3671887" cy="792163"/>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b="1" i="1" dirty="0" smtClean="0"/>
              <a:t>Статті</a:t>
            </a:r>
            <a:endParaRPr lang="uk-UA" b="1" i="1" dirty="0"/>
          </a:p>
        </p:txBody>
      </p:sp>
      <p:sp>
        <p:nvSpPr>
          <p:cNvPr id="19458" name="Содержимое 2"/>
          <p:cNvSpPr>
            <a:spLocks noGrp="1"/>
          </p:cNvSpPr>
          <p:nvPr>
            <p:ph sz="quarter" idx="1"/>
          </p:nvPr>
        </p:nvSpPr>
        <p:spPr>
          <a:xfrm>
            <a:off x="395288" y="1412875"/>
            <a:ext cx="8497887" cy="5445125"/>
          </a:xfrm>
        </p:spPr>
        <p:txBody>
          <a:bodyPr/>
          <a:lstStyle/>
          <a:p>
            <a:r>
              <a:rPr lang="uk-UA" sz="1800" smtClean="0"/>
              <a:t>Стаття у виданні, віднесеному до першого </a:t>
            </a:r>
            <a:r>
              <a:rPr lang="en-US" sz="1800" smtClean="0"/>
              <a:t>- </a:t>
            </a:r>
            <a:r>
              <a:rPr lang="uk-UA" sz="1800" smtClean="0"/>
              <a:t>третього квартилів </a:t>
            </a:r>
            <a:br>
              <a:rPr lang="uk-UA" sz="1800" smtClean="0"/>
            </a:br>
            <a:r>
              <a:rPr lang="uk-UA" sz="1800" smtClean="0"/>
              <a:t>(Q1—Q3) відповідно до класифікації SCImago Journal and Country Rank або Journal Citation Reports, чи одноосібна монографія, що відповідає зазначеним вимогам, прирівнюється </a:t>
            </a:r>
            <a:r>
              <a:rPr lang="uk-UA" sz="1800" b="1" smtClean="0"/>
              <a:t>до двох наукових публікацій</a:t>
            </a:r>
            <a:r>
              <a:rPr lang="uk-UA" sz="1800" smtClean="0"/>
              <a:t>. </a:t>
            </a:r>
          </a:p>
          <a:p>
            <a:r>
              <a:rPr lang="uk-UA" sz="1800" smtClean="0"/>
              <a:t>Статті зараховуються за темою дисертації за умови обґрунтування отриманих наукових результатів відповідно до мети статті (поставленого завдання) та висновків, а також опублікування </a:t>
            </a:r>
            <a:r>
              <a:rPr lang="uk-UA" sz="1800" b="1" smtClean="0"/>
              <a:t>не більше ніж однієї статті в одному випуску (номері) наукового видання.</a:t>
            </a:r>
            <a:endParaRPr lang="uk-UA" sz="1800" smtClean="0"/>
          </a:p>
          <a:p>
            <a:r>
              <a:rPr lang="uk-UA" sz="1800" smtClean="0"/>
              <a:t>Статті, опубліковані після набрання чинності цим Порядком, </a:t>
            </a:r>
            <a:r>
              <a:rPr lang="uk-UA" sz="1800" b="1" smtClean="0"/>
              <a:t>зараховуються за темою дисертації лише за наявності у них активного ідентифікатора DOI (Digital Object Identifier),</a:t>
            </a:r>
            <a:r>
              <a:rPr lang="uk-UA" sz="1800" smtClean="0"/>
              <a:t> крім публікацій, що містять інформацію, віднесену до державної таємниці, або інформацію для службового користування.</a:t>
            </a:r>
          </a:p>
          <a:p>
            <a:r>
              <a:rPr lang="uk-UA" sz="1800" b="1" smtClean="0"/>
              <a:t>Не вважається самоплагіатом використання здобувачем своїх наукових праць у тексті дисертації без посилання на ці праці, якщо вони попередньо опубліковані з метою висвітлення в них основних наукових результатів дисертації та вказані здобувачем в анотації дисертації.</a:t>
            </a:r>
            <a:endParaRPr lang="uk-UA" sz="1800" smtClean="0"/>
          </a:p>
          <a:p>
            <a:endParaRPr lang="uk-UA" sz="1800" smtClean="0"/>
          </a:p>
        </p:txBody>
      </p:sp>
      <p:grpSp>
        <p:nvGrpSpPr>
          <p:cNvPr id="19459" name="Группа 4"/>
          <p:cNvGrpSpPr>
            <a:grpSpLocks/>
          </p:cNvGrpSpPr>
          <p:nvPr/>
        </p:nvGrpSpPr>
        <p:grpSpPr bwMode="auto">
          <a:xfrm>
            <a:off x="0" y="0"/>
            <a:ext cx="1258888" cy="1512888"/>
            <a:chOff x="1403648" y="1772816"/>
            <a:chExt cx="2143125" cy="2641278"/>
          </a:xfrm>
        </p:grpSpPr>
        <p:pic>
          <p:nvPicPr>
            <p:cNvPr id="19460"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1079500"/>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Фінансове та організаційне забезпечення атестації здобувача</a:t>
            </a:r>
            <a:endParaRPr lang="uk-UA" sz="2600" dirty="0"/>
          </a:p>
        </p:txBody>
      </p:sp>
      <p:sp>
        <p:nvSpPr>
          <p:cNvPr id="74754" name="Содержимое 2"/>
          <p:cNvSpPr>
            <a:spLocks noGrp="1"/>
          </p:cNvSpPr>
          <p:nvPr>
            <p:ph sz="quarter" idx="1"/>
          </p:nvPr>
        </p:nvSpPr>
        <p:spPr>
          <a:xfrm>
            <a:off x="395288" y="1557338"/>
            <a:ext cx="8137525" cy="5156200"/>
          </a:xfrm>
        </p:spPr>
        <p:txBody>
          <a:bodyPr/>
          <a:lstStyle/>
          <a:p>
            <a:pPr marL="0" indent="539750" algn="just">
              <a:buFont typeface="Wingdings" pitchFamily="2" charset="2"/>
              <a:buNone/>
            </a:pPr>
            <a:r>
              <a:rPr lang="uk-UA" sz="2100" smtClean="0"/>
              <a:t>Заклад зараховує голові разової ради та рецензентам за виконання їх функцій під час одного захисту дисертації не менше 32 годин у межах норм часу наукової роботи, встановлених закладом для науково-педагогічних працівників (у межах основного навантаження — для наукових працівників).</a:t>
            </a:r>
          </a:p>
          <a:p>
            <a:pPr marL="0" indent="539750" algn="just">
              <a:buFont typeface="Wingdings" pitchFamily="2" charset="2"/>
              <a:buNone/>
            </a:pPr>
            <a:r>
              <a:rPr lang="uk-UA" sz="2100" smtClean="0"/>
              <a:t>Заклад, в якому утворена разова рада, оплачує роботу офіційних опонентів за виконання функцій, пов’язаних з атестацією здобувача, під час одного захисту дисертації відповідно до норм погодинної оплати праці осіб, які мають науковий ступінь доктора наук, доктора філософії (кандидата наук)</a:t>
            </a:r>
          </a:p>
        </p:txBody>
      </p:sp>
      <p:grpSp>
        <p:nvGrpSpPr>
          <p:cNvPr id="74755" name="Группа 4"/>
          <p:cNvGrpSpPr>
            <a:grpSpLocks/>
          </p:cNvGrpSpPr>
          <p:nvPr/>
        </p:nvGrpSpPr>
        <p:grpSpPr bwMode="auto">
          <a:xfrm>
            <a:off x="0" y="0"/>
            <a:ext cx="1258888" cy="1512888"/>
            <a:chOff x="1403648" y="1772816"/>
            <a:chExt cx="2143125" cy="2641278"/>
          </a:xfrm>
        </p:grpSpPr>
        <p:pic>
          <p:nvPicPr>
            <p:cNvPr id="74758"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5867400" y="6092825"/>
            <a:ext cx="2160588" cy="6492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74757" name="TextBox 7"/>
          <p:cNvSpPr txBox="1">
            <a:spLocks noChangeArrowheads="1"/>
          </p:cNvSpPr>
          <p:nvPr/>
        </p:nvSpPr>
        <p:spPr bwMode="auto">
          <a:xfrm>
            <a:off x="5724525" y="5876925"/>
            <a:ext cx="2016125" cy="385763"/>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1439862"/>
          </a:xfrm>
        </p:spPr>
        <p:style>
          <a:lnRef idx="2">
            <a:schemeClr val="accent1"/>
          </a:lnRef>
          <a:fillRef idx="1">
            <a:schemeClr val="lt1"/>
          </a:fillRef>
          <a:effectRef idx="0">
            <a:schemeClr val="accent1"/>
          </a:effectRef>
          <a:fontRef idx="minor">
            <a:schemeClr val="dk1"/>
          </a:fontRef>
        </p:style>
        <p:txBody>
          <a:bodyPr>
            <a:noAutofit/>
          </a:bodyPr>
          <a:lstStyle/>
          <a:p>
            <a:pPr algn="ctr" fontAlgn="auto">
              <a:spcBef>
                <a:spcPts val="600"/>
              </a:spcBef>
              <a:spcAft>
                <a:spcPts val="0"/>
              </a:spcAft>
              <a:defRPr/>
            </a:pPr>
            <a:r>
              <a:rPr lang="uk-UA" sz="2600" b="1" dirty="0" smtClean="0"/>
              <a:t>Фінансове та організаційне забезпечення атестації здобувача</a:t>
            </a:r>
            <a:endParaRPr lang="uk-UA" sz="2600" dirty="0"/>
          </a:p>
        </p:txBody>
      </p:sp>
      <p:sp>
        <p:nvSpPr>
          <p:cNvPr id="3" name="Содержимое 2"/>
          <p:cNvSpPr>
            <a:spLocks noGrp="1"/>
          </p:cNvSpPr>
          <p:nvPr>
            <p:ph sz="quarter" idx="1"/>
          </p:nvPr>
        </p:nvSpPr>
        <p:spPr>
          <a:xfrm>
            <a:off x="395288" y="1557338"/>
            <a:ext cx="8137525" cy="5156200"/>
          </a:xfrm>
        </p:spPr>
        <p:txBody>
          <a:bodyPr>
            <a:noAutofit/>
          </a:bodyPr>
          <a:lstStyle/>
          <a:p>
            <a:pPr marL="0" indent="0" algn="just" fontAlgn="auto">
              <a:spcAft>
                <a:spcPts val="0"/>
              </a:spcAft>
              <a:buFont typeface="Wingdings"/>
              <a:buNone/>
              <a:defRPr/>
            </a:pPr>
            <a:r>
              <a:rPr lang="uk-UA" sz="2000" dirty="0" smtClean="0"/>
              <a:t>та проводять навчальні заняття з аспірантами, передбачених постановою Кабінету Міністрів України від 30 серпня 2002 р. </a:t>
            </a:r>
            <a:r>
              <a:rPr lang="uk-UA" sz="2200" dirty="0" smtClean="0"/>
              <a:t>№ 1298 </a:t>
            </a:r>
            <a:r>
              <a:rPr lang="uk-UA" sz="2200" dirty="0" err="1" smtClean="0"/>
              <a:t>“Про</a:t>
            </a:r>
            <a:r>
              <a:rPr lang="uk-UA" sz="2200" dirty="0" smtClean="0"/>
              <a:t> оплату праці працівників на основі Єдиної тарифної сітки розрядів і коефіцієнтів з оплати праці працівників установ, закладів та організацій окремих галузей бюджетної </a:t>
            </a:r>
            <a:r>
              <a:rPr lang="uk-UA" sz="2200" dirty="0" err="1" smtClean="0"/>
              <a:t>сфери”</a:t>
            </a:r>
            <a:r>
              <a:rPr lang="uk-UA" sz="2200" dirty="0" smtClean="0"/>
              <a:t> </a:t>
            </a:r>
          </a:p>
          <a:p>
            <a:pPr marL="0" indent="539750" algn="just" fontAlgn="auto">
              <a:spcAft>
                <a:spcPts val="0"/>
              </a:spcAft>
              <a:buFont typeface="Wingdings"/>
              <a:buNone/>
              <a:defRPr/>
            </a:pPr>
            <a:r>
              <a:rPr lang="uk-UA" sz="2200" dirty="0" smtClean="0"/>
              <a:t>з розрахунку 12 годин, </a:t>
            </a:r>
          </a:p>
          <a:p>
            <a:pPr marL="0" indent="539750" algn="just" fontAlgn="auto">
              <a:spcAft>
                <a:spcPts val="0"/>
              </a:spcAft>
              <a:buFont typeface="Wingdings"/>
              <a:buNone/>
              <a:defRPr/>
            </a:pPr>
            <a:r>
              <a:rPr lang="uk-UA" sz="2200" dirty="0" smtClean="0"/>
              <a:t>з 1 січня 2023 р. — 24 години, </a:t>
            </a:r>
          </a:p>
          <a:p>
            <a:pPr marL="0" indent="539750" algn="just" fontAlgn="auto">
              <a:spcAft>
                <a:spcPts val="0"/>
              </a:spcAft>
              <a:buFont typeface="Wingdings"/>
              <a:buNone/>
              <a:defRPr/>
            </a:pPr>
            <a:r>
              <a:rPr lang="uk-UA" sz="2200" dirty="0" smtClean="0"/>
              <a:t>з 1 січня 2024 р. — 32 години. </a:t>
            </a:r>
          </a:p>
          <a:p>
            <a:pPr marL="0" indent="539750" algn="just" fontAlgn="auto">
              <a:spcAft>
                <a:spcPts val="0"/>
              </a:spcAft>
              <a:buFont typeface="Wingdings"/>
              <a:buNone/>
              <a:defRPr/>
            </a:pPr>
            <a:r>
              <a:rPr lang="uk-UA" sz="2200" b="1" dirty="0" smtClean="0"/>
              <a:t>Якщо кошторис закладу не передбачає видатків, пов’язаних з проведенням атестації здобувача, положення цього абзацу не застосовуються.</a:t>
            </a:r>
            <a:endParaRPr lang="uk-UA" sz="2200" dirty="0"/>
          </a:p>
        </p:txBody>
      </p:sp>
      <p:grpSp>
        <p:nvGrpSpPr>
          <p:cNvPr id="75779" name="Группа 4"/>
          <p:cNvGrpSpPr>
            <a:grpSpLocks/>
          </p:cNvGrpSpPr>
          <p:nvPr/>
        </p:nvGrpSpPr>
        <p:grpSpPr bwMode="auto">
          <a:xfrm>
            <a:off x="0" y="0"/>
            <a:ext cx="1258888" cy="1512888"/>
            <a:chOff x="1403648" y="1772816"/>
            <a:chExt cx="2143125" cy="2641278"/>
          </a:xfrm>
        </p:grpSpPr>
        <p:pic>
          <p:nvPicPr>
            <p:cNvPr id="75780"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73100" y="1484313"/>
            <a:ext cx="7643813" cy="4125912"/>
          </a:xfrm>
          <a:ln w="28575">
            <a:solidFill>
              <a:srgbClr val="C00000"/>
            </a:solidFill>
          </a:ln>
        </p:spPr>
        <p:txBody>
          <a:bodyPr>
            <a:normAutofit fontScale="92500"/>
          </a:bodyPr>
          <a:lstStyle/>
          <a:p>
            <a:pPr marL="93663" indent="446088" algn="just" fontAlgn="auto">
              <a:spcAft>
                <a:spcPts val="0"/>
              </a:spcAft>
              <a:buFont typeface="Wingdings"/>
              <a:buNone/>
              <a:defRPr/>
            </a:pPr>
            <a:r>
              <a:rPr lang="uk-UA" sz="2800" dirty="0" smtClean="0"/>
              <a:t>Здобувачу, його науковому керівнику (науковим керівникам) забороняється до, під час та/або після захисту дисертації надавати чи пропонувати надати членам разової ради, керівнику та іншим посадовим особам закладу, в якому утворена разова рада, будь-які матеріальні та/або нематеріальні блага, зокрема кошти чи будь-яке інше майно, оплату послуг з харчування, перевезення, проживання таких осіб.</a:t>
            </a:r>
            <a:endParaRPr lang="uk-UA" sz="2600" dirty="0"/>
          </a:p>
        </p:txBody>
      </p:sp>
      <p:grpSp>
        <p:nvGrpSpPr>
          <p:cNvPr id="76802" name="Группа 4"/>
          <p:cNvGrpSpPr>
            <a:grpSpLocks/>
          </p:cNvGrpSpPr>
          <p:nvPr/>
        </p:nvGrpSpPr>
        <p:grpSpPr bwMode="auto">
          <a:xfrm>
            <a:off x="0" y="0"/>
            <a:ext cx="1258888" cy="1512888"/>
            <a:chOff x="1403648" y="1772816"/>
            <a:chExt cx="2143125" cy="2641278"/>
          </a:xfrm>
        </p:grpSpPr>
        <p:pic>
          <p:nvPicPr>
            <p:cNvPr id="76803"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Содержимое 2"/>
          <p:cNvSpPr>
            <a:spLocks noGrp="1"/>
          </p:cNvSpPr>
          <p:nvPr>
            <p:ph sz="quarter" idx="1"/>
          </p:nvPr>
        </p:nvSpPr>
        <p:spPr>
          <a:xfrm>
            <a:off x="673100" y="1484313"/>
            <a:ext cx="7643813" cy="4321175"/>
          </a:xfrm>
          <a:ln w="28575">
            <a:solidFill>
              <a:srgbClr val="C00000"/>
            </a:solidFill>
          </a:ln>
        </p:spPr>
        <p:txBody>
          <a:bodyPr/>
          <a:lstStyle/>
          <a:p>
            <a:pPr marL="93663" indent="446088" algn="just">
              <a:buFont typeface="Wingdings" pitchFamily="2" charset="2"/>
              <a:buNone/>
            </a:pPr>
            <a:r>
              <a:rPr lang="uk-UA" sz="2200" smtClean="0"/>
              <a:t>Супровід діяльності разових рад здійснює відділ аспірантури (ад’юнктури) або інший структурний підрозділ чи посадова особа, визначені закладом.</a:t>
            </a:r>
          </a:p>
          <a:p>
            <a:pPr marL="93663" indent="446088" algn="just">
              <a:buFont typeface="Wingdings" pitchFamily="2" charset="2"/>
              <a:buNone/>
            </a:pPr>
            <a:endParaRPr lang="uk-UA" sz="2200" smtClean="0"/>
          </a:p>
          <a:p>
            <a:pPr marL="93663" indent="446088" algn="just">
              <a:buFont typeface="Wingdings" pitchFamily="2" charset="2"/>
              <a:buNone/>
            </a:pPr>
            <a:r>
              <a:rPr lang="uk-UA" sz="2200" smtClean="0"/>
              <a:t>Заклад подає інформацію, передбачену цим Порядком, до Національного агентства через інформаційну систему у вигляді документів в електронній формі, згенерованих засобами інформаційної системи, на які накладається електронний підпис уповноваженої посадової особи закладу, що базується на кваліфікованому сертифікаті електронного підпису.</a:t>
            </a:r>
          </a:p>
        </p:txBody>
      </p:sp>
      <p:grpSp>
        <p:nvGrpSpPr>
          <p:cNvPr id="77826" name="Группа 4"/>
          <p:cNvGrpSpPr>
            <a:grpSpLocks/>
          </p:cNvGrpSpPr>
          <p:nvPr/>
        </p:nvGrpSpPr>
        <p:grpSpPr bwMode="auto">
          <a:xfrm>
            <a:off x="0" y="0"/>
            <a:ext cx="1258888" cy="1512888"/>
            <a:chOff x="1403648" y="1772816"/>
            <a:chExt cx="2143125" cy="2641278"/>
          </a:xfrm>
        </p:grpSpPr>
        <p:pic>
          <p:nvPicPr>
            <p:cNvPr id="77827"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27313" y="2205038"/>
            <a:ext cx="5164137" cy="1143000"/>
          </a:xfrm>
        </p:spPr>
        <p:txBody>
          <a:bodyPr/>
          <a:lstStyle/>
          <a:p>
            <a:pPr fontAlgn="auto">
              <a:spcAft>
                <a:spcPts val="0"/>
              </a:spcAft>
              <a:defRPr/>
            </a:pPr>
            <a:r>
              <a:rPr lang="uk-UA" sz="4000" dirty="0" smtClean="0"/>
              <a:t>Дякую за увагу!!!</a:t>
            </a:r>
            <a:endParaRPr lang="uk-UA" sz="4000" dirty="0"/>
          </a:p>
        </p:txBody>
      </p:sp>
      <p:grpSp>
        <p:nvGrpSpPr>
          <p:cNvPr id="78850" name="Группа 4"/>
          <p:cNvGrpSpPr>
            <a:grpSpLocks/>
          </p:cNvGrpSpPr>
          <p:nvPr/>
        </p:nvGrpSpPr>
        <p:grpSpPr bwMode="auto">
          <a:xfrm>
            <a:off x="0" y="0"/>
            <a:ext cx="1258888" cy="1512888"/>
            <a:chOff x="1403648" y="1772816"/>
            <a:chExt cx="2143125" cy="2641278"/>
          </a:xfrm>
        </p:grpSpPr>
        <p:pic>
          <p:nvPicPr>
            <p:cNvPr id="78851"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5"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1417637"/>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400" cap="none" smtClean="0">
                <a:solidFill>
                  <a:srgbClr val="000000"/>
                </a:solidFill>
              </a:rPr>
              <a:t>ПІСЛЯ ЗАВЕРШЕННЯ НАВЧАННЯ ЗА АКРЕДИТОВАНОЮ ОСВІТНЬО-НАУКОВОЮ ПРОГРАМОЮ ЗДОБУВАЧ</a:t>
            </a:r>
            <a:r>
              <a:rPr lang="uk-UA" sz="2600" cap="none" smtClean="0">
                <a:solidFill>
                  <a:srgbClr val="000000"/>
                </a:solidFill>
              </a:rPr>
              <a:t>: </a:t>
            </a:r>
          </a:p>
        </p:txBody>
      </p:sp>
      <p:sp>
        <p:nvSpPr>
          <p:cNvPr id="3" name="Содержимое 2"/>
          <p:cNvSpPr>
            <a:spLocks noGrp="1"/>
          </p:cNvSpPr>
          <p:nvPr>
            <p:ph sz="quarter" idx="1"/>
          </p:nvPr>
        </p:nvSpPr>
        <p:spPr>
          <a:xfrm>
            <a:off x="323850" y="1700213"/>
            <a:ext cx="8496300" cy="4941887"/>
          </a:xfrm>
        </p:spPr>
        <p:txBody>
          <a:bodyPr>
            <a:noAutofit/>
          </a:bodyPr>
          <a:lstStyle/>
          <a:p>
            <a:pPr marL="3175" indent="715963" algn="just" fontAlgn="auto">
              <a:spcAft>
                <a:spcPts val="0"/>
              </a:spcAft>
              <a:buFont typeface="Wingdings"/>
              <a:buNone/>
              <a:defRPr/>
            </a:pPr>
            <a:r>
              <a:rPr lang="uk-UA" sz="2200" dirty="0" smtClean="0"/>
              <a:t>1) отримує </a:t>
            </a:r>
            <a:r>
              <a:rPr lang="uk-UA" sz="2200" b="1" dirty="0" smtClean="0"/>
              <a:t>академічну довідку</a:t>
            </a:r>
            <a:r>
              <a:rPr lang="uk-UA" sz="2200" dirty="0" smtClean="0"/>
              <a:t> про виконання </a:t>
            </a:r>
            <a:r>
              <a:rPr lang="uk-UA" sz="2200" dirty="0" err="1" smtClean="0"/>
              <a:t>освітньо-наукової</a:t>
            </a:r>
            <a:r>
              <a:rPr lang="uk-UA" sz="2200" dirty="0" smtClean="0"/>
              <a:t> програми, оформлену за формою, затвердженою МОН, і </a:t>
            </a:r>
            <a:r>
              <a:rPr lang="uk-UA" sz="2200" b="1" dirty="0" smtClean="0"/>
              <a:t>висновок наукового керівника (керівників)</a:t>
            </a:r>
            <a:r>
              <a:rPr lang="uk-UA" sz="2200" dirty="0" smtClean="0"/>
              <a:t>;</a:t>
            </a:r>
          </a:p>
          <a:p>
            <a:pPr marL="3175" indent="715963" algn="just" fontAlgn="auto">
              <a:spcAft>
                <a:spcPts val="0"/>
              </a:spcAft>
              <a:buFont typeface="Wingdings"/>
              <a:buNone/>
              <a:defRPr/>
            </a:pPr>
            <a:r>
              <a:rPr lang="uk-UA" sz="2200" dirty="0" smtClean="0"/>
              <a:t>2) </a:t>
            </a:r>
            <a:r>
              <a:rPr lang="uk-UA" sz="2200" b="1" dirty="0" smtClean="0"/>
              <a:t>звертається до структурного підрозділу закладу, що реалізує відповідну </a:t>
            </a:r>
            <a:r>
              <a:rPr lang="uk-UA" sz="2200" b="1" dirty="0" err="1" smtClean="0"/>
              <a:t>освітньо-наукову</a:t>
            </a:r>
            <a:r>
              <a:rPr lang="uk-UA" sz="2200" b="1" dirty="0" smtClean="0"/>
              <a:t> програму та/або здійснює підготовку здобувача</a:t>
            </a:r>
            <a:r>
              <a:rPr lang="uk-UA" sz="2200" dirty="0" smtClean="0"/>
              <a:t>, з письмовою заявою щодо отримання висновку про наукову новизну, теоретичне та практичне значення результатів дисертації. До заяви додаються  дисертація в друкованому та електронному вигляді, наукові публікації (або їх копії), в яких висвітлено наукові результати дисертації, академічна довідка про виконання </a:t>
            </a:r>
            <a:r>
              <a:rPr lang="uk-UA" sz="2200" dirty="0" err="1" smtClean="0"/>
              <a:t>освітньо-наукової</a:t>
            </a:r>
            <a:r>
              <a:rPr lang="uk-UA" sz="2200" dirty="0" smtClean="0"/>
              <a:t> програми та висновок наукового керівника (керівників).</a:t>
            </a:r>
          </a:p>
          <a:p>
            <a:pPr marL="274320" indent="-274320" fontAlgn="auto">
              <a:spcAft>
                <a:spcPts val="0"/>
              </a:spcAft>
              <a:buFont typeface="Wingdings"/>
              <a:buNone/>
              <a:defRPr/>
            </a:pPr>
            <a:endParaRPr lang="uk-UA" sz="2200" dirty="0"/>
          </a:p>
        </p:txBody>
      </p:sp>
      <p:grpSp>
        <p:nvGrpSpPr>
          <p:cNvPr id="20483" name="Группа 4"/>
          <p:cNvGrpSpPr>
            <a:grpSpLocks/>
          </p:cNvGrpSpPr>
          <p:nvPr/>
        </p:nvGrpSpPr>
        <p:grpSpPr bwMode="auto">
          <a:xfrm>
            <a:off x="0" y="0"/>
            <a:ext cx="1258888" cy="1512888"/>
            <a:chOff x="1403648" y="1772816"/>
            <a:chExt cx="2143125" cy="2641278"/>
          </a:xfrm>
        </p:grpSpPr>
        <p:pic>
          <p:nvPicPr>
            <p:cNvPr id="20484"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576262"/>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400" b="1" i="1" cap="none" smtClean="0">
                <a:solidFill>
                  <a:srgbClr val="000000"/>
                </a:solidFill>
              </a:rPr>
              <a:t>ВИСНОВОК ПРО НАУКОВУ НОВИЗНУ</a:t>
            </a:r>
          </a:p>
        </p:txBody>
      </p:sp>
      <p:sp>
        <p:nvSpPr>
          <p:cNvPr id="21506" name="Содержимое 2"/>
          <p:cNvSpPr>
            <a:spLocks noGrp="1"/>
          </p:cNvSpPr>
          <p:nvPr>
            <p:ph sz="quarter" idx="1"/>
          </p:nvPr>
        </p:nvSpPr>
        <p:spPr>
          <a:xfrm>
            <a:off x="468313" y="1484313"/>
            <a:ext cx="8064500" cy="4897437"/>
          </a:xfrm>
        </p:spPr>
        <p:txBody>
          <a:bodyPr/>
          <a:lstStyle/>
          <a:p>
            <a:pPr marL="3175" indent="357188" algn="just">
              <a:buFont typeface="Wingdings" pitchFamily="2" charset="2"/>
              <a:buNone/>
            </a:pPr>
            <a:r>
              <a:rPr lang="uk-UA" sz="2200" smtClean="0"/>
              <a:t>З метою надання висновку про наукову новизну, теоретичне та практичне значення результатів дисертації </a:t>
            </a:r>
            <a:r>
              <a:rPr lang="uk-UA" sz="2200" b="1" smtClean="0"/>
              <a:t>проводиться публічна презентація здобувачем наукових результатів дисертації та її обговорення на засіданні структурного підрозділу закладу, що реалізує відповідну освітньо-наукову програму та/або здійснює підготовку здобувача</a:t>
            </a:r>
            <a:r>
              <a:rPr lang="uk-UA" sz="2200" smtClean="0"/>
              <a:t>. Результати обговорення та проведення презентації відображаються у висновку про наукову новизну, теоретичне та практичне значення результатів дисертації, який </a:t>
            </a:r>
            <a:r>
              <a:rPr lang="uk-UA" sz="2200" b="1" smtClean="0"/>
              <a:t>підписується головуючим на засіданні структурного підрозділу закладу</a:t>
            </a:r>
            <a:r>
              <a:rPr lang="uk-UA" sz="2200" smtClean="0"/>
              <a:t>.</a:t>
            </a:r>
          </a:p>
          <a:p>
            <a:pPr marL="3175" indent="357188" algn="just">
              <a:buFont typeface="Wingdings" pitchFamily="2" charset="2"/>
              <a:buNone/>
            </a:pPr>
            <a:endParaRPr lang="uk-UA" sz="2200" smtClean="0"/>
          </a:p>
        </p:txBody>
      </p:sp>
      <p:grpSp>
        <p:nvGrpSpPr>
          <p:cNvPr id="21507" name="Группа 4"/>
          <p:cNvGrpSpPr>
            <a:grpSpLocks/>
          </p:cNvGrpSpPr>
          <p:nvPr/>
        </p:nvGrpSpPr>
        <p:grpSpPr bwMode="auto">
          <a:xfrm>
            <a:off x="0" y="0"/>
            <a:ext cx="1258888" cy="1512888"/>
            <a:chOff x="1403648" y="1772816"/>
            <a:chExt cx="2143125" cy="2641278"/>
          </a:xfrm>
        </p:grpSpPr>
        <p:pic>
          <p:nvPicPr>
            <p:cNvPr id="21510"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7" name="Стрелка вправо 6"/>
          <p:cNvSpPr/>
          <p:nvPr/>
        </p:nvSpPr>
        <p:spPr>
          <a:xfrm>
            <a:off x="5795963" y="6021388"/>
            <a:ext cx="2160587" cy="647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21509" name="TextBox 7"/>
          <p:cNvSpPr txBox="1">
            <a:spLocks noChangeArrowheads="1"/>
          </p:cNvSpPr>
          <p:nvPr/>
        </p:nvSpPr>
        <p:spPr bwMode="auto">
          <a:xfrm>
            <a:off x="5651500" y="5805488"/>
            <a:ext cx="2016125" cy="384175"/>
          </a:xfrm>
          <a:prstGeom prst="rect">
            <a:avLst/>
          </a:prstGeom>
          <a:noFill/>
          <a:ln w="9525">
            <a:noFill/>
            <a:miter lim="800000"/>
            <a:headEnd/>
            <a:tailEnd/>
          </a:ln>
        </p:spPr>
        <p:txBody>
          <a:bodyPr>
            <a:spAutoFit/>
          </a:bodyPr>
          <a:lstStyle/>
          <a:p>
            <a:r>
              <a:rPr lang="uk-UA" sz="1900" b="1">
                <a:solidFill>
                  <a:srgbClr val="C00000"/>
                </a:solidFill>
                <a:latin typeface="Century Schoolbook" pitchFamily="18" charset="0"/>
              </a:rPr>
              <a:t>Продовження</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6375" y="188913"/>
            <a:ext cx="6767513" cy="576262"/>
          </a:xfrm>
        </p:spPr>
        <p:style>
          <a:lnRef idx="2">
            <a:schemeClr val="accent1"/>
          </a:lnRef>
          <a:fillRef idx="1">
            <a:schemeClr val="lt1"/>
          </a:fillRef>
          <a:effectRef idx="0">
            <a:schemeClr val="accent1"/>
          </a:effectRef>
          <a:fontRef idx="minor">
            <a:schemeClr val="dk1"/>
          </a:fontRef>
        </p:style>
        <p:txBody>
          <a:bodyPr wrap="square" lIns="91440" tIns="45720" rIns="91440" bIns="45720" numCol="1" anchorCtr="0" compatLnSpc="1">
            <a:prstTxWarp prst="textNoShape">
              <a:avLst/>
            </a:prstTxWarp>
            <a:noAutofit/>
          </a:bodyPr>
          <a:lstStyle/>
          <a:p>
            <a:pPr algn="ctr">
              <a:spcBef>
                <a:spcPts val="600"/>
              </a:spcBef>
            </a:pPr>
            <a:r>
              <a:rPr lang="uk-UA" sz="2400" b="1" i="1" cap="none" smtClean="0">
                <a:solidFill>
                  <a:srgbClr val="000000"/>
                </a:solidFill>
              </a:rPr>
              <a:t>ВИСНОВОК ПРО НАУКОВУ НОВИЗНУ</a:t>
            </a:r>
          </a:p>
        </p:txBody>
      </p:sp>
      <p:sp>
        <p:nvSpPr>
          <p:cNvPr id="3" name="Содержимое 2"/>
          <p:cNvSpPr>
            <a:spLocks noGrp="1"/>
          </p:cNvSpPr>
          <p:nvPr>
            <p:ph sz="quarter" idx="1"/>
          </p:nvPr>
        </p:nvSpPr>
        <p:spPr>
          <a:xfrm>
            <a:off x="323850" y="1557338"/>
            <a:ext cx="8496300" cy="4967287"/>
          </a:xfrm>
        </p:spPr>
        <p:txBody>
          <a:bodyPr>
            <a:noAutofit/>
          </a:bodyPr>
          <a:lstStyle/>
          <a:p>
            <a:pPr marL="3175" indent="-3175" algn="just" fontAlgn="auto">
              <a:spcAft>
                <a:spcPts val="0"/>
              </a:spcAft>
              <a:buFont typeface="Wingdings"/>
              <a:buNone/>
              <a:defRPr/>
            </a:pPr>
            <a:r>
              <a:rPr lang="uk-UA" sz="2200" dirty="0" smtClean="0"/>
              <a:t>результатів дисертації </a:t>
            </a:r>
            <a:r>
              <a:rPr lang="uk-UA" sz="2200" b="1" dirty="0" smtClean="0"/>
              <a:t>за здобувачем зберігається право на повторне звернення</a:t>
            </a:r>
            <a:r>
              <a:rPr lang="uk-UA" sz="2200" dirty="0" smtClean="0"/>
              <a:t> до структурного підрозділу закладу з письмовою заявою щодо отримання такого висновку після доопрацювання дисертації або </a:t>
            </a:r>
            <a:r>
              <a:rPr lang="uk-UA" sz="2200" b="1" dirty="0" smtClean="0"/>
              <a:t>на поновлення в закладі для завершення виконання відповідної </a:t>
            </a:r>
            <a:r>
              <a:rPr lang="uk-UA" sz="2200" b="1" dirty="0" err="1" smtClean="0"/>
              <a:t>освітньо-наукової</a:t>
            </a:r>
            <a:r>
              <a:rPr lang="uk-UA" sz="2200" b="1" dirty="0" smtClean="0"/>
              <a:t> програми, якщо здобувач достроково відрахований з аспірантури за власною заявою.</a:t>
            </a:r>
            <a:endParaRPr lang="uk-UA" sz="2200" dirty="0" smtClean="0"/>
          </a:p>
          <a:p>
            <a:pPr marL="3175" indent="357188" algn="just" fontAlgn="auto">
              <a:spcAft>
                <a:spcPts val="0"/>
              </a:spcAft>
              <a:buFont typeface="Wingdings"/>
              <a:buNone/>
              <a:defRPr/>
            </a:pPr>
            <a:r>
              <a:rPr lang="uk-UA" sz="2200" dirty="0" smtClean="0"/>
              <a:t>Здобувач за наявності поважних причин (за станом здоров’я, сімейними обставинами тощо) за письмовою заявою має право на отримання висновку про наукову новизну, теоретичне та практичне значення результатів дисертації та проведення захисту дисертації в разовій раді </a:t>
            </a:r>
            <a:r>
              <a:rPr lang="uk-UA" sz="2200" b="1" dirty="0" smtClean="0"/>
              <a:t>протягом двох років після відрахування з аспірантури</a:t>
            </a:r>
            <a:r>
              <a:rPr lang="uk-UA" sz="2200" dirty="0" smtClean="0"/>
              <a:t>.</a:t>
            </a:r>
          </a:p>
          <a:p>
            <a:pPr marL="3175" indent="357188" fontAlgn="auto">
              <a:spcAft>
                <a:spcPts val="0"/>
              </a:spcAft>
              <a:buFont typeface="Wingdings"/>
              <a:buNone/>
              <a:defRPr/>
            </a:pPr>
            <a:endParaRPr lang="uk-UA" sz="2200" dirty="0"/>
          </a:p>
        </p:txBody>
      </p:sp>
      <p:grpSp>
        <p:nvGrpSpPr>
          <p:cNvPr id="22531" name="Группа 4"/>
          <p:cNvGrpSpPr>
            <a:grpSpLocks/>
          </p:cNvGrpSpPr>
          <p:nvPr/>
        </p:nvGrpSpPr>
        <p:grpSpPr bwMode="auto">
          <a:xfrm>
            <a:off x="0" y="0"/>
            <a:ext cx="1258888" cy="1512888"/>
            <a:chOff x="1403648" y="1772816"/>
            <a:chExt cx="2143125" cy="2641278"/>
          </a:xfrm>
        </p:grpSpPr>
        <p:pic>
          <p:nvPicPr>
            <p:cNvPr id="22533" name="Picture 3" descr="E:\флешка чорна\моэ дн\завантаження-removebg-preview.png"/>
            <p:cNvPicPr>
              <a:picLocks noChangeAspect="1" noChangeArrowheads="1"/>
            </p:cNvPicPr>
            <p:nvPr/>
          </p:nvPicPr>
          <p:blipFill>
            <a:blip r:embed="rId2"/>
            <a:srcRect/>
            <a:stretch>
              <a:fillRect/>
            </a:stretch>
          </p:blipFill>
          <p:spPr bwMode="auto">
            <a:xfrm>
              <a:off x="1403648" y="1772816"/>
              <a:ext cx="2143125" cy="2143125"/>
            </a:xfrm>
            <a:prstGeom prst="rect">
              <a:avLst/>
            </a:prstGeom>
            <a:noFill/>
            <a:ln w="9525">
              <a:noFill/>
              <a:miter lim="800000"/>
              <a:headEnd/>
              <a:tailEnd/>
            </a:ln>
          </p:spPr>
        </p:pic>
        <p:sp>
          <p:nvSpPr>
            <p:cNvPr id="6" name="Подзаголовок 2"/>
            <p:cNvSpPr txBox="1">
              <a:spLocks/>
            </p:cNvSpPr>
            <p:nvPr/>
          </p:nvSpPr>
          <p:spPr>
            <a:xfrm>
              <a:off x="1649581" y="3909674"/>
              <a:ext cx="1726930" cy="504420"/>
            </a:xfrm>
            <a:prstGeom prst="rect">
              <a:avLst/>
            </a:prstGeom>
          </p:spPr>
          <p:txBody>
            <a:bodyPr tIns="0">
              <a:normAutofit fontScale="47500" lnSpcReduction="20000"/>
            </a:bodyPr>
            <a:lstStyle/>
            <a:p>
              <a:pPr marL="27432" algn="ctr" fontAlgn="auto">
                <a:spcBef>
                  <a:spcPts val="600"/>
                </a:spcBef>
                <a:spcAft>
                  <a:spcPts val="0"/>
                </a:spcAft>
                <a:buClr>
                  <a:schemeClr val="accent1"/>
                </a:buClr>
                <a:buSzPct val="80000"/>
                <a:buFont typeface="Wingdings 2"/>
                <a:buNone/>
                <a:defRPr/>
              </a:pPr>
              <a:r>
                <a:rPr lang="ru-RU" sz="1400" dirty="0">
                  <a:latin typeface="Times New Roman" pitchFamily="18" charset="0"/>
                  <a:cs typeface="Times New Roman" pitchFamily="18" charset="0"/>
                </a:rPr>
                <a:t>Відділ аспірантури і  докторантури</a:t>
              </a:r>
              <a:endParaRPr lang="uk-UA" sz="1400" dirty="0">
                <a:latin typeface="Times New Roman" pitchFamily="18" charset="0"/>
                <a:cs typeface="Times New Roman" pitchFamily="18" charset="0"/>
              </a:endParaRPr>
            </a:p>
            <a:p>
              <a:pPr marL="27432" fontAlgn="auto">
                <a:spcBef>
                  <a:spcPts val="600"/>
                </a:spcBef>
                <a:spcAft>
                  <a:spcPts val="0"/>
                </a:spcAft>
                <a:buClr>
                  <a:schemeClr val="accent1"/>
                </a:buClr>
                <a:buSzPct val="80000"/>
                <a:buFont typeface="Wingdings 2"/>
                <a:buNone/>
                <a:defRPr/>
              </a:pPr>
              <a:endParaRPr lang="uk-UA" sz="1400" dirty="0">
                <a:latin typeface="Times New Roman" pitchFamily="18" charset="0"/>
                <a:cs typeface="Times New Roman" pitchFamily="18" charset="0"/>
              </a:endParaRPr>
            </a:p>
          </p:txBody>
        </p:sp>
      </p:grpSp>
      <p:sp>
        <p:nvSpPr>
          <p:cNvPr id="22532" name="Прямоугольник 6"/>
          <p:cNvSpPr>
            <a:spLocks noChangeArrowheads="1"/>
          </p:cNvSpPr>
          <p:nvPr/>
        </p:nvSpPr>
        <p:spPr bwMode="auto">
          <a:xfrm>
            <a:off x="1187450" y="836613"/>
            <a:ext cx="7632700" cy="769937"/>
          </a:xfrm>
          <a:prstGeom prst="rect">
            <a:avLst/>
          </a:prstGeom>
          <a:noFill/>
          <a:ln w="9525">
            <a:noFill/>
            <a:miter lim="800000"/>
            <a:headEnd/>
            <a:tailEnd/>
          </a:ln>
        </p:spPr>
        <p:txBody>
          <a:bodyPr>
            <a:spAutoFit/>
          </a:bodyPr>
          <a:lstStyle/>
          <a:p>
            <a:pPr algn="just"/>
            <a:r>
              <a:rPr lang="uk-UA" sz="2200" b="1">
                <a:latin typeface="Century Schoolbook" pitchFamily="18" charset="0"/>
              </a:rPr>
              <a:t>У разі отримання негативного висновку</a:t>
            </a:r>
            <a:r>
              <a:rPr lang="uk-UA" sz="2200">
                <a:latin typeface="Century Schoolbook" pitchFamily="18" charset="0"/>
              </a:rPr>
              <a:t> про наукову новизну, теоретичне та практичне значення</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439</TotalTime>
  <Words>6381</Words>
  <Application>Microsoft Office PowerPoint</Application>
  <PresentationFormat>Экран (4:3)</PresentationFormat>
  <Paragraphs>320</Paragraphs>
  <Slides>64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64</vt:i4>
      </vt:variant>
    </vt:vector>
  </HeadingPairs>
  <TitlesOfParts>
    <vt:vector size="65" baseType="lpstr">
      <vt:lpstr>Эркер</vt:lpstr>
      <vt:lpstr>ПОРЯДОК  ПРИСУДЖЕННЯ СТУПЕНЯ ДОКТОРА ФІЛОСОФІЇ ТА СКАСУВАННЯ  РІШЕННЯ РАЗОВОЇ СПЕЦІАЛІЗОВАНОЇ ВЧЕНОЇ РАДИ  ЗАКЛАДУ ВИЩОЇ ОСВІТИ, НАУКОВОЇ УСТАНОВИ  ПРО ПРИСУДЖЕННЯ СТУПЕНЯ ДОКТОРА ФІЛОСОФІЇ ЗАТВЕРДЖЕНО ПОСТАНОВОЮ КАБІНЕТУ МІНІСТРІВ УКРАЇНИ  ВІД 12 СІЧНЯ 2022 Р. № 44</vt:lpstr>
      <vt:lpstr>ІНФОРМАЦІЙНА СИСТЕМА</vt:lpstr>
      <vt:lpstr>Разова рада утворюється закладом, в якому здобувач виконав акредитовану освітньо-наукову програму.</vt:lpstr>
      <vt:lpstr>Вимоги до дисертації</vt:lpstr>
      <vt:lpstr>НАУКОВІ РЕЗУЛЬТАТИ ДИСЕРТАЦІЇ ПОВИННІ БУТИ ВИСВІТЛЕНІ НЕ МЕНШЕ НІЖ У ТРЬОХ НАУКОВИХ ПУБЛІКАЦІЯХ ЗДОБУВАЧА, ДО ЯКИХ ЗАРАХОВУЮТЬСЯ:</vt:lpstr>
      <vt:lpstr>Статті</vt:lpstr>
      <vt:lpstr>ПІСЛЯ ЗАВЕРШЕННЯ НАВЧАННЯ ЗА АКРЕДИТОВАНОЮ ОСВІТНЬО-НАУКОВОЮ ПРОГРАМОЮ ЗДОБУВАЧ: </vt:lpstr>
      <vt:lpstr>ВИСНОВОК ПРО НАУКОВУ НОВИЗНУ</vt:lpstr>
      <vt:lpstr>ВИСНОВОК ПРО НАУКОВУ НОВИЗНУ</vt:lpstr>
      <vt:lpstr>утворення разової ради</vt:lpstr>
      <vt:lpstr>утворення разової ради</vt:lpstr>
      <vt:lpstr>утворення разової ради</vt:lpstr>
      <vt:lpstr>УТВОРЕННЯ РАЗОВОЇ РАДИ</vt:lpstr>
      <vt:lpstr>ОСОБА НЕ МОЖЕ ВХОДИТИ ДО СКЛАДУ РАЗОВОЇ РАДИ У РАЗІ, КОЛИ ВОНА:</vt:lpstr>
      <vt:lpstr>ОСОБА НЕ МОЖЕ ВХОДИТИ ДО СКЛАДУ РАЗОВОЇ РАДИ У РАЗІ, КОЛИ ВОНА:</vt:lpstr>
      <vt:lpstr>Рішення про утворення разової ради</vt:lpstr>
      <vt:lpstr>Рішення про утворення разової ради</vt:lpstr>
      <vt:lpstr>ІНФОРМАЦІЯ ПРО УТВОРЕННЯ РАЗОВОЇ РАДИ ВВАЖАЄТЬСЯ ОПРИЛЮДНЕНОЮ З ДНЯ ЇЇ ВНЕСЕННЯ ДО ІНФОРМАЦІЙНОЇ СИСТЕМИ.</vt:lpstr>
      <vt:lpstr>зміни у складі разової ради</vt:lpstr>
      <vt:lpstr>Рецензія та відгук</vt:lpstr>
      <vt:lpstr>Слайд 21</vt:lpstr>
      <vt:lpstr>ДАТА, ЧАС І МІСЦЕ ПРОВЕДЕННЯ ПУБЛІЧНОГО ЗАХИСТУ ДИСЕРТАЦІЇ</vt:lpstr>
      <vt:lpstr>Публічний захист дисертації</vt:lpstr>
      <vt:lpstr>ПУБЛІЧНИЙ ЗАХИСТ ДИСЕРТАЦІЇ</vt:lpstr>
      <vt:lpstr>Публічний захист дисертації</vt:lpstr>
      <vt:lpstr>ПУБЛІЧНИЙ ЗАХИСТ ДИСЕРТАЦІЇ</vt:lpstr>
      <vt:lpstr>ПУБЛІЧНИЙ ЗАХИСТ ДИСЕРТАЦІЇ</vt:lpstr>
      <vt:lpstr>Публічний захист дисертації</vt:lpstr>
      <vt:lpstr>ПІСЛЯ ПРИЙНЯТТЯ РАЗОВОЮ РАДОЮ РІШЕННЯ ПРО ПРИСУДЖЕННЯ (ВІДМОВУ У ПРИСУДЖЕННІ) СТУПЕНЯ ДОКТОРА ФІЛОСОФІЇ ЗАКЛАД:</vt:lpstr>
      <vt:lpstr>Повторний захист дисертації</vt:lpstr>
      <vt:lpstr>рішення разової ради про присудження ступеня доктора філософії</vt:lpstr>
      <vt:lpstr>присудження ступеня доктора філософії</vt:lpstr>
      <vt:lpstr>Слайд 33</vt:lpstr>
      <vt:lpstr>Скасування рішення разової ради про присудження ступеня доктора філософії у зв’язку із порушенням процедури захисту дисертації</vt:lpstr>
      <vt:lpstr>порушення процедури захисту дисертації</vt:lpstr>
      <vt:lpstr>скасування рішення разової ради про присудження ступеня доктора філософії</vt:lpstr>
      <vt:lpstr>скасування рішення разової ради про присудження ступеня доктора філософії</vt:lpstr>
      <vt:lpstr>скасування рішення разової ради про присудження ступеня доктора філософії</vt:lpstr>
      <vt:lpstr>скасування рішення разової ради про присудження ступеня доктора філософії</vt:lpstr>
      <vt:lpstr>ПОВІДОМЛЕННЯ ЩОДО ПОРУШЕННЯ ПРОЦЕДУРИ ЗАХИСТУ ДИСЕРТАЦІЇ</vt:lpstr>
      <vt:lpstr>Повідомлення щодо порушення процедури захисту дисертації</vt:lpstr>
      <vt:lpstr>Апеляційний комітет</vt:lpstr>
      <vt:lpstr>АПЕЛЯЦІЙНИЙ КОМІТЕТ</vt:lpstr>
      <vt:lpstr>Засідання Національного агентства</vt:lpstr>
      <vt:lpstr>Скасування рішення разової ради про присудження ступеня доктора філософії</vt:lpstr>
      <vt:lpstr>факти академічного плагіату, фабрикації, фальсифікації</vt:lpstr>
      <vt:lpstr>факти академічного плагіату, фабрикації, фальсифікації</vt:lpstr>
      <vt:lpstr>Порядок встановлення фактів порушення академічної доброчесності та скасування рішення разової ради визначається вченою радою закладу з урахуванням вимог Закону України “Про освіту”, спеціальних законів та цього Порядку.</vt:lpstr>
      <vt:lpstr>НАЦІОНАЛЬНЕ АГЕНТСТВО РОЗГЛЯДАЄ ПИТАННЯ ЩОДО СКАСУВАННЯ РІШЕННЯ РАЗОВОЇ РАДИ ПРО ПРИСУДЖЕННЯ СТУПЕНЯ ДОКТОРА ФІЛОСОФІЇ У ЗВ’ЯЗКУ З ВИЯВЛЕННЯМ У ДИСЕРТАЦІЇ ТА/АБО НАУКОВИХ ПУБЛІКАЦІЯХ, В ЯКИХ ВИСВІТЛЕНІ НАУКОВІ РЕЗУЛЬТАТИ ДИСЕРТАЦІЇ, ФАКТІВ АКАДЕМІЧНОГО ПЛАГІАТУ, ФАБРИКАЦІЇ, ФАЛЬСИФІКАЦІЇ У РАЗІ: </vt:lpstr>
      <vt:lpstr>НАЦІОНАЛЬНЕ АГЕНТСТВО РОЗГЛЯДАЄ ПИТАННЯ ЩОДО СКАСУВАННЯ РІШЕННЯ РАЗОВОЇ РАДИ ПРО ПРИСУДЖЕННЯ СТУПЕНЯ ДОКТОРА ФІЛОСОФІЇ У ЗВ’ЯЗКУ З ВИЯВЛЕННЯМ У ДИСЕРТАЦІЇ ТА/АБО НАУКОВИХ ПУБЛІКАЦІЯХ, В ЯКИХ ВИСВІТЛЕНІ НАУКОВІ РЕЗУЛЬТАТИ ДИСЕРТАЦІЇ, ФАКТІВ АКАДЕМІЧНОГО ПЛАГІАТУ, ФАБРИКАЦІЇ, ФАЛЬСИФІКАЦІЇ У РАЗІ: </vt:lpstr>
      <vt:lpstr>Скарга/повідомлення щодо наявності, фактів академічного плагіату, фабрикації, фальсифікації</vt:lpstr>
      <vt:lpstr>Скарга/повідомлення щодо наявності, фактів академічного плагіату, фабрикації, фальсифікації</vt:lpstr>
      <vt:lpstr>Скарга/повідомлення щодо наявності, фактів академічного плагіату, фабрикації, фальсифікації</vt:lpstr>
      <vt:lpstr>Скарга/повідомлення щодо наявності, фактів академічного плагіату, фабрикації, фальсифікації</vt:lpstr>
      <vt:lpstr>Скарга/повідомлення щодо наявності, фактів академічного плагіату, фабрикації, фальсифікації</vt:lpstr>
      <vt:lpstr>Скарга/повідомлення щодо наявності, фактів академічного плагіату, фабрикації, фальсифікації</vt:lpstr>
      <vt:lpstr>Скарга/повідомлення щодо наявності, фактів академічного плагіату, фабрикації, фальсифікації</vt:lpstr>
      <vt:lpstr>Правові наслідки скасування рішення разової ради</vt:lpstr>
      <vt:lpstr>Фінансове та організаційне забезпечення атестації здобувача</vt:lpstr>
      <vt:lpstr>Фінансове та організаційне забезпечення атестації здобувача</vt:lpstr>
      <vt:lpstr>Фінансове та організаційне забезпечення атестації здобувача</vt:lpstr>
      <vt:lpstr>Слайд 62</vt:lpstr>
      <vt:lpstr>Слайд 63</vt:lpstr>
      <vt:lpstr>Дякую за увагу!!!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Користувач Windows</dc:creator>
  <cp:lastModifiedBy>Користувач Windows</cp:lastModifiedBy>
  <cp:revision>14</cp:revision>
  <dcterms:created xsi:type="dcterms:W3CDTF">2022-01-30T14:15:57Z</dcterms:created>
  <dcterms:modified xsi:type="dcterms:W3CDTF">2022-01-31T10:53:16Z</dcterms:modified>
</cp:coreProperties>
</file>