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7"/>
  </p:notesMasterIdLst>
  <p:sldIdLst>
    <p:sldId id="256" r:id="rId2"/>
    <p:sldId id="257" r:id="rId3"/>
    <p:sldId id="273" r:id="rId4"/>
    <p:sldId id="263" r:id="rId5"/>
    <p:sldId id="274" r:id="rId6"/>
    <p:sldId id="275" r:id="rId7"/>
    <p:sldId id="276" r:id="rId8"/>
    <p:sldId id="277" r:id="rId9"/>
    <p:sldId id="278" r:id="rId10"/>
    <p:sldId id="258" r:id="rId11"/>
    <p:sldId id="262" r:id="rId12"/>
    <p:sldId id="279" r:id="rId13"/>
    <p:sldId id="264" r:id="rId14"/>
    <p:sldId id="265" r:id="rId15"/>
    <p:sldId id="266" r:id="rId16"/>
    <p:sldId id="267" r:id="rId17"/>
    <p:sldId id="268" r:id="rId18"/>
    <p:sldId id="259" r:id="rId19"/>
    <p:sldId id="260" r:id="rId20"/>
    <p:sldId id="280" r:id="rId21"/>
    <p:sldId id="281" r:id="rId22"/>
    <p:sldId id="282" r:id="rId23"/>
    <p:sldId id="283" r:id="rId24"/>
    <p:sldId id="284" r:id="rId25"/>
    <p:sldId id="261" r:id="rId26"/>
  </p:sldIdLst>
  <p:sldSz cx="12192000" cy="6858000"/>
  <p:notesSz cx="6858000" cy="9144000"/>
  <p:defaultTextStyle>
    <a:defPPr>
      <a:defRPr lang="uk-U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p:cViewPr>
        <p:scale>
          <a:sx n="41" d="100"/>
          <a:sy n="41" d="100"/>
        </p:scale>
        <p:origin x="-1776" y="-60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B0F24F1A-DFE2-40A1-9EBC-DCD62533CEA7}" type="datetimeFigureOut">
              <a:rPr lang="uk-UA"/>
              <a:pPr>
                <a:defRPr/>
              </a:pPr>
              <a:t>26.05.2021</a:t>
            </a:fld>
            <a:endParaRPr lang="uk-UA"/>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uk-UA"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5FC25C0D-F48E-49F1-8CF0-C3C2B1581AFD}" type="slidenum">
              <a:rPr lang="uk-UA"/>
              <a:pPr>
                <a:defRPr/>
              </a:pPr>
              <a:t>‹#›</a:t>
            </a:fld>
            <a:endParaRPr lang="uk-U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grpSp>
        <p:nvGrpSpPr>
          <p:cNvPr id="4" name="Group 6"/>
          <p:cNvGrpSpPr>
            <a:grpSpLocks/>
          </p:cNvGrpSpPr>
          <p:nvPr/>
        </p:nvGrpSpPr>
        <p:grpSpPr bwMode="auto">
          <a:xfrm>
            <a:off x="0" y="-7938"/>
            <a:ext cx="12192000" cy="6865938"/>
            <a:chOff x="0" y="-8467"/>
            <a:chExt cx="12192000" cy="6866467"/>
          </a:xfrm>
        </p:grpSpPr>
        <p:cxnSp>
          <p:nvCxnSpPr>
            <p:cNvPr id="5" name="Straight Connector 31"/>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15" name="Date Placeholder 3"/>
          <p:cNvSpPr>
            <a:spLocks noGrp="1"/>
          </p:cNvSpPr>
          <p:nvPr>
            <p:ph type="dt" sz="half" idx="10"/>
          </p:nvPr>
        </p:nvSpPr>
        <p:spPr/>
        <p:txBody>
          <a:bodyPr/>
          <a:lstStyle>
            <a:lvl1pPr>
              <a:defRPr/>
            </a:lvl1pPr>
          </a:lstStyle>
          <a:p>
            <a:pPr>
              <a:defRPr/>
            </a:pPr>
            <a:fld id="{1A8BC9B5-0B0F-4736-BC1C-1BE5577ACD03}" type="datetimeFigureOut">
              <a:rPr lang="en-US"/>
              <a:pPr>
                <a:defRPr/>
              </a:pPr>
              <a:t>5/26/2021</a:t>
            </a:fld>
            <a:endParaRPr lang="en-US" dirty="0"/>
          </a:p>
        </p:txBody>
      </p:sp>
      <p:sp>
        <p:nvSpPr>
          <p:cNvPr id="16" name="Footer Placeholder 4"/>
          <p:cNvSpPr>
            <a:spLocks noGrp="1"/>
          </p:cNvSpPr>
          <p:nvPr>
            <p:ph type="ftr" sz="quarter"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p:txBody>
          <a:bodyPr/>
          <a:lstStyle>
            <a:lvl1pPr>
              <a:defRPr/>
            </a:lvl1pPr>
          </a:lstStyle>
          <a:p>
            <a:pPr>
              <a:defRPr/>
            </a:pPr>
            <a:fld id="{B1427047-63ED-49B7-824F-C56C4AFF631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lvl1pPr>
              <a:defRPr/>
            </a:lvl1pPr>
          </a:lstStyle>
          <a:p>
            <a:pPr>
              <a:defRPr/>
            </a:pPr>
            <a:fld id="{35D6419E-6E82-439C-B7D6-128B1B076072}" type="datetimeFigureOut">
              <a:rPr lang="en-US"/>
              <a:pPr>
                <a:defRPr/>
              </a:pPr>
              <a:t>5/26/2021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4928724-F95F-482C-8103-F53FEBB17E0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5" name="TextBox 19"/>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rPr>
              <a:t>“</a:t>
            </a:r>
          </a:p>
        </p:txBody>
      </p:sp>
      <p:sp>
        <p:nvSpPr>
          <p:cNvPr id="6" name="TextBox 21"/>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7" name="Date Placeholder 3"/>
          <p:cNvSpPr>
            <a:spLocks noGrp="1"/>
          </p:cNvSpPr>
          <p:nvPr>
            <p:ph type="dt" sz="half" idx="14"/>
          </p:nvPr>
        </p:nvSpPr>
        <p:spPr/>
        <p:txBody>
          <a:bodyPr/>
          <a:lstStyle>
            <a:lvl1pPr>
              <a:defRPr/>
            </a:lvl1pPr>
          </a:lstStyle>
          <a:p>
            <a:pPr>
              <a:defRPr/>
            </a:pPr>
            <a:fld id="{331EF17E-4CA3-4F71-A3FE-29C1F7066C83}" type="datetimeFigureOut">
              <a:rPr lang="en-US"/>
              <a:pPr>
                <a:defRPr/>
              </a:pPr>
              <a:t>5/26/2021</a:t>
            </a:fld>
            <a:endParaRPr lang="en-US" dirty="0"/>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7795449C-32EF-4E4F-93CA-B249A9E19E9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lvl1pPr>
              <a:defRPr/>
            </a:lvl1pPr>
          </a:lstStyle>
          <a:p>
            <a:pPr>
              <a:defRPr/>
            </a:pPr>
            <a:fld id="{11A7C8E1-85E8-45EA-A429-0128FB57D8C9}" type="datetimeFigureOut">
              <a:rPr lang="en-US"/>
              <a:pPr>
                <a:defRPr/>
              </a:pPr>
              <a:t>5/26/2021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D82D773-EF24-4CD5-9394-BD593193A56E}"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5" name="TextBox 23"/>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rPr>
              <a:t>“</a:t>
            </a:r>
          </a:p>
        </p:txBody>
      </p:sp>
      <p:sp>
        <p:nvSpPr>
          <p:cNvPr id="6" name="TextBox 24"/>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7" name="Date Placeholder 3"/>
          <p:cNvSpPr>
            <a:spLocks noGrp="1"/>
          </p:cNvSpPr>
          <p:nvPr>
            <p:ph type="dt" sz="half" idx="14"/>
          </p:nvPr>
        </p:nvSpPr>
        <p:spPr/>
        <p:txBody>
          <a:bodyPr/>
          <a:lstStyle>
            <a:lvl1pPr>
              <a:defRPr/>
            </a:lvl1pPr>
          </a:lstStyle>
          <a:p>
            <a:pPr>
              <a:defRPr/>
            </a:pPr>
            <a:fld id="{A651C4BA-19E4-48FB-B9B7-9549535EC7F2}" type="datetimeFigureOut">
              <a:rPr lang="en-US"/>
              <a:pPr>
                <a:defRPr/>
              </a:pPr>
              <a:t>5/26/2021</a:t>
            </a:fld>
            <a:endParaRPr lang="en-US" dirty="0"/>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3168D562-6103-4266-9986-328E0154599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5" name="Date Placeholder 3"/>
          <p:cNvSpPr>
            <a:spLocks noGrp="1"/>
          </p:cNvSpPr>
          <p:nvPr>
            <p:ph type="dt" sz="half" idx="14"/>
          </p:nvPr>
        </p:nvSpPr>
        <p:spPr/>
        <p:txBody>
          <a:bodyPr/>
          <a:lstStyle>
            <a:lvl1pPr>
              <a:defRPr/>
            </a:lvl1pPr>
          </a:lstStyle>
          <a:p>
            <a:pPr>
              <a:defRPr/>
            </a:pPr>
            <a:fld id="{60A8540F-3C8E-46EF-B8BD-132B1F0C4297}" type="datetimeFigureOut">
              <a:rPr lang="en-US"/>
              <a:pPr>
                <a:defRPr/>
              </a:pPr>
              <a:t>5/26/2021</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C2878DC9-EE64-4D33-A2C6-3A82F61A51A4}"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lvl1pPr>
              <a:defRPr/>
            </a:lvl1pPr>
          </a:lstStyle>
          <a:p>
            <a:pPr>
              <a:defRPr/>
            </a:pPr>
            <a:fld id="{0EF64781-2BDF-4932-887B-BDA65EBCB511}" type="datetimeFigureOut">
              <a:rPr lang="en-US"/>
              <a:pPr>
                <a:defRPr/>
              </a:pPr>
              <a:t>5/26/2021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38703B0-E6FD-476D-80AD-C25AB752F3C8}"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lvl1pPr>
              <a:defRPr/>
            </a:lvl1pPr>
          </a:lstStyle>
          <a:p>
            <a:pPr>
              <a:defRPr/>
            </a:pPr>
            <a:fld id="{1D908608-7307-4A31-AFD3-D83A1E3D0D6B}" type="datetimeFigureOut">
              <a:rPr lang="en-US"/>
              <a:pPr>
                <a:defRPr/>
              </a:pPr>
              <a:t>5/26/2021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DD1F5C-BB83-4558-996F-2415CEF3CE6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lvl1pPr>
              <a:defRPr/>
            </a:lvl1pPr>
          </a:lstStyle>
          <a:p>
            <a:pPr>
              <a:defRPr/>
            </a:pPr>
            <a:fld id="{8C24F044-D066-465B-A8F6-30CCB6ABA068}" type="datetimeFigureOut">
              <a:rPr lang="en-US"/>
              <a:pPr>
                <a:defRPr/>
              </a:pPr>
              <a:t>5/26/2021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2820817-F040-4A2F-9828-8C2D3FA0B6F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lvl1pPr>
              <a:defRPr/>
            </a:lvl1pPr>
          </a:lstStyle>
          <a:p>
            <a:pPr>
              <a:defRPr/>
            </a:pPr>
            <a:fld id="{B1CC6802-8038-413B-8051-A6BC865EB956}" type="datetimeFigureOut">
              <a:rPr lang="en-US"/>
              <a:pPr>
                <a:defRPr/>
              </a:pPr>
              <a:t>5/26/2021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54B655-C62B-4764-B98F-974DC44C84C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3"/>
          <p:cNvSpPr>
            <a:spLocks noGrp="1"/>
          </p:cNvSpPr>
          <p:nvPr>
            <p:ph type="dt" sz="half" idx="10"/>
          </p:nvPr>
        </p:nvSpPr>
        <p:spPr/>
        <p:txBody>
          <a:bodyPr/>
          <a:lstStyle>
            <a:lvl1pPr>
              <a:defRPr/>
            </a:lvl1pPr>
          </a:lstStyle>
          <a:p>
            <a:pPr>
              <a:defRPr/>
            </a:pPr>
            <a:fld id="{1921E38D-01B3-488D-B0E8-55A1F4F93BAE}" type="datetimeFigureOut">
              <a:rPr lang="en-US"/>
              <a:pPr>
                <a:defRPr/>
              </a:pPr>
              <a:t>5/26/2021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E1B9DF7-D2A6-4236-9B29-B86914429B1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3"/>
          <p:cNvSpPr>
            <a:spLocks noGrp="1"/>
          </p:cNvSpPr>
          <p:nvPr>
            <p:ph type="dt" sz="half" idx="10"/>
          </p:nvPr>
        </p:nvSpPr>
        <p:spPr/>
        <p:txBody>
          <a:bodyPr/>
          <a:lstStyle>
            <a:lvl1pPr>
              <a:defRPr/>
            </a:lvl1pPr>
          </a:lstStyle>
          <a:p>
            <a:pPr>
              <a:defRPr/>
            </a:pPr>
            <a:fld id="{BEA256F6-6656-4082-B3AD-4C1203D0D215}" type="datetimeFigureOut">
              <a:rPr lang="en-US"/>
              <a:pPr>
                <a:defRPr/>
              </a:pPr>
              <a:t>5/26/2021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290A344-76D4-4675-AE96-6707C461948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258794A9-2A1E-4417-888A-772C6D638E3C}" type="datetimeFigureOut">
              <a:rPr lang="en-US"/>
              <a:pPr>
                <a:defRPr/>
              </a:pPr>
              <a:t>5/26/2021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68D9565-15AF-43C7-81D8-D1DFB55323A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C159EC4-A6D3-462D-B528-ECD4510B98A3}" type="datetimeFigureOut">
              <a:rPr lang="en-US"/>
              <a:pPr>
                <a:defRPr/>
              </a:pPr>
              <a:t>5/26/2021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8A9095B-5EF3-4AEE-9A04-97BE2D08934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3"/>
          <p:cNvSpPr>
            <a:spLocks noGrp="1"/>
          </p:cNvSpPr>
          <p:nvPr>
            <p:ph type="dt" sz="half" idx="10"/>
          </p:nvPr>
        </p:nvSpPr>
        <p:spPr/>
        <p:txBody>
          <a:bodyPr/>
          <a:lstStyle>
            <a:lvl1pPr>
              <a:defRPr/>
            </a:lvl1pPr>
          </a:lstStyle>
          <a:p>
            <a:pPr>
              <a:defRPr/>
            </a:pPr>
            <a:fld id="{B047F506-7B95-4690-9A20-CBDD7A9EDDF1}" type="datetimeFigureOut">
              <a:rPr lang="en-US"/>
              <a:pPr>
                <a:defRPr/>
              </a:pPr>
              <a:t>5/26/2021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C7C7A5F-8150-4883-9716-8A4A66C29EF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uk-UA" noProof="0"/>
              <a:t>Клацніть піктограму, щоб додати зображення</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3"/>
          <p:cNvSpPr>
            <a:spLocks noGrp="1"/>
          </p:cNvSpPr>
          <p:nvPr>
            <p:ph type="dt" sz="half" idx="10"/>
          </p:nvPr>
        </p:nvSpPr>
        <p:spPr/>
        <p:txBody>
          <a:bodyPr/>
          <a:lstStyle>
            <a:lvl1pPr>
              <a:defRPr/>
            </a:lvl1pPr>
          </a:lstStyle>
          <a:p>
            <a:pPr>
              <a:defRPr/>
            </a:pPr>
            <a:fld id="{00009418-209D-44D4-8DF0-13EEF90B1F60}" type="datetimeFigureOut">
              <a:rPr lang="en-US"/>
              <a:pPr>
                <a:defRPr/>
              </a:pPr>
              <a:t>5/26/2021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406A7C0-DB35-4A28-9291-6C4A939379E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cstate="print">
            <a:alphaModFix amt="27000"/>
            <a:lum/>
          </a:blip>
          <a:srcRect/>
          <a:stretch>
            <a:fillRect t="-22000" b="-22000"/>
          </a:stretch>
        </a:blip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0" y="-7938"/>
            <a:ext cx="12192000" cy="6865938"/>
            <a:chOff x="0" y="-8467"/>
            <a:chExt cx="12192000" cy="6866467"/>
          </a:xfrm>
        </p:grpSpPr>
        <p:cxnSp>
          <p:nvCxnSpPr>
            <p:cNvPr id="20"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77863" y="609600"/>
            <a:ext cx="8596312"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uk-UA" smtClean="0"/>
              <a:t>Клацніть, щоб редагувати стиль зразка заголовка</a:t>
            </a:r>
            <a:endParaRPr lang="en-US" smtClean="0"/>
          </a:p>
        </p:txBody>
      </p:sp>
      <p:sp>
        <p:nvSpPr>
          <p:cNvPr id="1028" name="Text Placeholder 2"/>
          <p:cNvSpPr>
            <a:spLocks noGrp="1"/>
          </p:cNvSpPr>
          <p:nvPr>
            <p:ph type="body" idx="1"/>
          </p:nvPr>
        </p:nvSpPr>
        <p:spPr bwMode="auto">
          <a:xfrm>
            <a:off x="677863" y="2160588"/>
            <a:ext cx="8596312"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uk-UA" smtClean="0"/>
              <a:t>Клацніть, щоб відредагувати стилі зразків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smtClean="0"/>
          </a:p>
        </p:txBody>
      </p:sp>
      <p:sp>
        <p:nvSpPr>
          <p:cNvPr id="4"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fontAlgn="auto">
              <a:spcBef>
                <a:spcPts val="0"/>
              </a:spcBef>
              <a:spcAft>
                <a:spcPts val="0"/>
              </a:spcAft>
              <a:defRPr sz="900" smtClean="0">
                <a:solidFill>
                  <a:schemeClr val="tx1">
                    <a:tint val="75000"/>
                  </a:schemeClr>
                </a:solidFill>
                <a:latin typeface="+mn-lt"/>
              </a:defRPr>
            </a:lvl1pPr>
          </a:lstStyle>
          <a:p>
            <a:pPr>
              <a:defRPr/>
            </a:pPr>
            <a:fld id="{EC29F43B-10D7-43D5-B53F-103827A5E637}" type="datetimeFigureOut">
              <a:rPr lang="en-US"/>
              <a:pPr>
                <a:defRPr/>
              </a:pPr>
              <a:t>5/26/2021</a:t>
            </a:fld>
            <a:endParaRPr lang="en-US" dirty="0"/>
          </a:p>
        </p:txBody>
      </p:sp>
      <p:sp>
        <p:nvSpPr>
          <p:cNvPr id="5"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fontAlgn="auto">
              <a:spcBef>
                <a:spcPts val="0"/>
              </a:spcBef>
              <a:spcAft>
                <a:spcPts val="0"/>
              </a:spcAft>
              <a:defRPr sz="900" dirty="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589963" y="6042025"/>
            <a:ext cx="684212" cy="365125"/>
          </a:xfrm>
          <a:prstGeom prst="rect">
            <a:avLst/>
          </a:prstGeom>
        </p:spPr>
        <p:txBody>
          <a:bodyPr vert="horz" lIns="91440" tIns="45720" rIns="91440" bIns="45720" rtlCol="0" anchor="ctr"/>
          <a:lstStyle>
            <a:lvl1pPr algn="r" fontAlgn="auto">
              <a:spcBef>
                <a:spcPts val="0"/>
              </a:spcBef>
              <a:spcAft>
                <a:spcPts val="0"/>
              </a:spcAft>
              <a:defRPr sz="900" dirty="0">
                <a:solidFill>
                  <a:schemeClr val="accent1"/>
                </a:solidFill>
                <a:latin typeface="+mn-lt"/>
              </a:defRPr>
            </a:lvl1pPr>
          </a:lstStyle>
          <a:p>
            <a:pPr>
              <a:defRPr/>
            </a:pPr>
            <a:fld id="{B02B0A0C-F181-445B-B3B5-6C3829D7915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5" r:id="rId1"/>
    <p:sldLayoutId id="2147483694" r:id="rId2"/>
    <p:sldLayoutId id="2147483693" r:id="rId3"/>
    <p:sldLayoutId id="2147483692" r:id="rId4"/>
    <p:sldLayoutId id="2147483691" r:id="rId5"/>
    <p:sldLayoutId id="2147483690" r:id="rId6"/>
    <p:sldLayoutId id="2147483689" r:id="rId7"/>
    <p:sldLayoutId id="2147483688" r:id="rId8"/>
    <p:sldLayoutId id="2147483687" r:id="rId9"/>
    <p:sldLayoutId id="2147483686" r:id="rId10"/>
    <p:sldLayoutId id="2147483696" r:id="rId11"/>
    <p:sldLayoutId id="2147483685" r:id="rId12"/>
    <p:sldLayoutId id="2147483697" r:id="rId13"/>
    <p:sldLayoutId id="2147483684" r:id="rId14"/>
    <p:sldLayoutId id="2147483683" r:id="rId15"/>
    <p:sldLayoutId id="2147483682" r:id="rId16"/>
  </p:sldLayoutIdLst>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itchFamily="34" charset="0"/>
        </a:defRPr>
      </a:lvl2pPr>
      <a:lvl3pPr algn="l" defTabSz="457200" rtl="0" fontAlgn="base">
        <a:spcBef>
          <a:spcPct val="0"/>
        </a:spcBef>
        <a:spcAft>
          <a:spcPct val="0"/>
        </a:spcAft>
        <a:defRPr sz="3600">
          <a:solidFill>
            <a:schemeClr val="accent1"/>
          </a:solidFill>
          <a:latin typeface="Trebuchet MS" pitchFamily="34" charset="0"/>
        </a:defRPr>
      </a:lvl3pPr>
      <a:lvl4pPr algn="l" defTabSz="457200" rtl="0" fontAlgn="base">
        <a:spcBef>
          <a:spcPct val="0"/>
        </a:spcBef>
        <a:spcAft>
          <a:spcPct val="0"/>
        </a:spcAft>
        <a:defRPr sz="3600">
          <a:solidFill>
            <a:schemeClr val="accent1"/>
          </a:solidFill>
          <a:latin typeface="Trebuchet MS" pitchFamily="34" charset="0"/>
        </a:defRPr>
      </a:lvl4pPr>
      <a:lvl5pPr algn="l" defTabSz="457200" rtl="0" fontAlgn="base">
        <a:spcBef>
          <a:spcPct val="0"/>
        </a:spcBef>
        <a:spcAft>
          <a:spcPct val="0"/>
        </a:spcAft>
        <a:defRPr sz="3600">
          <a:solidFill>
            <a:schemeClr val="accent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zakon.rada.gov.ua/laws/show/979-2020-%D0%BF" TargetMode="External"/><Relationship Id="rId2" Type="http://schemas.openxmlformats.org/officeDocument/2006/relationships/hyperlink" Target="https://zakon.rada.gov.ua/laws/show/v05_2330-09"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mon.gov.ua/ua/nauka/nauka/atestaciya-kadriv-vishoyi-kvalifikaciyi/naukovi-fahovi-vidanny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ortal.issn.org" TargetMode="External"/><Relationship Id="rId2" Type="http://schemas.openxmlformats.org/officeDocument/2006/relationships/hyperlink" Target="https://www.issn.or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scopus.com/" TargetMode="External"/><Relationship Id="rId2" Type="http://schemas.openxmlformats.org/officeDocument/2006/relationships/hyperlink" Target="https://zakon.rada.gov.ua/laws/show/v05_2330-09" TargetMode="External"/><Relationship Id="rId1" Type="http://schemas.openxmlformats.org/officeDocument/2006/relationships/slideLayout" Target="../slideLayouts/slideLayout2.xml"/><Relationship Id="rId5" Type="http://schemas.openxmlformats.org/officeDocument/2006/relationships/hyperlink" Target="https://apps.webofknowledge.com)/" TargetMode="External"/><Relationship Id="rId4" Type="http://schemas.openxmlformats.org/officeDocument/2006/relationships/hyperlink" Target="https://www.scopus.com/authid/detail.uri?authorId=56009792600"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scopus.com/authid/detail.uri?authorId=56009792600" TargetMode="External"/><Relationship Id="rId7" Type="http://schemas.openxmlformats.org/officeDocument/2006/relationships/hyperlink" Target="https://scholar.google.com/citations?user=9RMCosEAAAAJ&amp;hl=uk&amp;authuser=1" TargetMode="External"/><Relationship Id="rId2" Type="http://schemas.openxmlformats.org/officeDocument/2006/relationships/hyperlink" Target="https://www.scopus.com/" TargetMode="External"/><Relationship Id="rId1" Type="http://schemas.openxmlformats.org/officeDocument/2006/relationships/slideLayout" Target="../slideLayouts/slideLayout2.xml"/><Relationship Id="rId6" Type="http://schemas.openxmlformats.org/officeDocument/2006/relationships/hyperlink" Target="https://scholar.google.com/" TargetMode="External"/><Relationship Id="rId5" Type="http://schemas.openxmlformats.org/officeDocument/2006/relationships/hyperlink" Target="https://publons.com/researcher/1304873/lyubomyr-nykyruy/" TargetMode="External"/><Relationship Id="rId4" Type="http://schemas.openxmlformats.org/officeDocument/2006/relationships/hyperlink" Target="https://publons.co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youtu.be/f2grzLMS39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mon.gov.ua/ua/news/mon-proponuye-dlya-gromadskogo-obgovorennya-proyekt-poryadku-prisudzhennya-stupenya-doktora-filosofiyi-ta-skasuvannya-rishennya-razovoyi-specializovanoyi-vchenoyi-radi-zakladu-vishoyi-osviti-naukovoyi-ustanovi-pro-prisudzhennya-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vad.pnu.edu.ua/&#1110;&#1085;&#1076;&#1080;&#1074;&#1110;&#1076;&#1091;&#1072;&#1083;&#1100;&#1085;&#1110;-&#1085;&#1072;&#1074;&#1095;&#1072;&#1083;&#1100;&#1085;&#1110;"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vad.pnu.edu.ua/&#1072;&#1089;&#1087;&#1110;&#1088;&#1072;&#1085;&#1090;&#1080;-1-&#1088;&#1086;&#1082;&#1091;-&#1085;&#1072;&#1074;&#1095;&#1072;&#1085;&#1085;&#1103;" TargetMode="External"/><Relationship Id="rId2" Type="http://schemas.openxmlformats.org/officeDocument/2006/relationships/hyperlink" Target="https://vad.pnu.edu.ua/&#1072;&#1089;&#1087;&#1110;&#1088;&#1072;&#1085;&#1090;&#1080;-1-&#1088;&#1086;&#1082;&#1091;-&#1085;&#1072;&#1074;&#1095;&#1072;&#1085;&#1085;&#1103;/"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ctrTitle"/>
          </p:nvPr>
        </p:nvSpPr>
        <p:spPr>
          <a:xfrm>
            <a:off x="762000" y="304800"/>
            <a:ext cx="9753600" cy="1676400"/>
          </a:xfrm>
        </p:spPr>
        <p:txBody>
          <a:bodyPr/>
          <a:lstStyle/>
          <a:p>
            <a:pPr algn="ctr"/>
            <a:r>
              <a:rPr lang="uk-UA" sz="3200" b="1" dirty="0" smtClean="0">
                <a:solidFill>
                  <a:srgbClr val="000000"/>
                </a:solidFill>
                <a:latin typeface="Times New Roman" pitchFamily="18" charset="0"/>
                <a:cs typeface="Times New Roman" pitchFamily="18" charset="0"/>
              </a:rPr>
              <a:t>Зустріч наукових керівників аспірантів та гарантів освітніх програм третього </a:t>
            </a:r>
            <a:r>
              <a:rPr lang="uk-UA" sz="3200" b="1" dirty="0" err="1" smtClean="0">
                <a:solidFill>
                  <a:srgbClr val="000000"/>
                </a:solidFill>
                <a:latin typeface="Times New Roman" pitchFamily="18" charset="0"/>
                <a:cs typeface="Times New Roman" pitchFamily="18" charset="0"/>
              </a:rPr>
              <a:t>освітньо-наукового</a:t>
            </a:r>
            <a:r>
              <a:rPr lang="uk-UA" sz="3200" b="1" dirty="0" smtClean="0">
                <a:solidFill>
                  <a:srgbClr val="000000"/>
                </a:solidFill>
                <a:latin typeface="Times New Roman" pitchFamily="18" charset="0"/>
                <a:cs typeface="Times New Roman" pitchFamily="18" charset="0"/>
              </a:rPr>
              <a:t> рівня доктора філософії (</a:t>
            </a:r>
            <a:r>
              <a:rPr lang="en-US" sz="3200" b="1" dirty="0" smtClean="0">
                <a:solidFill>
                  <a:srgbClr val="000000"/>
                </a:solidFill>
                <a:latin typeface="Times New Roman" pitchFamily="18" charset="0"/>
                <a:cs typeface="Times New Roman" pitchFamily="18" charset="0"/>
              </a:rPr>
              <a:t>PHD) </a:t>
            </a:r>
            <a:r>
              <a:rPr lang="uk-UA" sz="3200" b="1" dirty="0" smtClean="0">
                <a:solidFill>
                  <a:srgbClr val="000000"/>
                </a:solidFill>
                <a:latin typeface="Times New Roman" pitchFamily="18" charset="0"/>
                <a:cs typeface="Times New Roman" pitchFamily="18" charset="0"/>
              </a:rPr>
              <a:t>нашого університету</a:t>
            </a:r>
          </a:p>
        </p:txBody>
      </p:sp>
      <p:sp>
        <p:nvSpPr>
          <p:cNvPr id="3" name="Підзаголовок 2">
            <a:extLst>
              <a:ext uri="{FF2B5EF4-FFF2-40B4-BE49-F238E27FC236}"/>
            </a:extLst>
          </p:cNvPr>
          <p:cNvSpPr>
            <a:spLocks noGrp="1"/>
          </p:cNvSpPr>
          <p:nvPr>
            <p:ph type="subTitle" idx="1"/>
          </p:nvPr>
        </p:nvSpPr>
        <p:spPr>
          <a:xfrm>
            <a:off x="5943600" y="5270500"/>
            <a:ext cx="5710238" cy="1435100"/>
          </a:xfrm>
          <a:ln>
            <a:solidFill>
              <a:schemeClr val="tx1"/>
            </a:solidFill>
          </a:ln>
        </p:spPr>
        <p:txBody>
          <a:bodyPr>
            <a:noAutofit/>
          </a:bodyPr>
          <a:lstStyle/>
          <a:p>
            <a:pPr rtl="1"/>
            <a:r>
              <a:rPr lang="uk-UA" sz="2200" smtClean="0">
                <a:solidFill>
                  <a:srgbClr val="0D0D0D"/>
                </a:solidFill>
                <a:latin typeface="Times New Roman" pitchFamily="18" charset="0"/>
                <a:cs typeface="Times New Roman" pitchFamily="18" charset="0"/>
              </a:rPr>
              <a:t>Доповідає:</a:t>
            </a:r>
          </a:p>
          <a:p>
            <a:pPr rtl="1"/>
            <a:r>
              <a:rPr lang="uk-UA" sz="2200" smtClean="0">
                <a:solidFill>
                  <a:srgbClr val="0D0D0D"/>
                </a:solidFill>
                <a:latin typeface="Times New Roman" pitchFamily="18" charset="0"/>
                <a:cs typeface="Times New Roman" pitchFamily="18" charset="0"/>
              </a:rPr>
              <a:t> завідувач відділу аспірантури і докторантури </a:t>
            </a:r>
          </a:p>
          <a:p>
            <a:r>
              <a:rPr lang="uk-UA" sz="2600" b="1" i="1" smtClean="0">
                <a:solidFill>
                  <a:srgbClr val="0D0D0D"/>
                </a:solidFill>
                <a:latin typeface="Times New Roman" pitchFamily="18" charset="0"/>
                <a:cs typeface="Times New Roman" pitchFamily="18" charset="0"/>
              </a:rPr>
              <a:t>Ільницький Р. В.</a:t>
            </a:r>
          </a:p>
        </p:txBody>
      </p:sp>
      <p:sp>
        <p:nvSpPr>
          <p:cNvPr id="19459" name="TextBox 5"/>
          <p:cNvSpPr txBox="1">
            <a:spLocks noChangeArrowheads="1"/>
          </p:cNvSpPr>
          <p:nvPr/>
        </p:nvSpPr>
        <p:spPr bwMode="auto">
          <a:xfrm>
            <a:off x="3046413" y="3246438"/>
            <a:ext cx="6092825" cy="368300"/>
          </a:xfrm>
          <a:prstGeom prst="rect">
            <a:avLst/>
          </a:prstGeom>
          <a:noFill/>
          <a:ln w="9525">
            <a:noFill/>
            <a:miter lim="800000"/>
            <a:headEnd/>
            <a:tailEnd/>
          </a:ln>
        </p:spPr>
        <p:txBody>
          <a:bodyPr>
            <a:spAutoFit/>
          </a:bodyPr>
          <a:lstStyle/>
          <a:p>
            <a:pPr fontAlgn="t"/>
            <a:endParaRPr lang="ru-RU"/>
          </a:p>
        </p:txBody>
      </p:sp>
      <p:sp>
        <p:nvSpPr>
          <p:cNvPr id="19460" name="Rectangle 2"/>
          <p:cNvSpPr>
            <a:spLocks noChangeArrowheads="1"/>
          </p:cNvSpPr>
          <p:nvPr/>
        </p:nvSpPr>
        <p:spPr bwMode="auto">
          <a:xfrm>
            <a:off x="685800" y="2635250"/>
            <a:ext cx="9753600" cy="2197100"/>
          </a:xfrm>
          <a:prstGeom prst="rect">
            <a:avLst/>
          </a:prstGeom>
          <a:noFill/>
          <a:ln w="9525">
            <a:noFill/>
            <a:miter lim="800000"/>
            <a:headEnd/>
            <a:tailEnd/>
          </a:ln>
        </p:spPr>
        <p:txBody>
          <a:bodyPr anchor="ctr">
            <a:spAutoFit/>
          </a:bodyPr>
          <a:lstStyle/>
          <a:p>
            <a:pPr marL="342900" indent="-342900" algn="just" eaLnBrk="0" hangingPunct="0">
              <a:buFont typeface="Trebuchet MS" pitchFamily="34" charset="0"/>
              <a:buAutoNum type="arabicPeriod"/>
            </a:pPr>
            <a:r>
              <a:rPr lang="uk-UA" sz="2300">
                <a:latin typeface="Times New Roman" pitchFamily="18" charset="0"/>
                <a:cs typeface="Times New Roman" pitchFamily="18" charset="0"/>
              </a:rPr>
              <a:t>Індивідуальний план роботи аспіранта (освітня та наукові складові).</a:t>
            </a:r>
          </a:p>
          <a:p>
            <a:pPr marL="342900" indent="-342900" algn="just" eaLnBrk="0" hangingPunct="0">
              <a:buFont typeface="Trebuchet MS" pitchFamily="34" charset="0"/>
              <a:buAutoNum type="arabicPeriod"/>
            </a:pPr>
            <a:r>
              <a:rPr lang="uk-UA" sz="2300">
                <a:latin typeface="Times New Roman" pitchFamily="18" charset="0"/>
                <a:cs typeface="Times New Roman" pitchFamily="18" charset="0"/>
              </a:rPr>
              <a:t>Вимоги до тем дисертаційних досліджень аспірантів.</a:t>
            </a:r>
          </a:p>
          <a:p>
            <a:pPr marL="342900" indent="-342900" algn="just" eaLnBrk="0" hangingPunct="0">
              <a:buFont typeface="Trebuchet MS" pitchFamily="34" charset="0"/>
              <a:buAutoNum type="arabicPeriod"/>
            </a:pPr>
            <a:r>
              <a:rPr lang="uk-UA" sz="2300">
                <a:latin typeface="Times New Roman" pitchFamily="18" charset="0"/>
                <a:cs typeface="Times New Roman" pitchFamily="18" charset="0"/>
              </a:rPr>
              <a:t>Положення про педагогічну практику аспірантів.</a:t>
            </a:r>
          </a:p>
          <a:p>
            <a:pPr marL="342900" indent="-342900" algn="just" eaLnBrk="0" hangingPunct="0">
              <a:buFont typeface="Trebuchet MS" pitchFamily="34" charset="0"/>
              <a:buAutoNum type="arabicPeriod"/>
            </a:pPr>
            <a:r>
              <a:rPr lang="uk-UA" sz="2300">
                <a:latin typeface="Times New Roman" pitchFamily="18" charset="0"/>
                <a:cs typeface="Times New Roman" pitchFamily="18" charset="0"/>
              </a:rPr>
              <a:t>Вимоги до наукових публікацій здобувачів третього освітньо-наукового рівня доктора філософії (</a:t>
            </a:r>
            <a:r>
              <a:rPr lang="en-US" sz="2300">
                <a:latin typeface="Times New Roman" pitchFamily="18" charset="0"/>
                <a:cs typeface="Times New Roman" pitchFamily="18" charset="0"/>
              </a:rPr>
              <a:t>PHD</a:t>
            </a:r>
            <a:r>
              <a:rPr lang="uk-UA" sz="2300">
                <a:latin typeface="Times New Roman" pitchFamily="18" charset="0"/>
                <a:cs typeface="Times New Roman" pitchFamily="18" charset="0"/>
              </a:rPr>
              <a:t>).</a:t>
            </a:r>
          </a:p>
          <a:p>
            <a:pPr marL="342900" indent="-342900" algn="just" eaLnBrk="0" hangingPunct="0">
              <a:buFont typeface="Trebuchet MS" pitchFamily="34" charset="0"/>
              <a:buAutoNum type="arabicPeriod"/>
            </a:pPr>
            <a:r>
              <a:rPr lang="uk-UA" sz="2300">
                <a:latin typeface="Times New Roman" pitchFamily="18" charset="0"/>
                <a:cs typeface="Times New Roman" pitchFamily="18" charset="0"/>
              </a:rPr>
              <a:t>Створенні разових спеціалізованих рад для захисту докторів філософії.</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Місце для вмісту 4">
            <a:extLst>
              <a:ext uri="{FF2B5EF4-FFF2-40B4-BE49-F238E27FC236}"/>
            </a:extLst>
          </p:cNvPr>
          <p:cNvSpPr>
            <a:spLocks noGrp="1"/>
          </p:cNvSpPr>
          <p:nvPr>
            <p:ph idx="1"/>
          </p:nvPr>
        </p:nvSpPr>
        <p:spPr>
          <a:xfrm>
            <a:off x="304800" y="1219200"/>
            <a:ext cx="10134600" cy="5486400"/>
          </a:xfrm>
        </p:spPr>
        <p:txBody>
          <a:bodyPr>
            <a:noAutofit/>
          </a:bodyPr>
          <a:lstStyle/>
          <a:p>
            <a:pPr marL="0" indent="0" algn="just">
              <a:buFont typeface="Wingdings 3" pitchFamily="18" charset="2"/>
              <a:buNone/>
            </a:pPr>
            <a:r>
              <a:rPr lang="uk-UA" sz="1700" smtClean="0">
                <a:solidFill>
                  <a:srgbClr val="0D0D0D"/>
                </a:solidFill>
                <a:latin typeface="Times New Roman" pitchFamily="18" charset="0"/>
                <a:cs typeface="Times New Roman" pitchFamily="18" charset="0"/>
              </a:rPr>
              <a:t>        Відповідно до наказу Міністерства освіти і науки України </a:t>
            </a:r>
            <a:r>
              <a:rPr lang="uk-UA" sz="1700" b="1" smtClean="0">
                <a:solidFill>
                  <a:srgbClr val="0D0D0D"/>
                </a:solidFill>
                <a:latin typeface="Times New Roman" pitchFamily="18" charset="0"/>
                <a:cs typeface="Times New Roman" pitchFamily="18" charset="0"/>
              </a:rPr>
              <a:t>№ </a:t>
            </a:r>
            <a:r>
              <a:rPr lang="uk-UA" sz="1700" b="1" u="sng" smtClean="0">
                <a:solidFill>
                  <a:schemeClr val="tx2"/>
                </a:solidFill>
                <a:latin typeface="Times New Roman" pitchFamily="18" charset="0"/>
                <a:cs typeface="Times New Roman" pitchFamily="18" charset="0"/>
              </a:rPr>
              <a:t>1220 від 23.09.2019 року “Про опублікування результатів дисертацій на здобуття наукових ступенів доктора і кандидата наук” </a:t>
            </a:r>
            <a:r>
              <a:rPr lang="uk-UA" sz="1700" smtClean="0">
                <a:solidFill>
                  <a:srgbClr val="0D0D0D"/>
                </a:solidFill>
                <a:latin typeface="Times New Roman" pitchFamily="18" charset="0"/>
                <a:cs typeface="Times New Roman" pitchFamily="18" charset="0"/>
              </a:rPr>
              <a:t>та роз’яснення лист МОН України №1/11-9518 від 30.10.2019 року визначає різну кількість публікацій для захисту кандидатських дисертацій у спеціалізованих вчених радах, а саме:</a:t>
            </a:r>
          </a:p>
          <a:p>
            <a:pPr marL="0" indent="0" algn="just">
              <a:buFont typeface="Wingdings 3" pitchFamily="18" charset="2"/>
              <a:buNone/>
            </a:pPr>
            <a:r>
              <a:rPr lang="uk-UA" sz="1700" smtClean="0">
                <a:solidFill>
                  <a:srgbClr val="0D0D0D"/>
                </a:solidFill>
                <a:latin typeface="Times New Roman" pitchFamily="18" charset="0"/>
                <a:cs typeface="Times New Roman" pitchFamily="18" charset="0"/>
              </a:rPr>
              <a:t>       Відповідно до пункту 12 Порядку присудження наукових ступенів, затвердженого постановою Кабінету Міністрів України від 24 липня 2013 р. № 567, мінімальну кількість та обсяг публікацій, які розкривають основний зміст дисертацій, визначає МОН.</a:t>
            </a:r>
          </a:p>
          <a:p>
            <a:pPr marL="0" indent="0" algn="just">
              <a:buFont typeface="Wingdings 3" pitchFamily="18" charset="2"/>
              <a:buNone/>
            </a:pPr>
            <a:r>
              <a:rPr lang="uk-UA" sz="1700" smtClean="0">
                <a:solidFill>
                  <a:srgbClr val="0D0D0D"/>
                </a:solidFill>
                <a:latin typeface="Times New Roman" pitchFamily="18" charset="0"/>
                <a:cs typeface="Times New Roman" pitchFamily="18" charset="0"/>
              </a:rPr>
              <a:t>  Щодо публікацій на здобуття наукового ступеня кандидата та доктора наук:</a:t>
            </a:r>
          </a:p>
          <a:p>
            <a:pPr marL="0" indent="0" algn="just">
              <a:buFont typeface="Trebuchet MS" pitchFamily="34" charset="0"/>
              <a:buAutoNum type="arabicPeriod"/>
            </a:pPr>
            <a:r>
              <a:rPr lang="uk-UA" sz="1700" smtClean="0">
                <a:solidFill>
                  <a:srgbClr val="0D0D0D"/>
                </a:solidFill>
                <a:latin typeface="Times New Roman" pitchFamily="18" charset="0"/>
                <a:cs typeface="Times New Roman" pitchFamily="18" charset="0"/>
              </a:rPr>
              <a:t>для здобувачів, підготовка яких започаткована до 06 вересня 2014 року, застосовуються вимоги наказу МОН від </a:t>
            </a:r>
            <a:r>
              <a:rPr lang="uk-UA" sz="1700" b="1" smtClean="0">
                <a:solidFill>
                  <a:schemeClr val="tx2"/>
                </a:solidFill>
                <a:latin typeface="Times New Roman" pitchFamily="18" charset="0"/>
                <a:cs typeface="Times New Roman" pitchFamily="18" charset="0"/>
              </a:rPr>
              <a:t>17 жовтня 2012 року №1112 «Про опублікування результатів дисертацій на здобуття наукових ступенів доктора і кандидата наук» </a:t>
            </a:r>
            <a:r>
              <a:rPr lang="uk-UA" sz="1700" smtClean="0">
                <a:solidFill>
                  <a:srgbClr val="0D0D0D"/>
                </a:solidFill>
                <a:latin typeface="Times New Roman" pitchFamily="18" charset="0"/>
                <a:cs typeface="Times New Roman" pitchFamily="18" charset="0"/>
              </a:rPr>
              <a:t>на підставі підпункту 7 пункту 2 розділу XV «ПРИКІНЦЕВІ ТА ПЕРЕХІДНІ ПОЛОЖЕННЯ» Закону України «Про вищу освіту»;</a:t>
            </a:r>
          </a:p>
          <a:p>
            <a:pPr marL="0" indent="0" algn="just">
              <a:buFont typeface="Trebuchet MS" pitchFamily="34" charset="0"/>
              <a:buAutoNum type="arabicPeriod"/>
            </a:pPr>
            <a:r>
              <a:rPr lang="uk-UA" sz="1700" smtClean="0">
                <a:solidFill>
                  <a:srgbClr val="0D0D0D"/>
                </a:solidFill>
                <a:latin typeface="Times New Roman" pitchFamily="18" charset="0"/>
                <a:cs typeface="Times New Roman" pitchFamily="18" charset="0"/>
              </a:rPr>
              <a:t>для здобувачів, підготовка яких започаткована з 06 вересня 2014 року до 01 вересня 2016 року, застосовуються вимоги наказу МОН від 23 вересня 2019 року № </a:t>
            </a:r>
            <a:r>
              <a:rPr lang="uk-UA" sz="1700" b="1" smtClean="0">
                <a:solidFill>
                  <a:schemeClr val="tx2"/>
                </a:solidFill>
                <a:latin typeface="Times New Roman" pitchFamily="18" charset="0"/>
                <a:cs typeface="Times New Roman" pitchFamily="18" charset="0"/>
              </a:rPr>
              <a:t>1220 «Про опублікування результатів дисертацій на здобуття наукових ступенів доктора і кандидата наук»</a:t>
            </a:r>
            <a:r>
              <a:rPr lang="uk-UA" sz="1700" smtClean="0">
                <a:solidFill>
                  <a:srgbClr val="0D0D0D"/>
                </a:solidFill>
                <a:latin typeface="Times New Roman" pitchFamily="18" charset="0"/>
                <a:cs typeface="Times New Roman" pitchFamily="18" charset="0"/>
              </a:rPr>
              <a:t>. Відповідно до цього наказу здобувані наукового ступеня кандидата наук повинні мати не менш як три наукові публікації, які розкривають основний зміст дисертації. До таких наукових публікацій належать статті у наукових виданнях, включених до Переліку фахових видань України (замість однієї статті може бути зараховано монографію або розділ монографії, опублікованої у співавторстві).</a:t>
            </a:r>
          </a:p>
          <a:p>
            <a:pPr marL="0" indent="0" algn="just">
              <a:buFont typeface="Wingdings 3" pitchFamily="18" charset="2"/>
              <a:buNone/>
            </a:pPr>
            <a:endParaRPr lang="uk-UA" sz="1700" smtClean="0">
              <a:solidFill>
                <a:srgbClr val="0D0D0D"/>
              </a:solidFill>
            </a:endParaRPr>
          </a:p>
        </p:txBody>
      </p:sp>
      <p:sp>
        <p:nvSpPr>
          <p:cNvPr id="32770" name="Прямоугольник 2"/>
          <p:cNvSpPr>
            <a:spLocks noChangeArrowheads="1"/>
          </p:cNvSpPr>
          <p:nvPr/>
        </p:nvSpPr>
        <p:spPr bwMode="auto">
          <a:xfrm>
            <a:off x="646113" y="187325"/>
            <a:ext cx="10058400" cy="8302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5. Вимоги до наукових публікацій здобувачів третього освітньо-наукового рівня доктора філософії (PHD)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990600" y="1295400"/>
            <a:ext cx="8596313" cy="4957763"/>
          </a:xfrm>
        </p:spPr>
        <p:txBody>
          <a:bodyPr>
            <a:normAutofit/>
          </a:bodyPr>
          <a:lstStyle/>
          <a:p>
            <a:pPr marL="0" indent="0" algn="just">
              <a:buFont typeface="Wingdings 3" pitchFamily="18" charset="2"/>
              <a:buNone/>
            </a:pPr>
            <a:r>
              <a:rPr lang="uk-UA" sz="2400" smtClean="0">
                <a:solidFill>
                  <a:srgbClr val="0D0D0D"/>
                </a:solidFill>
                <a:latin typeface="Times New Roman" pitchFamily="18" charset="0"/>
                <a:cs typeface="Times New Roman" pitchFamily="18" charset="0"/>
              </a:rPr>
              <a:t>         Звертаємо увагу наукових консультантів і здобувачів наукового ступеня доктора наук, що з 01 вересня 2021 року необхідна наявність не менше трьох статей з наукового напряму, за яким підготовлено дисертацію здобувача, опублікованих щонайменше у двох різних періодичних виданнях, включених до категорії «А» Переліку наукових фахових видань України, або у закордонних виданнях, проіндексованих у базах даних Web of Science Core Collection та/або Scopus, а з 01 вересня 2022 року - не менше п'яти таких статей.</a:t>
            </a:r>
          </a:p>
          <a:p>
            <a:pPr marL="0" indent="0" algn="just">
              <a:buFont typeface="Wingdings 3" pitchFamily="18" charset="2"/>
              <a:buNone/>
            </a:pPr>
            <a:r>
              <a:rPr lang="uk-UA" sz="2400" smtClean="0">
                <a:solidFill>
                  <a:srgbClr val="0D0D0D"/>
                </a:solidFill>
                <a:latin typeface="Times New Roman" pitchFamily="18" charset="0"/>
                <a:cs typeface="Times New Roman" pitchFamily="18" charset="0"/>
              </a:rPr>
              <a:t>         Відповідно до наказу Міністерства освіти і науки України № 1220 від 23.09.2019 року.</a:t>
            </a:r>
          </a:p>
          <a:p>
            <a:pPr marL="0" indent="0" algn="just">
              <a:buFont typeface="Wingdings 3" pitchFamily="18" charset="2"/>
              <a:buNone/>
            </a:pPr>
            <a:endParaRPr lang="uk-UA" sz="2400" smtClean="0">
              <a:solidFill>
                <a:srgbClr val="0D0D0D"/>
              </a:solidFill>
            </a:endParaRPr>
          </a:p>
        </p:txBody>
      </p:sp>
      <p:sp>
        <p:nvSpPr>
          <p:cNvPr id="33794" name="Прямоугольник 3"/>
          <p:cNvSpPr>
            <a:spLocks noChangeArrowheads="1"/>
          </p:cNvSpPr>
          <p:nvPr/>
        </p:nvSpPr>
        <p:spPr bwMode="auto">
          <a:xfrm>
            <a:off x="533400" y="304800"/>
            <a:ext cx="10058400" cy="8302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5. Вимоги до наукових публікацій здобувачів третього освітньо-наукового рівня доктора філософії (PHD)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677863" y="1084263"/>
            <a:ext cx="9380537" cy="5240337"/>
          </a:xfrm>
        </p:spPr>
        <p:txBody>
          <a:bodyPr>
            <a:noAutofit/>
          </a:bodyPr>
          <a:lstStyle/>
          <a:p>
            <a:pPr marL="0" indent="630238" algn="just">
              <a:buFont typeface="Wingdings 3" pitchFamily="18" charset="2"/>
              <a:buNone/>
            </a:pPr>
            <a:r>
              <a:rPr lang="uk-UA" sz="2200" smtClean="0">
                <a:solidFill>
                  <a:srgbClr val="0D0D0D"/>
                </a:solidFill>
                <a:latin typeface="Times New Roman" pitchFamily="18" charset="0"/>
                <a:cs typeface="Times New Roman" pitchFamily="18" charset="0"/>
              </a:rPr>
              <a:t>Пункт 10 Постанови КМУ від 23.03.2016 р. № 261 “Про затвердження Порядку підготовки здобувачів вищої освіти ступеня доктора філософії та доктора наук у закладах вищої освіти (наукових установах)” визначено, що аспіранти проводять наукові дослідження згідно з індивідуальним планом наукової роботи. Індивідуальний план наукової роботи погоджується здобувачем з його науковим керівником та затверджується вченою радою закладу вищої освіти.</a:t>
            </a:r>
          </a:p>
          <a:p>
            <a:pPr marL="0" indent="630238" algn="just">
              <a:buFont typeface="Wingdings 3" pitchFamily="18" charset="2"/>
              <a:buNone/>
            </a:pPr>
            <a:r>
              <a:rPr lang="uk-UA" sz="2200" smtClean="0">
                <a:solidFill>
                  <a:srgbClr val="0D0D0D"/>
                </a:solidFill>
                <a:latin typeface="Times New Roman" pitchFamily="18" charset="0"/>
                <a:cs typeface="Times New Roman" pitchFamily="18" charset="0"/>
              </a:rPr>
              <a:t>Згідно з пунктом 24 даної постанови науковий керівник аспіранта контролює виконання індивідуального плану наукової роботи та індивідуального навчального плану аспіранта і відповідає перед вченою радою закладу вищої освіти за належне та своєчасне виконання обов'язків наукового керівника.</a:t>
            </a:r>
          </a:p>
          <a:p>
            <a:pPr marL="0" indent="630238" algn="just">
              <a:buFont typeface="Wingdings 3" pitchFamily="18" charset="2"/>
              <a:buNone/>
            </a:pPr>
            <a:r>
              <a:rPr lang="uk-UA" sz="2200" b="1" smtClean="0">
                <a:solidFill>
                  <a:srgbClr val="0D0D0D"/>
                </a:solidFill>
                <a:latin typeface="Times New Roman" pitchFamily="18" charset="0"/>
                <a:cs typeface="Times New Roman" pitchFamily="18" charset="0"/>
              </a:rPr>
              <a:t>Таким чином, контроль за якістю публікацій аспіранта з метою оцінки успішності виконання індивідуального плану аспіранта здійснює науковий керівник та вчена рада закладу вищої освіти.</a:t>
            </a:r>
          </a:p>
        </p:txBody>
      </p:sp>
      <p:sp>
        <p:nvSpPr>
          <p:cNvPr id="34818" name="Прямоугольник 3"/>
          <p:cNvSpPr>
            <a:spLocks noChangeArrowheads="1"/>
          </p:cNvSpPr>
          <p:nvPr/>
        </p:nvSpPr>
        <p:spPr bwMode="auto">
          <a:xfrm>
            <a:off x="646113" y="187325"/>
            <a:ext cx="10058400" cy="8302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5. Вимоги до наукових публікацій здобувачів третього освітньо-наукового рівня доктора філософії (PHD)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457200" y="990600"/>
            <a:ext cx="10287000" cy="5867400"/>
          </a:xfrm>
        </p:spPr>
        <p:txBody>
          <a:bodyPr>
            <a:noAutofit/>
          </a:bodyPr>
          <a:lstStyle/>
          <a:p>
            <a:pPr marL="0" indent="0" algn="just">
              <a:buFont typeface="Wingdings 3" pitchFamily="18" charset="2"/>
              <a:buNone/>
            </a:pPr>
            <a:r>
              <a:rPr lang="uk-UA" smtClean="0">
                <a:solidFill>
                  <a:srgbClr val="000000"/>
                </a:solidFill>
                <a:latin typeface="Times New Roman" pitchFamily="18" charset="0"/>
                <a:cs typeface="Times New Roman" pitchFamily="18" charset="0"/>
              </a:rPr>
              <a:t>       Вимоги до опублікування результатів дисертації на здобуття ступеня доктора філософії встановлені пунктом 11 Порядку проведення експерименту з присудження ступеня доктора філософії, затвердженого постановою Кабінету Міністрів України від 6 березня 2019 р. № 167 (із змінами).</a:t>
            </a:r>
            <a:endParaRPr lang="uk-UA" smtClean="0">
              <a:latin typeface="Times New Roman" pitchFamily="18" charset="0"/>
              <a:cs typeface="Times New Roman" pitchFamily="18" charset="0"/>
            </a:endParaRPr>
          </a:p>
          <a:p>
            <a:pPr marL="0" indent="0" algn="just">
              <a:buFont typeface="Wingdings 3" pitchFamily="18" charset="2"/>
              <a:buNone/>
            </a:pPr>
            <a:r>
              <a:rPr lang="uk-UA" smtClean="0">
                <a:solidFill>
                  <a:srgbClr val="000000"/>
                </a:solidFill>
                <a:latin typeface="Times New Roman" pitchFamily="18" charset="0"/>
                <a:cs typeface="Times New Roman" pitchFamily="18" charset="0"/>
              </a:rPr>
              <a:t>        Для здобуття ступеня доктора філософії аспіранту необхідно мати не менше ніж у три наукові публікації, які розкривають основний зміст дисертації. До таких наукових публікацій зараховуються:</a:t>
            </a:r>
            <a:endParaRPr lang="uk-UA" smtClean="0">
              <a:latin typeface="Times New Roman" pitchFamily="18" charset="0"/>
              <a:cs typeface="Times New Roman" pitchFamily="18" charset="0"/>
            </a:endParaRPr>
          </a:p>
          <a:p>
            <a:pPr marL="0" indent="0" algn="just"/>
            <a:r>
              <a:rPr lang="uk-UA" smtClean="0">
                <a:solidFill>
                  <a:srgbClr val="000000"/>
                </a:solidFill>
                <a:latin typeface="Times New Roman" pitchFamily="18" charset="0"/>
                <a:cs typeface="Times New Roman" pitchFamily="18" charset="0"/>
              </a:rPr>
              <a:t>не менше однієї статті в періодичних наукових виданнях інших держав, які входять до Організації економічного співробітництва та розвитку та/або Європейського Союзу, з наукового напряму, за яким підготовлено дисертацію здобувача. До такої публікації може прирівнюватися публікація у виданнях, включених до </a:t>
            </a:r>
            <a:r>
              <a:rPr lang="uk-UA" b="1" smtClean="0">
                <a:solidFill>
                  <a:srgbClr val="000000"/>
                </a:solidFill>
                <a:latin typeface="Times New Roman" pitchFamily="18" charset="0"/>
                <a:cs typeface="Times New Roman" pitchFamily="18" charset="0"/>
                <a:hlinkClick r:id="rId2"/>
              </a:rPr>
              <a:t>переліку наукових фахових видань України</a:t>
            </a:r>
            <a:r>
              <a:rPr lang="uk-UA" smtClean="0">
                <a:solidFill>
                  <a:srgbClr val="000000"/>
                </a:solidFill>
                <a:latin typeface="Times New Roman" pitchFamily="18" charset="0"/>
                <a:cs typeface="Times New Roman" pitchFamily="18" charset="0"/>
              </a:rPr>
              <a:t> з присвоєнням категорії “А”, або в закордонних виданнях, проіндексованих у базах даних Web of Science Core Collection та/або Scopus; (в редакції Постанови КМ </a:t>
            </a:r>
            <a:r>
              <a:rPr lang="uk-UA" b="1" smtClean="0">
                <a:solidFill>
                  <a:srgbClr val="000000"/>
                </a:solidFill>
                <a:latin typeface="Times New Roman" pitchFamily="18" charset="0"/>
                <a:cs typeface="Times New Roman" pitchFamily="18" charset="0"/>
                <a:hlinkClick r:id="rId3"/>
              </a:rPr>
              <a:t>№ 979 від 21.10.2020</a:t>
            </a:r>
            <a:r>
              <a:rPr lang="uk-UA" b="1" smtClean="0">
                <a:solidFill>
                  <a:srgbClr val="000000"/>
                </a:solidFill>
                <a:latin typeface="Times New Roman" pitchFamily="18" charset="0"/>
                <a:cs typeface="Times New Roman" pitchFamily="18" charset="0"/>
              </a:rPr>
              <a:t>)</a:t>
            </a:r>
            <a:endParaRPr lang="uk-UA" b="1" smtClean="0">
              <a:latin typeface="Times New Roman" pitchFamily="18" charset="0"/>
              <a:cs typeface="Times New Roman" pitchFamily="18" charset="0"/>
            </a:endParaRPr>
          </a:p>
          <a:p>
            <a:pPr marL="0" indent="0" algn="just"/>
            <a:r>
              <a:rPr lang="uk-UA" smtClean="0">
                <a:solidFill>
                  <a:srgbClr val="000000"/>
                </a:solidFill>
                <a:latin typeface="Times New Roman" pitchFamily="18" charset="0"/>
                <a:cs typeface="Times New Roman" pitchFamily="18" charset="0"/>
              </a:rPr>
              <a:t>статті в наукових виданнях, включених до </a:t>
            </a:r>
            <a:r>
              <a:rPr lang="uk-UA" b="1" smtClean="0">
                <a:solidFill>
                  <a:srgbClr val="000000"/>
                </a:solidFill>
                <a:latin typeface="Times New Roman" pitchFamily="18" charset="0"/>
                <a:cs typeface="Times New Roman" pitchFamily="18" charset="0"/>
                <a:hlinkClick r:id="rId2"/>
              </a:rPr>
              <a:t>переліку наукових фахових видань України</a:t>
            </a:r>
            <a:r>
              <a:rPr lang="uk-UA" smtClean="0">
                <a:solidFill>
                  <a:srgbClr val="000000"/>
                </a:solidFill>
                <a:latin typeface="Times New Roman" pitchFamily="18" charset="0"/>
                <a:cs typeface="Times New Roman" pitchFamily="18" charset="0"/>
              </a:rPr>
              <a:t> з присвоєнням категорії “Б” (замість однієї статті може бути зараховано монографію або розділ монографії, опублікованої у співавторстві). (Абзац третій пункту 11 в редакції Постанови КМ </a:t>
            </a:r>
            <a:r>
              <a:rPr lang="uk-UA" b="1" smtClean="0">
                <a:solidFill>
                  <a:srgbClr val="000000"/>
                </a:solidFill>
                <a:latin typeface="Times New Roman" pitchFamily="18" charset="0"/>
                <a:cs typeface="Times New Roman" pitchFamily="18" charset="0"/>
                <a:hlinkClick r:id="rId3"/>
              </a:rPr>
              <a:t>№ 979 від 21.10.2020</a:t>
            </a:r>
            <a:r>
              <a:rPr lang="uk-UA" b="1" smtClean="0">
                <a:solidFill>
                  <a:srgbClr val="000000"/>
                </a:solidFill>
                <a:latin typeface="Times New Roman" pitchFamily="18" charset="0"/>
                <a:cs typeface="Times New Roman" pitchFamily="18" charset="0"/>
              </a:rPr>
              <a:t>)</a:t>
            </a:r>
            <a:endParaRPr lang="uk-UA" b="1" smtClean="0">
              <a:latin typeface="Times New Roman" pitchFamily="18" charset="0"/>
              <a:cs typeface="Times New Roman" pitchFamily="18" charset="0"/>
            </a:endParaRPr>
          </a:p>
          <a:p>
            <a:pPr marL="0" indent="0" algn="just"/>
            <a:r>
              <a:rPr lang="uk-UA" smtClean="0">
                <a:solidFill>
                  <a:srgbClr val="000000"/>
                </a:solidFill>
                <a:latin typeface="Times New Roman" pitchFamily="18" charset="0"/>
                <a:cs typeface="Times New Roman" pitchFamily="18" charset="0"/>
              </a:rPr>
              <a:t>Наукова публікація у виданні, віднесеному до першого - третього квартилів (Q 1 - Q 3) відповідно до класифікації SCImago Journal and Country Rank або Journal Citation Reports, прирівнюється до двох публікацій.</a:t>
            </a:r>
            <a:endParaRPr lang="uk-UA" smtClean="0">
              <a:latin typeface="Times New Roman" pitchFamily="18" charset="0"/>
              <a:cs typeface="Times New Roman" pitchFamily="18" charset="0"/>
            </a:endParaRPr>
          </a:p>
        </p:txBody>
      </p:sp>
      <p:sp>
        <p:nvSpPr>
          <p:cNvPr id="35842" name="Прямоугольник 3"/>
          <p:cNvSpPr>
            <a:spLocks noChangeArrowheads="1"/>
          </p:cNvSpPr>
          <p:nvPr/>
        </p:nvSpPr>
        <p:spPr bwMode="auto">
          <a:xfrm>
            <a:off x="646113" y="187325"/>
            <a:ext cx="10058400" cy="8302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5. Вимоги до наукових публікацій здобувачів третього освітньо-наукового рівня доктора філософії (PHD)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381000" y="1219200"/>
            <a:ext cx="10515600" cy="5638800"/>
          </a:xfrm>
        </p:spPr>
        <p:txBody>
          <a:bodyPr>
            <a:noAutofit/>
          </a:bodyPr>
          <a:lstStyle/>
          <a:p>
            <a:pPr marL="0" indent="0" algn="just">
              <a:buFont typeface="Wingdings 3" pitchFamily="18" charset="2"/>
              <a:buNone/>
            </a:pPr>
            <a:r>
              <a:rPr lang="uk-UA" sz="2200" smtClean="0">
                <a:solidFill>
                  <a:srgbClr val="0D0D0D"/>
                </a:solidFill>
                <a:latin typeface="Times New Roman" pitchFamily="18" charset="0"/>
                <a:cs typeface="Times New Roman" pitchFamily="18" charset="0"/>
              </a:rPr>
              <a:t>      Наукові публікації зараховуються за темою дисертації з дотриманням таких умов:</a:t>
            </a:r>
          </a:p>
          <a:p>
            <a:pPr marL="0" indent="0" algn="just"/>
            <a:r>
              <a:rPr lang="uk-UA" sz="2200" smtClean="0">
                <a:solidFill>
                  <a:srgbClr val="0D0D0D"/>
                </a:solidFill>
                <a:latin typeface="Times New Roman" pitchFamily="18" charset="0"/>
                <a:cs typeface="Times New Roman" pitchFamily="18" charset="0"/>
              </a:rPr>
              <a:t>обґрунтування отриманих наукових результатів відповідно до мети статті (поставленого завдання) та висновків;</a:t>
            </a:r>
          </a:p>
          <a:p>
            <a:pPr marL="0" indent="0" algn="just"/>
            <a:r>
              <a:rPr lang="uk-UA" sz="2200" smtClean="0">
                <a:solidFill>
                  <a:srgbClr val="0D0D0D"/>
                </a:solidFill>
                <a:latin typeface="Times New Roman" pitchFamily="18" charset="0"/>
                <a:cs typeface="Times New Roman" pitchFamily="18" charset="0"/>
              </a:rPr>
              <a:t>опублікування статей у наукових фахових виданнях, які на дату їх опублікування внесені до переліку наукових фахових видань України, затвердженого в установленому законодавством порядку;</a:t>
            </a:r>
          </a:p>
          <a:p>
            <a:pPr marL="0" indent="0" algn="just"/>
            <a:r>
              <a:rPr lang="uk-UA" sz="2200" smtClean="0">
                <a:solidFill>
                  <a:srgbClr val="0D0D0D"/>
                </a:solidFill>
                <a:latin typeface="Times New Roman" pitchFamily="18" charset="0"/>
                <a:cs typeface="Times New Roman" pitchFamily="18" charset="0"/>
              </a:rPr>
              <a:t>опублікування статей у наукових періодичних виданнях інших держав з наукового напряму, за яким підготовлено дисертацію здобувача, за умови повноти викладу матеріалів дисертації, що визначається радою;</a:t>
            </a:r>
          </a:p>
          <a:p>
            <a:pPr marL="0" indent="0" algn="just"/>
            <a:r>
              <a:rPr lang="uk-UA" sz="2200" smtClean="0">
                <a:solidFill>
                  <a:srgbClr val="0D0D0D"/>
                </a:solidFill>
                <a:latin typeface="Times New Roman" pitchFamily="18" charset="0"/>
                <a:cs typeface="Times New Roman" pitchFamily="18" charset="0"/>
              </a:rPr>
              <a:t>опублікування не більше ніж однієї статті в одному випуску (номері) наукового видання.</a:t>
            </a:r>
          </a:p>
          <a:p>
            <a:pPr marL="0" indent="0" algn="just">
              <a:buFont typeface="Wingdings 3" pitchFamily="18" charset="2"/>
              <a:buNone/>
            </a:pPr>
            <a:r>
              <a:rPr lang="uk-UA" sz="2200" smtClean="0">
                <a:solidFill>
                  <a:srgbClr val="0D0D0D"/>
                </a:solidFill>
                <a:latin typeface="Times New Roman" pitchFamily="18" charset="0"/>
                <a:cs typeface="Times New Roman" pitchFamily="18" charset="0"/>
              </a:rPr>
              <a:t>За темою дисертації не зараховуються наукові публікації, в яких повторюються наукові результати, опубліковані раніше в інших наукових публікаціях, що вже зараховані за темою дисертації.</a:t>
            </a:r>
          </a:p>
          <a:p>
            <a:pPr marL="0" indent="0" algn="just">
              <a:buFont typeface="Wingdings 3" pitchFamily="18" charset="2"/>
              <a:buNone/>
            </a:pPr>
            <a:endParaRPr lang="uk-UA" sz="2200" smtClean="0">
              <a:solidFill>
                <a:srgbClr val="0D0D0D"/>
              </a:solidFill>
            </a:endParaRPr>
          </a:p>
        </p:txBody>
      </p:sp>
      <p:sp>
        <p:nvSpPr>
          <p:cNvPr id="36866" name="Прямоугольник 3"/>
          <p:cNvSpPr>
            <a:spLocks noChangeArrowheads="1"/>
          </p:cNvSpPr>
          <p:nvPr/>
        </p:nvSpPr>
        <p:spPr bwMode="auto">
          <a:xfrm>
            <a:off x="646113" y="187325"/>
            <a:ext cx="10058400" cy="8302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5. Вимоги до наукових публікацій здобувачів третього освітньо-наукового рівня доктора філософії (PHD)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Місце для вмісту 2"/>
          <p:cNvSpPr>
            <a:spLocks noGrp="1"/>
          </p:cNvSpPr>
          <p:nvPr>
            <p:ph idx="1"/>
          </p:nvPr>
        </p:nvSpPr>
        <p:spPr>
          <a:xfrm>
            <a:off x="533400" y="1295400"/>
            <a:ext cx="9906000" cy="5311775"/>
          </a:xfrm>
        </p:spPr>
        <p:txBody>
          <a:bodyPr/>
          <a:lstStyle/>
          <a:p>
            <a:pPr marL="0" indent="0" algn="just">
              <a:buFont typeface="Wingdings 3" pitchFamily="18" charset="2"/>
              <a:buNone/>
            </a:pPr>
            <a:r>
              <a:rPr lang="uk-UA" sz="2200" smtClean="0">
                <a:solidFill>
                  <a:schemeClr val="tx1"/>
                </a:solidFill>
                <a:latin typeface="Times New Roman" pitchFamily="18" charset="0"/>
                <a:cs typeface="Times New Roman" pitchFamily="18" charset="0"/>
              </a:rPr>
              <a:t>1. При прийнятті документів від здобувачів наукового ступеня доктора кандидата наук та доктора філософії необхідно проводити перевірку публікацій здобувачів відповідно до вимог МОН України з даної спеціальності. Для цього на офіційному сайті МОН України розміщено два накази про відповідність наукових видань.</a:t>
            </a:r>
          </a:p>
          <a:p>
            <a:pPr marL="0" indent="0" algn="just">
              <a:buFont typeface="Wingdings 3" pitchFamily="18" charset="2"/>
              <a:buNone/>
            </a:pPr>
            <a:r>
              <a:rPr lang="uk-UA" sz="2200" smtClean="0">
                <a:solidFill>
                  <a:schemeClr val="tx1"/>
                </a:solidFill>
                <a:latin typeface="Times New Roman" pitchFamily="18" charset="0"/>
                <a:cs typeface="Times New Roman" pitchFamily="18" charset="0"/>
              </a:rPr>
              <a:t>І. Перелік наукових фахових видань України, наукові публікації в яких зараховуються за темою дисертації на здобуття наукових ступенів доктора наук, кандидата наук та ступеня доктора філософії, і опубліковані до 12 березня 2020 року </a:t>
            </a:r>
          </a:p>
          <a:p>
            <a:pPr marL="0" indent="0" algn="just">
              <a:buFont typeface="Wingdings 3" pitchFamily="18" charset="2"/>
              <a:buNone/>
            </a:pPr>
            <a:r>
              <a:rPr lang="uk-UA" sz="2200" smtClean="0">
                <a:solidFill>
                  <a:schemeClr val="tx1"/>
                </a:solidFill>
                <a:latin typeface="Times New Roman" pitchFamily="18" charset="0"/>
                <a:cs typeface="Times New Roman" pitchFamily="18" charset="0"/>
              </a:rPr>
              <a:t>ІІ. Перелік наукових фахових видань України, в яких можуть публікуватися результати дисертаційних робіт на здобуття наукових ступенів доктора наук, кандидата наук та ступеня доктора філософії, які розміщенні на сайті МОН України за адресою (</a:t>
            </a:r>
            <a:r>
              <a:rPr lang="uk-UA" sz="2200" smtClean="0">
                <a:solidFill>
                  <a:schemeClr val="tx1"/>
                </a:solidFill>
                <a:latin typeface="Times New Roman" pitchFamily="18" charset="0"/>
                <a:cs typeface="Times New Roman" pitchFamily="18" charset="0"/>
                <a:hlinkClick r:id="rId2"/>
              </a:rPr>
              <a:t>https://mon.gov.ua/ua/nauka/nauka/atestaciya-kadriv-vishoyi-kvalifikaciyi/naukovi-fahovi-vidannya</a:t>
            </a:r>
            <a:r>
              <a:rPr lang="uk-UA" sz="2200" i="1" smtClean="0">
                <a:solidFill>
                  <a:schemeClr val="tx1"/>
                </a:solidFill>
                <a:latin typeface="Times New Roman" pitchFamily="18" charset="0"/>
                <a:cs typeface="Times New Roman" pitchFamily="18" charset="0"/>
              </a:rPr>
              <a:t>)</a:t>
            </a:r>
            <a:r>
              <a:rPr lang="uk-UA" sz="2200" smtClean="0">
                <a:solidFill>
                  <a:schemeClr val="tx1"/>
                </a:solidFill>
                <a:latin typeface="Times New Roman" pitchFamily="18" charset="0"/>
                <a:cs typeface="Times New Roman" pitchFamily="18" charset="0"/>
              </a:rPr>
              <a:t>. </a:t>
            </a:r>
          </a:p>
          <a:p>
            <a:pPr marL="0" indent="0" algn="just">
              <a:buFont typeface="Wingdings 3" pitchFamily="18" charset="2"/>
              <a:buNone/>
            </a:pPr>
            <a:endParaRPr lang="uk-UA" sz="2200" smtClean="0">
              <a:solidFill>
                <a:schemeClr val="tx1"/>
              </a:solidFill>
            </a:endParaRPr>
          </a:p>
        </p:txBody>
      </p:sp>
      <p:sp>
        <p:nvSpPr>
          <p:cNvPr id="37890" name="Прямоугольник 3"/>
          <p:cNvSpPr>
            <a:spLocks noChangeArrowheads="1"/>
          </p:cNvSpPr>
          <p:nvPr/>
        </p:nvSpPr>
        <p:spPr bwMode="auto">
          <a:xfrm>
            <a:off x="457200" y="304800"/>
            <a:ext cx="10058400" cy="8302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5. Вимоги до наукових публікацій здобувачів третього освітньо-наукового рівня доктора філософії (PHD)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Місце для вмісту 2"/>
          <p:cNvSpPr>
            <a:spLocks noGrp="1"/>
          </p:cNvSpPr>
          <p:nvPr>
            <p:ph idx="1"/>
          </p:nvPr>
        </p:nvSpPr>
        <p:spPr>
          <a:xfrm>
            <a:off x="677863" y="1143000"/>
            <a:ext cx="9837737" cy="5334000"/>
          </a:xfrm>
        </p:spPr>
        <p:txBody>
          <a:bodyPr/>
          <a:lstStyle/>
          <a:p>
            <a:pPr marL="0" indent="0" algn="just">
              <a:buFont typeface="Wingdings 3" pitchFamily="18" charset="2"/>
              <a:buNone/>
            </a:pPr>
            <a:r>
              <a:rPr lang="uk-UA" sz="2000" smtClean="0">
                <a:solidFill>
                  <a:schemeClr val="tx1"/>
                </a:solidFill>
                <a:latin typeface="Times New Roman" pitchFamily="18" charset="0"/>
                <a:cs typeface="Times New Roman" pitchFamily="18" charset="0"/>
              </a:rPr>
              <a:t>     </a:t>
            </a:r>
            <a:r>
              <a:rPr lang="uk-UA" sz="2000" b="1" smtClean="0">
                <a:solidFill>
                  <a:schemeClr val="tx1"/>
                </a:solidFill>
                <a:latin typeface="Times New Roman" pitchFamily="18" charset="0"/>
                <a:cs typeface="Times New Roman" pitchFamily="18" charset="0"/>
              </a:rPr>
              <a:t>Періодичне видання </a:t>
            </a:r>
            <a:r>
              <a:rPr lang="uk-UA" sz="2000" smtClean="0">
                <a:solidFill>
                  <a:schemeClr val="tx1"/>
                </a:solidFill>
                <a:latin typeface="Times New Roman" pitchFamily="18" charset="0"/>
                <a:cs typeface="Times New Roman" pitchFamily="18" charset="0"/>
              </a:rPr>
              <a:t>- це серіальне видання, що виходить через певні, рівні проміжки часу та має заздалегідь визначену постійну щорічну кількість нумерованих (датованих) випусків й однакову назву (ДСТУ 3017:2015: Видання. Основні види. Терміни та визначення. - чин. від 2016-01-07. - Київ: Держспоживстандарт України, 2015. - с. 5).</a:t>
            </a:r>
          </a:p>
          <a:p>
            <a:pPr marL="0" indent="0" algn="just">
              <a:buFont typeface="Wingdings 3" pitchFamily="18" charset="2"/>
              <a:buNone/>
            </a:pPr>
            <a:r>
              <a:rPr lang="uk-UA" sz="2000" smtClean="0">
                <a:solidFill>
                  <a:schemeClr val="tx1"/>
                </a:solidFill>
                <a:latin typeface="Times New Roman" pitchFamily="18" charset="0"/>
                <a:cs typeface="Times New Roman" pitchFamily="18" charset="0"/>
              </a:rPr>
              <a:t>      Періодичним виданням присвоюється міжнародний стандартний номер серіальних видань - ISSN, який призначений для ідентифікації усіх постійних ресурсів незалежно від їх носія (</a:t>
            </a:r>
            <a:r>
              <a:rPr lang="uk-UA" sz="2000" smtClean="0">
                <a:solidFill>
                  <a:schemeClr val="tx1"/>
                </a:solidFill>
                <a:latin typeface="Times New Roman" pitchFamily="18" charset="0"/>
                <a:cs typeface="Times New Roman" pitchFamily="18" charset="0"/>
                <a:hlinkClick r:id="rId2"/>
              </a:rPr>
              <a:t>https://www.issn.org/</a:t>
            </a:r>
            <a:r>
              <a:rPr lang="uk-UA" sz="2000" smtClean="0">
                <a:solidFill>
                  <a:schemeClr val="tx1"/>
                </a:solidFill>
                <a:latin typeface="Times New Roman" pitchFamily="18" charset="0"/>
                <a:cs typeface="Times New Roman" pitchFamily="18" charset="0"/>
              </a:rPr>
              <a:t>).</a:t>
            </a:r>
          </a:p>
          <a:p>
            <a:pPr marL="0" indent="0" algn="just">
              <a:buFont typeface="Wingdings 3" pitchFamily="18" charset="2"/>
              <a:buNone/>
            </a:pPr>
            <a:r>
              <a:rPr lang="uk-UA" sz="2000" smtClean="0">
                <a:solidFill>
                  <a:schemeClr val="tx1"/>
                </a:solidFill>
                <a:latin typeface="Times New Roman" pitchFamily="18" charset="0"/>
                <a:cs typeface="Times New Roman" pitchFamily="18" charset="0"/>
              </a:rPr>
              <a:t>       При розгляді наукових публікацій, які надруковані в періодичних наукових виданнях інших держав, які входять до Організації економічного співробітництва та розвитку та/або Європейського Союзу, з наукового напряму, за яким підготовлено дисертацію здобувача перевіряти таку публікацію на належність у видання реєстраційного номеру ISSN на офіційному сайті за посиланням (</a:t>
            </a:r>
            <a:r>
              <a:rPr lang="uk-UA" sz="2000" u="sng" smtClean="0">
                <a:solidFill>
                  <a:schemeClr val="tx1"/>
                </a:solidFill>
                <a:latin typeface="Times New Roman" pitchFamily="18" charset="0"/>
                <a:cs typeface="Times New Roman" pitchFamily="18" charset="0"/>
                <a:hlinkClick r:id="rId3"/>
              </a:rPr>
              <a:t>https://portal.issn.org</a:t>
            </a:r>
            <a:r>
              <a:rPr lang="uk-UA" sz="2000" smtClean="0">
                <a:solidFill>
                  <a:schemeClr val="tx1"/>
                </a:solidFill>
                <a:latin typeface="Times New Roman" pitchFamily="18" charset="0"/>
                <a:cs typeface="Times New Roman" pitchFamily="18" charset="0"/>
              </a:rPr>
              <a:t>). </a:t>
            </a:r>
          </a:p>
          <a:p>
            <a:pPr marL="0" indent="0" algn="just">
              <a:buFont typeface="Wingdings 3" pitchFamily="18" charset="2"/>
              <a:buNone/>
            </a:pPr>
            <a:r>
              <a:rPr lang="uk-UA" sz="2000" smtClean="0">
                <a:solidFill>
                  <a:schemeClr val="tx1"/>
                </a:solidFill>
                <a:latin typeface="Times New Roman" pitchFamily="18" charset="0"/>
                <a:cs typeface="Times New Roman" pitchFamily="18" charset="0"/>
              </a:rPr>
              <a:t>Відповідно до листа Міністерства освіти і науки України </a:t>
            </a:r>
            <a:r>
              <a:rPr lang="uk-UA" sz="2000" b="1" smtClean="0">
                <a:solidFill>
                  <a:srgbClr val="0070C0"/>
                </a:solidFill>
                <a:latin typeface="Times New Roman" pitchFamily="18" charset="0"/>
                <a:cs typeface="Times New Roman" pitchFamily="18" charset="0"/>
              </a:rPr>
              <a:t>№9/267-21 від 09.03.2021 року та наказу університету №148 від 11.03.2021 року.</a:t>
            </a:r>
          </a:p>
          <a:p>
            <a:pPr marL="0" indent="0" algn="just">
              <a:buFont typeface="Wingdings 3" pitchFamily="18" charset="2"/>
              <a:buNone/>
            </a:pPr>
            <a:endParaRPr lang="uk-UA" sz="2000" smtClean="0">
              <a:solidFill>
                <a:schemeClr val="tx1"/>
              </a:solidFill>
            </a:endParaRPr>
          </a:p>
        </p:txBody>
      </p:sp>
      <p:sp>
        <p:nvSpPr>
          <p:cNvPr id="38914" name="Прямоугольник 3"/>
          <p:cNvSpPr>
            <a:spLocks noChangeArrowheads="1"/>
          </p:cNvSpPr>
          <p:nvPr/>
        </p:nvSpPr>
        <p:spPr bwMode="auto">
          <a:xfrm>
            <a:off x="646113" y="187325"/>
            <a:ext cx="10058400" cy="8302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5. Вимоги до наукових публікацій здобувачів третього освітньо-наукового рівня доктора філософії (PHD)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762000" y="1524000"/>
            <a:ext cx="8991600" cy="5053013"/>
          </a:xfrm>
        </p:spPr>
        <p:txBody>
          <a:bodyPr>
            <a:noAutofit/>
          </a:bodyPr>
          <a:lstStyle/>
          <a:p>
            <a:pPr marL="0" indent="0" algn="just">
              <a:buFont typeface="Wingdings 3" pitchFamily="18" charset="2"/>
              <a:buNone/>
            </a:pPr>
            <a:r>
              <a:rPr lang="uk-UA" sz="2400" smtClean="0">
                <a:solidFill>
                  <a:schemeClr val="tx1"/>
                </a:solidFill>
                <a:latin typeface="Times New Roman" pitchFamily="18" charset="0"/>
                <a:cs typeface="Times New Roman" pitchFamily="18" charset="0"/>
              </a:rPr>
              <a:t>          До такої публікації може прирівнюватися публікація у виданнях, включених до </a:t>
            </a:r>
            <a:r>
              <a:rPr lang="uk-UA" sz="2400" smtClean="0">
                <a:solidFill>
                  <a:schemeClr val="tx1"/>
                </a:solidFill>
                <a:latin typeface="Times New Roman" pitchFamily="18" charset="0"/>
                <a:cs typeface="Times New Roman" pitchFamily="18" charset="0"/>
                <a:hlinkClick r:id="rId2"/>
              </a:rPr>
              <a:t>переліку наукових фахових видань України</a:t>
            </a:r>
            <a:r>
              <a:rPr lang="uk-UA" sz="2400" smtClean="0">
                <a:solidFill>
                  <a:schemeClr val="tx1"/>
                </a:solidFill>
                <a:latin typeface="Times New Roman" pitchFamily="18" charset="0"/>
                <a:cs typeface="Times New Roman" pitchFamily="18" charset="0"/>
              </a:rPr>
              <a:t> з присвоєнням категорії “А”, або в закордонних виданнях, проіндексованих у базах даних Web of Science Core Collection та/або Scopus в цьому випадку для кожної наукової публікації давати діючі покликання на його профілі у таких наукометричних базах:</a:t>
            </a:r>
          </a:p>
          <a:p>
            <a:pPr marL="0" indent="0">
              <a:buFont typeface="Trebuchet MS" pitchFamily="34" charset="0"/>
              <a:buAutoNum type="arabicPeriod"/>
            </a:pPr>
            <a:r>
              <a:rPr lang="uk-UA" sz="2400" smtClean="0">
                <a:solidFill>
                  <a:schemeClr val="tx1"/>
                </a:solidFill>
                <a:latin typeface="Times New Roman" pitchFamily="18" charset="0"/>
                <a:cs typeface="Times New Roman" pitchFamily="18" charset="0"/>
              </a:rPr>
              <a:t>Scopus  (</a:t>
            </a:r>
            <a:r>
              <a:rPr lang="uk-UA" sz="2400" smtClean="0">
                <a:solidFill>
                  <a:schemeClr val="tx1"/>
                </a:solidFill>
                <a:latin typeface="Times New Roman" pitchFamily="18" charset="0"/>
                <a:cs typeface="Times New Roman" pitchFamily="18" charset="0"/>
                <a:hlinkClick r:id="rId3"/>
              </a:rPr>
              <a:t>https://www.scopus.com/</a:t>
            </a:r>
            <a:r>
              <a:rPr lang="uk-UA" sz="2400" smtClean="0">
                <a:solidFill>
                  <a:schemeClr val="tx1"/>
                </a:solidFill>
                <a:latin typeface="Times New Roman" pitchFamily="18" charset="0"/>
                <a:cs typeface="Times New Roman" pitchFamily="18" charset="0"/>
              </a:rPr>
              <a:t>)                                                        приклад: (</a:t>
            </a:r>
            <a:r>
              <a:rPr lang="uk-UA" sz="2400" smtClean="0">
                <a:solidFill>
                  <a:schemeClr val="tx1"/>
                </a:solidFill>
                <a:latin typeface="Times New Roman" pitchFamily="18" charset="0"/>
                <a:cs typeface="Times New Roman" pitchFamily="18" charset="0"/>
                <a:hlinkClick r:id="rId4"/>
              </a:rPr>
              <a:t>https://www.scopus.com/authid/detail.uri?authorId=56009792600</a:t>
            </a:r>
            <a:r>
              <a:rPr lang="uk-UA" sz="2400" smtClean="0">
                <a:solidFill>
                  <a:schemeClr val="tx1"/>
                </a:solidFill>
                <a:latin typeface="Times New Roman" pitchFamily="18" charset="0"/>
                <a:cs typeface="Times New Roman" pitchFamily="18" charset="0"/>
              </a:rPr>
              <a:t>)</a:t>
            </a:r>
          </a:p>
          <a:p>
            <a:pPr marL="0" indent="0" algn="just">
              <a:buFont typeface="Trebuchet MS" pitchFamily="34" charset="0"/>
              <a:buAutoNum type="arabicPeriod"/>
            </a:pPr>
            <a:r>
              <a:rPr lang="uk-UA" sz="2400" smtClean="0">
                <a:solidFill>
                  <a:schemeClr val="tx1"/>
                </a:solidFill>
                <a:latin typeface="Times New Roman" pitchFamily="18" charset="0"/>
                <a:cs typeface="Times New Roman" pitchFamily="18" charset="0"/>
              </a:rPr>
              <a:t>Web of Science Core Collection (</a:t>
            </a:r>
            <a:r>
              <a:rPr lang="uk-UA" sz="2400" u="sng" smtClean="0">
                <a:solidFill>
                  <a:schemeClr val="tx1"/>
                </a:solidFill>
                <a:latin typeface="Times New Roman" pitchFamily="18" charset="0"/>
                <a:cs typeface="Times New Roman" pitchFamily="18" charset="0"/>
                <a:hlinkClick r:id="rId5"/>
              </a:rPr>
              <a:t>https://apps.webofknowledge.com)/</a:t>
            </a:r>
            <a:endParaRPr lang="uk-UA" sz="2400" smtClean="0">
              <a:solidFill>
                <a:schemeClr val="tx1"/>
              </a:solidFill>
            </a:endParaRPr>
          </a:p>
        </p:txBody>
      </p:sp>
      <p:sp>
        <p:nvSpPr>
          <p:cNvPr id="39938" name="Прямоугольник 3"/>
          <p:cNvSpPr>
            <a:spLocks noChangeArrowheads="1"/>
          </p:cNvSpPr>
          <p:nvPr/>
        </p:nvSpPr>
        <p:spPr bwMode="auto">
          <a:xfrm>
            <a:off x="533400" y="304800"/>
            <a:ext cx="10058400" cy="8302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5. Вимоги до наукових публікацій здобувачів третього освітньо-наукового рівня доктора філософії (PHD)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355600" y="696913"/>
            <a:ext cx="9017000" cy="5856287"/>
          </a:xfrm>
        </p:spPr>
        <p:txBody>
          <a:bodyPr>
            <a:normAutofit/>
          </a:bodyPr>
          <a:lstStyle/>
          <a:p>
            <a:pPr marL="0" indent="0" algn="just">
              <a:lnSpc>
                <a:spcPct val="90000"/>
              </a:lnSpc>
              <a:buFont typeface="Wingdings 3" pitchFamily="18" charset="2"/>
              <a:buNone/>
            </a:pPr>
            <a:r>
              <a:rPr lang="uk-UA" sz="2000" smtClean="0">
                <a:solidFill>
                  <a:schemeClr val="tx1"/>
                </a:solidFill>
                <a:latin typeface="Times New Roman" pitchFamily="18" charset="0"/>
                <a:cs typeface="Times New Roman" pitchFamily="18" charset="0"/>
              </a:rPr>
              <a:t>          Вчені, які пропонується до складу разової ради рецензенти, голова та опоненти, повинні мати не менше трьох наукових публікацій, опублікованих за останні п’ять років, за науковим напрямом, за яким підготовлено дисертацію здобувача, з яких не менше однієї публікації у виданнях, проіндексованих у базах даних Scopus та/або Web of Science Core Collection. </a:t>
            </a:r>
          </a:p>
          <a:p>
            <a:pPr marL="0" indent="0" algn="just">
              <a:lnSpc>
                <a:spcPct val="90000"/>
              </a:lnSpc>
              <a:buFont typeface="Wingdings 3" pitchFamily="18" charset="2"/>
              <a:buNone/>
            </a:pPr>
            <a:r>
              <a:rPr lang="uk-UA" sz="2000" smtClean="0">
                <a:solidFill>
                  <a:schemeClr val="tx1"/>
                </a:solidFill>
                <a:latin typeface="Times New Roman" pitchFamily="18" charset="0"/>
                <a:cs typeface="Times New Roman" pitchFamily="18" charset="0"/>
              </a:rPr>
              <a:t>          До таких публікацій зараховуються монографії, розділи монографій, статті у періодичних наукових виданнях, включених до переліку наукових фахових видань України, затвердженого МОН, або у періодичних наукових виданнях інших держав. При створенні разової ради для кожного пропонованого члена ради подавати при рекомендації діючі покликання на його профілі у таких наукометричних базах:</a:t>
            </a:r>
          </a:p>
          <a:p>
            <a:pPr marL="0" indent="0">
              <a:lnSpc>
                <a:spcPct val="90000"/>
              </a:lnSpc>
              <a:buFont typeface="Trebuchet MS" pitchFamily="34" charset="0"/>
              <a:buAutoNum type="arabicPeriod"/>
            </a:pPr>
            <a:r>
              <a:rPr lang="uk-UA" sz="2000" smtClean="0">
                <a:solidFill>
                  <a:schemeClr val="tx1"/>
                </a:solidFill>
                <a:latin typeface="Times New Roman" pitchFamily="18" charset="0"/>
                <a:cs typeface="Times New Roman" pitchFamily="18" charset="0"/>
              </a:rPr>
              <a:t>Scopus  (</a:t>
            </a:r>
            <a:r>
              <a:rPr lang="uk-UA" sz="2000" u="sng" smtClean="0">
                <a:solidFill>
                  <a:schemeClr val="tx1"/>
                </a:solidFill>
                <a:latin typeface="Times New Roman" pitchFamily="18" charset="0"/>
                <a:cs typeface="Times New Roman" pitchFamily="18" charset="0"/>
                <a:hlinkClick r:id="rId2"/>
              </a:rPr>
              <a:t>https://www.scopus.com/</a:t>
            </a:r>
            <a:r>
              <a:rPr lang="uk-UA" sz="2000" smtClean="0">
                <a:solidFill>
                  <a:schemeClr val="tx1"/>
                </a:solidFill>
                <a:latin typeface="Times New Roman" pitchFamily="18" charset="0"/>
                <a:cs typeface="Times New Roman" pitchFamily="18" charset="0"/>
              </a:rPr>
              <a:t>)                                                                   приклад: (</a:t>
            </a:r>
            <a:r>
              <a:rPr lang="uk-UA" sz="2000" u="sng" smtClean="0">
                <a:solidFill>
                  <a:schemeClr val="tx1"/>
                </a:solidFill>
                <a:latin typeface="Times New Roman" pitchFamily="18" charset="0"/>
                <a:cs typeface="Times New Roman" pitchFamily="18" charset="0"/>
                <a:hlinkClick r:id="rId3"/>
              </a:rPr>
              <a:t>https://www.scopus.com/authid/detail.uri?authorId=56009792600</a:t>
            </a:r>
            <a:r>
              <a:rPr lang="uk-UA" sz="2000" smtClean="0">
                <a:solidFill>
                  <a:schemeClr val="tx1"/>
                </a:solidFill>
                <a:latin typeface="Times New Roman" pitchFamily="18" charset="0"/>
                <a:cs typeface="Times New Roman" pitchFamily="18" charset="0"/>
              </a:rPr>
              <a:t>)</a:t>
            </a:r>
          </a:p>
          <a:p>
            <a:pPr marL="0" indent="0">
              <a:lnSpc>
                <a:spcPct val="90000"/>
              </a:lnSpc>
              <a:buFont typeface="Trebuchet MS" pitchFamily="34" charset="0"/>
              <a:buAutoNum type="arabicPeriod"/>
            </a:pPr>
            <a:r>
              <a:rPr lang="uk-UA" sz="2000" smtClean="0">
                <a:solidFill>
                  <a:schemeClr val="tx1"/>
                </a:solidFill>
                <a:latin typeface="Times New Roman" pitchFamily="18" charset="0"/>
                <a:cs typeface="Times New Roman" pitchFamily="18" charset="0"/>
              </a:rPr>
              <a:t>Publons (</a:t>
            </a:r>
            <a:r>
              <a:rPr lang="uk-UA" sz="2000" u="sng" smtClean="0">
                <a:solidFill>
                  <a:schemeClr val="tx1"/>
                </a:solidFill>
                <a:latin typeface="Times New Roman" pitchFamily="18" charset="0"/>
                <a:cs typeface="Times New Roman" pitchFamily="18" charset="0"/>
                <a:hlinkClick r:id="rId4"/>
              </a:rPr>
              <a:t>https://publons.com/</a:t>
            </a:r>
            <a:r>
              <a:rPr lang="uk-UA" sz="2000" smtClean="0">
                <a:solidFill>
                  <a:schemeClr val="tx1"/>
                </a:solidFill>
                <a:latin typeface="Times New Roman" pitchFamily="18" charset="0"/>
                <a:cs typeface="Times New Roman" pitchFamily="18" charset="0"/>
              </a:rPr>
              <a:t>) приклад: </a:t>
            </a:r>
            <a:r>
              <a:rPr lang="uk-UA" sz="2000" u="sng" smtClean="0">
                <a:solidFill>
                  <a:schemeClr val="tx1"/>
                </a:solidFill>
                <a:latin typeface="Times New Roman" pitchFamily="18" charset="0"/>
                <a:cs typeface="Times New Roman" pitchFamily="18" charset="0"/>
                <a:hlinkClick r:id="rId5"/>
              </a:rPr>
              <a:t>https://publons.com/researcher/1304873/lyubomyr-nykyruy/</a:t>
            </a:r>
            <a:endParaRPr lang="uk-UA" sz="2000" u="sng" smtClean="0">
              <a:solidFill>
                <a:schemeClr val="tx1"/>
              </a:solidFill>
              <a:latin typeface="Times New Roman" pitchFamily="18" charset="0"/>
              <a:cs typeface="Times New Roman" pitchFamily="18" charset="0"/>
            </a:endParaRPr>
          </a:p>
          <a:p>
            <a:pPr marL="0" indent="0">
              <a:lnSpc>
                <a:spcPct val="90000"/>
              </a:lnSpc>
              <a:buFont typeface="Trebuchet MS" pitchFamily="34" charset="0"/>
              <a:buAutoNum type="arabicPeriod"/>
            </a:pPr>
            <a:r>
              <a:rPr lang="uk-UA" sz="2000" smtClean="0">
                <a:solidFill>
                  <a:schemeClr val="tx1"/>
                </a:solidFill>
                <a:latin typeface="Times New Roman" pitchFamily="18" charset="0"/>
                <a:cs typeface="Times New Roman" pitchFamily="18" charset="0"/>
              </a:rPr>
              <a:t>Також, щоб бачити монографії, можна додати ще профіль у googlescholar google scholar (</a:t>
            </a:r>
            <a:r>
              <a:rPr lang="uk-UA" sz="2000" u="sng" smtClean="0">
                <a:solidFill>
                  <a:schemeClr val="tx1"/>
                </a:solidFill>
                <a:latin typeface="Times New Roman" pitchFamily="18" charset="0"/>
                <a:cs typeface="Times New Roman" pitchFamily="18" charset="0"/>
                <a:hlinkClick r:id="rId6"/>
              </a:rPr>
              <a:t>https://scholar.google.com/</a:t>
            </a:r>
            <a:r>
              <a:rPr lang="uk-UA" sz="2000" smtClean="0">
                <a:solidFill>
                  <a:schemeClr val="tx1"/>
                </a:solidFill>
                <a:latin typeface="Times New Roman" pitchFamily="18" charset="0"/>
                <a:cs typeface="Times New Roman" pitchFamily="18" charset="0"/>
              </a:rPr>
              <a:t>)  приклад </a:t>
            </a:r>
            <a:r>
              <a:rPr lang="uk-UA" sz="2000" u="sng" smtClean="0">
                <a:solidFill>
                  <a:schemeClr val="tx1"/>
                </a:solidFill>
                <a:latin typeface="Times New Roman" pitchFamily="18" charset="0"/>
                <a:cs typeface="Times New Roman" pitchFamily="18" charset="0"/>
                <a:hlinkClick r:id="rId7"/>
              </a:rPr>
              <a:t>https://scholar.google.com/citations?user=9RMCosEAAAAJ&amp;hl=uk&amp;authuser=1</a:t>
            </a:r>
            <a:endParaRPr lang="uk-UA" sz="2000" smtClean="0">
              <a:solidFill>
                <a:schemeClr val="tx1"/>
              </a:solidFill>
              <a:latin typeface="Times New Roman" pitchFamily="18" charset="0"/>
              <a:cs typeface="Times New Roman" pitchFamily="18" charset="0"/>
            </a:endParaRPr>
          </a:p>
          <a:p>
            <a:pPr marL="0" indent="0">
              <a:lnSpc>
                <a:spcPct val="90000"/>
              </a:lnSpc>
              <a:buFont typeface="Wingdings 3" pitchFamily="18" charset="2"/>
              <a:buNone/>
            </a:pPr>
            <a:endParaRPr lang="uk-UA" sz="1500" smtClean="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Місце для вмісту 2"/>
          <p:cNvSpPr>
            <a:spLocks noGrp="1"/>
          </p:cNvSpPr>
          <p:nvPr>
            <p:ph idx="1"/>
          </p:nvPr>
        </p:nvSpPr>
        <p:spPr>
          <a:xfrm>
            <a:off x="774700" y="714375"/>
            <a:ext cx="8772525" cy="5815013"/>
          </a:xfrm>
        </p:spPr>
        <p:txBody>
          <a:bodyPr/>
          <a:lstStyle/>
          <a:p>
            <a:pPr marL="0" indent="0" algn="just">
              <a:buFont typeface="Wingdings 3" pitchFamily="18" charset="2"/>
              <a:buNone/>
            </a:pPr>
            <a:r>
              <a:rPr lang="uk-UA" sz="2400" smtClean="0">
                <a:solidFill>
                  <a:schemeClr val="tx1"/>
                </a:solidFill>
                <a:latin typeface="Times New Roman" pitchFamily="18" charset="0"/>
                <a:cs typeface="Times New Roman" pitchFamily="18" charset="0"/>
              </a:rPr>
              <a:t>          Оскільки в мережі Інтернет останнім часом з'являється значна кількість повідомлень про можливість швидкого оприлюднення наукових результатів у виданнях, які, начебто, є іноземними, здобувачам ступеня доктора філософії та науковим керівникам при виборі періодичного наукового видання для опублікування наукової праці </a:t>
            </a:r>
            <a:r>
              <a:rPr lang="uk-UA" sz="2400" b="1" smtClean="0">
                <a:solidFill>
                  <a:schemeClr val="tx1"/>
                </a:solidFill>
                <a:latin typeface="Times New Roman" pitchFamily="18" charset="0"/>
                <a:cs typeface="Times New Roman" pitchFamily="18" charset="0"/>
              </a:rPr>
              <a:t>рекомендуємо</a:t>
            </a:r>
            <a:r>
              <a:rPr lang="uk-UA" sz="2400" smtClean="0">
                <a:solidFill>
                  <a:schemeClr val="tx1"/>
                </a:solidFill>
                <a:latin typeface="Times New Roman" pitchFamily="18" charset="0"/>
                <a:cs typeface="Times New Roman" pitchFamily="18" charset="0"/>
              </a:rPr>
              <a:t> звертати увагу на його походження, поширення, тривалість та періодичність випусків, користувацький інтерфейс, та якість такого видання, а саме: тематичну спрямованість з певної галузі науки, наявність у складі редколегії фахівців з відповідної галузі науки, спеціалізацію видання з відповідної галузі науки, за якою планується захист дисертації, дотримання виданням вимог до редакційного оформлення тощо.</a:t>
            </a:r>
            <a:r>
              <a:rPr lang="ru-RU" sz="2400" smtClean="0">
                <a:solidFill>
                  <a:schemeClr val="tx1"/>
                </a:solidFill>
                <a:latin typeface="Times New Roman" pitchFamily="18" charset="0"/>
                <a:cs typeface="Times New Roman" pitchFamily="18" charset="0"/>
              </a:rPr>
              <a:t> (лист Міністерства освіти і науки України №9/267-21 від 09.03.2021 року)</a:t>
            </a:r>
            <a:endParaRPr lang="uk-UA" sz="2400" smtClean="0">
              <a:solidFill>
                <a:schemeClr val="tx1"/>
              </a:solidFill>
              <a:latin typeface="Times New Roman" pitchFamily="18" charset="0"/>
              <a:cs typeface="Times New Roman" pitchFamily="18" charset="0"/>
            </a:endParaRPr>
          </a:p>
          <a:p>
            <a:pPr marL="0" indent="0" algn="just">
              <a:buFont typeface="Wingdings 3" pitchFamily="18" charset="2"/>
              <a:buNone/>
            </a:pPr>
            <a:endParaRPr lang="uk-UA" smtClean="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Місце для вмісту 2"/>
          <p:cNvSpPr>
            <a:spLocks noGrp="1"/>
          </p:cNvSpPr>
          <p:nvPr>
            <p:ph idx="1"/>
          </p:nvPr>
        </p:nvSpPr>
        <p:spPr>
          <a:xfrm>
            <a:off x="304800" y="762000"/>
            <a:ext cx="11277600" cy="6096000"/>
          </a:xfrm>
        </p:spPr>
        <p:txBody>
          <a:bodyPr/>
          <a:lstStyle/>
          <a:p>
            <a:pPr marL="269875" indent="-269875" algn="just">
              <a:buFont typeface="Trebuchet MS" pitchFamily="34" charset="0"/>
              <a:buAutoNum type="arabicPeriod"/>
            </a:pPr>
            <a:r>
              <a:rPr lang="uk-UA" sz="2200" smtClean="0">
                <a:solidFill>
                  <a:schemeClr val="tx1"/>
                </a:solidFill>
                <a:latin typeface="Times New Roman" pitchFamily="18" charset="0"/>
                <a:cs typeface="Times New Roman" pitchFamily="18" charset="0"/>
              </a:rPr>
              <a:t>Підготовка аспірантів і докторантів з 2016 року регламентується Постановою Кабінету Міністрів України від </a:t>
            </a:r>
            <a:r>
              <a:rPr lang="uk-UA" sz="2200" b="1" smtClean="0">
                <a:solidFill>
                  <a:schemeClr val="tx2"/>
                </a:solidFill>
                <a:latin typeface="Times New Roman" pitchFamily="18" charset="0"/>
                <a:cs typeface="Times New Roman" pitchFamily="18" charset="0"/>
              </a:rPr>
              <a:t>23 березня 2016 р. № 261 “Про затвердження Порядку підготовки здобувачів вищої освіти ступеня доктора філософії та доктора наук у закладах вищої освіти (наукових установах)” </a:t>
            </a:r>
            <a:r>
              <a:rPr lang="uk-UA" sz="2200" smtClean="0">
                <a:solidFill>
                  <a:schemeClr val="tx1"/>
                </a:solidFill>
                <a:latin typeface="Times New Roman" pitchFamily="18" charset="0"/>
                <a:cs typeface="Times New Roman" pitchFamily="18" charset="0"/>
              </a:rPr>
              <a:t>змінами, внесеними згідно з Постановою КМ </a:t>
            </a:r>
            <a:r>
              <a:rPr lang="uk-UA" sz="2200" b="1" smtClean="0">
                <a:solidFill>
                  <a:schemeClr val="tx2"/>
                </a:solidFill>
                <a:latin typeface="Times New Roman" pitchFamily="18" charset="0"/>
                <a:cs typeface="Times New Roman" pitchFamily="18" charset="0"/>
              </a:rPr>
              <a:t>№ 283 від 03.04.2019</a:t>
            </a:r>
            <a:r>
              <a:rPr lang="uk-UA" sz="2200" smtClean="0">
                <a:solidFill>
                  <a:schemeClr val="tx2"/>
                </a:solidFill>
                <a:latin typeface="Times New Roman" pitchFamily="18" charset="0"/>
                <a:cs typeface="Times New Roman" pitchFamily="18" charset="0"/>
              </a:rPr>
              <a:t> </a:t>
            </a:r>
            <a:r>
              <a:rPr lang="uk-UA" sz="2200" smtClean="0">
                <a:solidFill>
                  <a:schemeClr val="tx1"/>
                </a:solidFill>
                <a:latin typeface="Times New Roman" pitchFamily="18" charset="0"/>
                <a:cs typeface="Times New Roman" pitchFamily="18" charset="0"/>
              </a:rPr>
              <a:t>року.</a:t>
            </a:r>
          </a:p>
          <a:p>
            <a:pPr marL="269875" indent="-269875" algn="just">
              <a:buFont typeface="Trebuchet MS" pitchFamily="34" charset="0"/>
              <a:buAutoNum type="arabicPeriod"/>
            </a:pPr>
            <a:r>
              <a:rPr lang="uk-UA" sz="2200" smtClean="0">
                <a:solidFill>
                  <a:schemeClr val="tx1"/>
                </a:solidFill>
                <a:latin typeface="Times New Roman" pitchFamily="18" charset="0"/>
                <a:cs typeface="Times New Roman" pitchFamily="18" charset="0"/>
              </a:rPr>
              <a:t>Процедура проведення захистів докторів філософії проводиться відповідно до Постанови Кабінету Міністрів України від 6.03.2019 року № 167 “Про проведення експерименту з присудження ступеня доктора філософії ” із змінами, внесеними згідно з Постановою КМ </a:t>
            </a:r>
            <a:r>
              <a:rPr lang="uk-UA" sz="2200" b="1" smtClean="0">
                <a:solidFill>
                  <a:schemeClr val="tx2"/>
                </a:solidFill>
                <a:latin typeface="Times New Roman" pitchFamily="18" charset="0"/>
                <a:cs typeface="Times New Roman" pitchFamily="18" charset="0"/>
              </a:rPr>
              <a:t>№ 979 від 21.10.2020</a:t>
            </a:r>
            <a:r>
              <a:rPr lang="uk-UA" sz="2200" smtClean="0">
                <a:solidFill>
                  <a:schemeClr val="tx1"/>
                </a:solidFill>
                <a:latin typeface="Times New Roman" pitchFamily="18" charset="0"/>
                <a:cs typeface="Times New Roman" pitchFamily="18" charset="0"/>
              </a:rPr>
              <a:t> року про проведення до 30 червня 2021 р. експерименту з присудження ступеня доктора філософії та затвердити </a:t>
            </a:r>
            <a:r>
              <a:rPr lang="uk-UA" sz="2200" b="1" smtClean="0">
                <a:solidFill>
                  <a:schemeClr val="tx2"/>
                </a:solidFill>
                <a:latin typeface="Times New Roman" pitchFamily="18" charset="0"/>
                <a:cs typeface="Times New Roman" pitchFamily="18" charset="0"/>
              </a:rPr>
              <a:t>Порядок проведення експерименту з присудження ступеня доктора філософії.</a:t>
            </a:r>
          </a:p>
          <a:p>
            <a:pPr marL="269875" indent="-269875" algn="just">
              <a:buFont typeface="Trebuchet MS" pitchFamily="34" charset="0"/>
              <a:buAutoNum type="arabicPeriod"/>
            </a:pPr>
            <a:r>
              <a:rPr lang="uk-UA" sz="2200" smtClean="0">
                <a:solidFill>
                  <a:schemeClr val="tx1"/>
                </a:solidFill>
                <a:latin typeface="Times New Roman" pitchFamily="18" charset="0"/>
                <a:cs typeface="Times New Roman" pitchFamily="18" charset="0"/>
              </a:rPr>
              <a:t>На сайті відділу аспірантури і докторантури університету розміщено Положення про підготовку здобувачів вищої освіти ступеня доктора філософії та доктора наук у ДВНЗ “Прикарпатський національний університет імені Василя Стефаника” яке затверджено Вченою радою університету (протокол № 5 від 30.05.2017 р.) та введено в дію наказом ректора № 348 від 15 червня 2017 р. зі змінами відповідно до рішення вченої   </a:t>
            </a:r>
            <a:r>
              <a:rPr lang="ru-RU" sz="2200" smtClean="0">
                <a:solidFill>
                  <a:schemeClr val="tx1"/>
                </a:solidFill>
                <a:latin typeface="Times New Roman" pitchFamily="18" charset="0"/>
                <a:cs typeface="Times New Roman" pitchFamily="18" charset="0"/>
              </a:rPr>
              <a:t>ради (протокол № 7 від 30.08.2019 р.) введено в дію наказом ректора № 556 від 02.09.2019 р.</a:t>
            </a:r>
            <a:r>
              <a:rPr lang="uk-UA" sz="2200" smtClean="0">
                <a:solidFill>
                  <a:schemeClr val="tx1"/>
                </a:solidFill>
                <a:latin typeface="Times New Roman" pitchFamily="18" charset="0"/>
                <a:cs typeface="Times New Roman" pitchFamily="18" charset="0"/>
              </a:rPr>
              <a:t> </a:t>
            </a:r>
          </a:p>
          <a:p>
            <a:pPr marL="269875" indent="-269875" algn="just">
              <a:buFont typeface="Wingdings 3" pitchFamily="18" charset="2"/>
              <a:buNone/>
            </a:pPr>
            <a:endParaRPr lang="uk-UA" sz="2200" smtClean="0">
              <a:solidFill>
                <a:schemeClr val="tx1"/>
              </a:solidFill>
            </a:endParaRPr>
          </a:p>
        </p:txBody>
      </p:sp>
      <p:sp>
        <p:nvSpPr>
          <p:cNvPr id="24578" name="Прямоугольник 4"/>
          <p:cNvSpPr>
            <a:spLocks noChangeArrowheads="1"/>
          </p:cNvSpPr>
          <p:nvPr/>
        </p:nvSpPr>
        <p:spPr bwMode="auto">
          <a:xfrm>
            <a:off x="457200" y="152400"/>
            <a:ext cx="11049000" cy="4619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Нормативні документи</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774700" y="714375"/>
            <a:ext cx="9131300" cy="5815013"/>
          </a:xfrm>
        </p:spPr>
        <p:txBody>
          <a:bodyPr>
            <a:normAutofit/>
          </a:bodyPr>
          <a:lstStyle/>
          <a:p>
            <a:pPr marL="0" indent="539750" algn="just">
              <a:lnSpc>
                <a:spcPct val="80000"/>
              </a:lnSpc>
              <a:buFont typeface="Wingdings 3" pitchFamily="18" charset="2"/>
              <a:buNone/>
            </a:pPr>
            <a:r>
              <a:rPr lang="uk-UA" sz="2200" smtClean="0">
                <a:solidFill>
                  <a:schemeClr val="tx1"/>
                </a:solidFill>
                <a:latin typeface="Times New Roman" pitchFamily="18" charset="0"/>
                <a:cs typeface="Times New Roman" pitchFamily="18" charset="0"/>
              </a:rPr>
              <a:t>Проект постанови Кабінету Міністрів України “Про затвердження Порядку присудження ступеня доктора філософії та скасування рішення разової спеціалізованої вченої ради закладу вищої освіти, наукової установи про присудження ступеня доктора філософії” посилання розміщено </a:t>
            </a:r>
            <a:r>
              <a:rPr lang="uk-UA" sz="2200" smtClean="0">
                <a:solidFill>
                  <a:srgbClr val="FF0000"/>
                </a:solidFill>
                <a:latin typeface="Times New Roman" pitchFamily="18" charset="0"/>
                <a:cs typeface="Times New Roman" pitchFamily="18" charset="0"/>
              </a:rPr>
              <a:t>на слайді 3.</a:t>
            </a:r>
          </a:p>
          <a:p>
            <a:pPr marL="0" indent="539750" algn="just">
              <a:lnSpc>
                <a:spcPct val="80000"/>
              </a:lnSpc>
              <a:buFont typeface="Wingdings 3" pitchFamily="18" charset="2"/>
              <a:buNone/>
            </a:pPr>
            <a:r>
              <a:rPr lang="uk-UA" sz="2200" smtClean="0">
                <a:solidFill>
                  <a:schemeClr val="tx1"/>
                </a:solidFill>
                <a:latin typeface="Times New Roman" pitchFamily="18" charset="0"/>
                <a:cs typeface="Times New Roman" pitchFamily="18" charset="0"/>
              </a:rPr>
              <a:t>Компетентність  вченого за тематикою дослідження здобувача визначається наявністю не менше трьох наукових публікацій, опублікованих протягом </a:t>
            </a:r>
            <a:r>
              <a:rPr lang="uk-UA" sz="2200" b="1" smtClean="0">
                <a:solidFill>
                  <a:schemeClr val="tx1"/>
                </a:solidFill>
                <a:latin typeface="Times New Roman" pitchFamily="18" charset="0"/>
                <a:cs typeface="Times New Roman" pitchFamily="18" charset="0"/>
              </a:rPr>
              <a:t>трьох останніх років</a:t>
            </a:r>
            <a:r>
              <a:rPr lang="uk-UA" sz="2200" smtClean="0">
                <a:solidFill>
                  <a:schemeClr val="tx1"/>
                </a:solidFill>
                <a:latin typeface="Times New Roman" pitchFamily="18" charset="0"/>
                <a:cs typeface="Times New Roman" pitchFamily="18" charset="0"/>
              </a:rPr>
              <a:t> до дня утворення разової ради, за тематикою дослідження здобувача у наукових виданнях, включених на дату опублікування Переліку наукових фахових видань України або в іноземних періодичних наукових виданнях, проіндексованих у базах даних </a:t>
            </a:r>
            <a:r>
              <a:rPr lang="en-US" sz="2200" smtClean="0">
                <a:solidFill>
                  <a:schemeClr val="tx1"/>
                </a:solidFill>
                <a:latin typeface="Times New Roman" pitchFamily="18" charset="0"/>
                <a:cs typeface="Times New Roman" pitchFamily="18" charset="0"/>
              </a:rPr>
              <a:t>Web of Science Core Collection </a:t>
            </a:r>
            <a:r>
              <a:rPr lang="uk-UA" sz="2200" smtClean="0">
                <a:solidFill>
                  <a:schemeClr val="tx1"/>
                </a:solidFill>
                <a:latin typeface="Times New Roman" pitchFamily="18" charset="0"/>
                <a:cs typeface="Times New Roman" pitchFamily="18" charset="0"/>
              </a:rPr>
              <a:t>та/або </a:t>
            </a:r>
            <a:r>
              <a:rPr lang="en-US" sz="2200" smtClean="0">
                <a:solidFill>
                  <a:schemeClr val="tx1"/>
                </a:solidFill>
                <a:latin typeface="Times New Roman" pitchFamily="18" charset="0"/>
                <a:cs typeface="Times New Roman" pitchFamily="18" charset="0"/>
              </a:rPr>
              <a:t>Scopus (</a:t>
            </a:r>
            <a:r>
              <a:rPr lang="uk-UA" sz="2200" smtClean="0">
                <a:solidFill>
                  <a:schemeClr val="tx1"/>
                </a:solidFill>
                <a:latin typeface="Times New Roman" pitchFamily="18" charset="0"/>
                <a:cs typeface="Times New Roman" pitchFamily="18" charset="0"/>
              </a:rPr>
              <a:t>окрім видань держави, визнаної Верховною Радою України державою-агресором або державою-окупантом). Монографія одноосібного авторства або наукова публікація в іноземному періодичному науковому виданні, віднесеному до першого-третього квартилів (</a:t>
            </a:r>
            <a:r>
              <a:rPr lang="en-US" sz="2200" smtClean="0">
                <a:solidFill>
                  <a:schemeClr val="tx1"/>
                </a:solidFill>
                <a:latin typeface="Times New Roman" pitchFamily="18" charset="0"/>
                <a:cs typeface="Times New Roman" pitchFamily="18" charset="0"/>
              </a:rPr>
              <a:t>Q1 – Q3) </a:t>
            </a:r>
            <a:r>
              <a:rPr lang="uk-UA" sz="2200" smtClean="0">
                <a:solidFill>
                  <a:schemeClr val="tx1"/>
                </a:solidFill>
                <a:latin typeface="Times New Roman" pitchFamily="18" charset="0"/>
                <a:cs typeface="Times New Roman" pitchFamily="18" charset="0"/>
              </a:rPr>
              <a:t>відповідно до класифікації </a:t>
            </a:r>
            <a:r>
              <a:rPr lang="en-US" sz="2200" smtClean="0">
                <a:solidFill>
                  <a:schemeClr val="tx1"/>
                </a:solidFill>
                <a:latin typeface="Times New Roman" pitchFamily="18" charset="0"/>
                <a:cs typeface="Times New Roman" pitchFamily="18" charset="0"/>
              </a:rPr>
              <a:t>SCImago Journal and Country Rank </a:t>
            </a:r>
            <a:r>
              <a:rPr lang="uk-UA" sz="2200" smtClean="0">
                <a:solidFill>
                  <a:schemeClr val="tx1"/>
                </a:solidFill>
                <a:latin typeface="Times New Roman" pitchFamily="18" charset="0"/>
                <a:cs typeface="Times New Roman" pitchFamily="18" charset="0"/>
              </a:rPr>
              <a:t>або </a:t>
            </a:r>
            <a:r>
              <a:rPr lang="en-US" sz="2200" smtClean="0">
                <a:solidFill>
                  <a:schemeClr val="tx1"/>
                </a:solidFill>
                <a:latin typeface="Times New Roman" pitchFamily="18" charset="0"/>
                <a:cs typeface="Times New Roman" pitchFamily="18" charset="0"/>
              </a:rPr>
              <a:t>Journal Citation Reports, </a:t>
            </a:r>
            <a:r>
              <a:rPr lang="uk-UA" sz="2200" smtClean="0">
                <a:solidFill>
                  <a:schemeClr val="tx1"/>
                </a:solidFill>
                <a:latin typeface="Times New Roman" pitchFamily="18" charset="0"/>
                <a:cs typeface="Times New Roman" pitchFamily="18" charset="0"/>
              </a:rPr>
              <a:t>для цілей цього Порядку прирівнюється до двох наукових публікацій.</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Місце для вмісту 2"/>
          <p:cNvSpPr>
            <a:spLocks noGrp="1"/>
          </p:cNvSpPr>
          <p:nvPr>
            <p:ph idx="1"/>
          </p:nvPr>
        </p:nvSpPr>
        <p:spPr>
          <a:xfrm>
            <a:off x="774700" y="714375"/>
            <a:ext cx="8772525" cy="5815013"/>
          </a:xfrm>
        </p:spPr>
        <p:txBody>
          <a:bodyPr/>
          <a:lstStyle/>
          <a:p>
            <a:pPr marL="0" indent="630238" algn="just">
              <a:buFont typeface="Wingdings 3" pitchFamily="18" charset="2"/>
              <a:buNone/>
            </a:pPr>
            <a:r>
              <a:rPr lang="uk-UA" sz="2400" smtClean="0">
                <a:solidFill>
                  <a:schemeClr val="tx1"/>
                </a:solidFill>
                <a:latin typeface="Times New Roman" pitchFamily="18" charset="0"/>
                <a:cs typeface="Times New Roman" pitchFamily="18" charset="0"/>
              </a:rPr>
              <a:t>Виконання акредитованої освітньо-наукової програми третього рівня вищої освіти (далі – освітньо-наукова програма) завершується атестацією здобувача. </a:t>
            </a:r>
          </a:p>
          <a:p>
            <a:pPr marL="0" indent="630238" algn="just">
              <a:buFont typeface="Wingdings 3" pitchFamily="18" charset="2"/>
              <a:buNone/>
            </a:pPr>
            <a:r>
              <a:rPr lang="uk-UA" sz="2400" smtClean="0">
                <a:solidFill>
                  <a:schemeClr val="tx1"/>
                </a:solidFill>
                <a:latin typeface="Times New Roman" pitchFamily="18" charset="0"/>
                <a:cs typeface="Times New Roman" pitchFamily="18" charset="0"/>
              </a:rPr>
              <a:t>Заклад  має право утворити разову раду для атестації здобувача, який завершив у такому закладі  акредитовану освітньо-наукову програму.  </a:t>
            </a:r>
          </a:p>
          <a:p>
            <a:pPr marL="0" indent="630238" algn="just">
              <a:buFont typeface="Wingdings 3" pitchFamily="18" charset="2"/>
              <a:buNone/>
            </a:pPr>
            <a:r>
              <a:rPr lang="uk-UA" sz="2400" b="1" smtClean="0">
                <a:solidFill>
                  <a:schemeClr val="tx1"/>
                </a:solidFill>
                <a:latin typeface="Times New Roman" pitchFamily="18" charset="0"/>
                <a:cs typeface="Times New Roman" pitchFamily="18" charset="0"/>
              </a:rPr>
              <a:t>Здобувач, який виконує неакредитовану освітньо-наукову програму має право на переведення до іншого закладу, який має акредитовану освітньо-наукову програму.</a:t>
            </a:r>
          </a:p>
          <a:p>
            <a:pPr marL="0" indent="630238" algn="just">
              <a:buFont typeface="Wingdings 3" pitchFamily="18" charset="2"/>
              <a:buNone/>
            </a:pPr>
            <a:r>
              <a:rPr lang="uk-UA" sz="2400" smtClean="0">
                <a:solidFill>
                  <a:schemeClr val="tx1"/>
                </a:solidFill>
                <a:latin typeface="Times New Roman" pitchFamily="18" charset="0"/>
                <a:cs typeface="Times New Roman" pitchFamily="18" charset="0"/>
              </a:rPr>
              <a:t>Ступінь доктора філософії присуджується за результатами успішного виконання здобувачем  акредитованої освітньо-наукової програми та публічного захисту дисертації у разовій раді.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774700" y="714375"/>
            <a:ext cx="8772525" cy="5815013"/>
          </a:xfrm>
        </p:spPr>
        <p:txBody>
          <a:bodyPr>
            <a:normAutofit/>
          </a:bodyPr>
          <a:lstStyle/>
          <a:p>
            <a:pPr marL="0" indent="719138" algn="just">
              <a:buFont typeface="Wingdings 3" pitchFamily="18" charset="2"/>
              <a:buNone/>
            </a:pPr>
            <a:r>
              <a:rPr lang="uk-UA" sz="2200" smtClean="0">
                <a:solidFill>
                  <a:schemeClr val="tx1"/>
                </a:solidFill>
                <a:latin typeface="Times New Roman" pitchFamily="18" charset="0"/>
                <a:cs typeface="Times New Roman" pitchFamily="18" charset="0"/>
              </a:rPr>
              <a:t>Максимальний та/або мінімальний обсяг основного тексту дисертації, а також інші вимоги до дисертації з урахуванням специфіки відповідної галузі знань та/або спеціальності встановлюється закладом в освітньо-науковій програмі. </a:t>
            </a:r>
          </a:p>
          <a:p>
            <a:pPr marL="0" indent="719138" algn="just">
              <a:buFont typeface="Wingdings 3" pitchFamily="18" charset="2"/>
              <a:buNone/>
            </a:pPr>
            <a:r>
              <a:rPr lang="uk-UA" sz="2200" smtClean="0">
                <a:solidFill>
                  <a:schemeClr val="tx1"/>
                </a:solidFill>
                <a:latin typeface="Times New Roman" pitchFamily="18" charset="0"/>
                <a:cs typeface="Times New Roman" pitchFamily="18" charset="0"/>
              </a:rPr>
              <a:t>Дисертація може бути подана до захисту у вигляді спеціально підготовленого рукопису або, за бажанням здобувача та за погодженням з науковим керівником, у вигляді не менше трьох статей одноосібного авторства або у співавторстві за умови зазначення першим автором здобувача, оприлюднених в іноземних періодичних наукових фахових виданнях, які віднесені до першого – третього  квартилів  (</a:t>
            </a:r>
            <a:r>
              <a:rPr lang="en-US" sz="2200" smtClean="0">
                <a:solidFill>
                  <a:schemeClr val="tx1"/>
                </a:solidFill>
                <a:latin typeface="Times New Roman" pitchFamily="18" charset="0"/>
                <a:cs typeface="Times New Roman" pitchFamily="18" charset="0"/>
              </a:rPr>
              <a:t>Q1 – Q3)  </a:t>
            </a:r>
            <a:r>
              <a:rPr lang="uk-UA" sz="2200" smtClean="0">
                <a:solidFill>
                  <a:schemeClr val="tx1"/>
                </a:solidFill>
                <a:latin typeface="Times New Roman" pitchFamily="18" charset="0"/>
                <a:cs typeface="Times New Roman" pitchFamily="18" charset="0"/>
              </a:rPr>
              <a:t>відповідно до класифікації </a:t>
            </a:r>
            <a:r>
              <a:rPr lang="en-US" sz="2200" smtClean="0">
                <a:solidFill>
                  <a:schemeClr val="tx1"/>
                </a:solidFill>
                <a:latin typeface="Times New Roman" pitchFamily="18" charset="0"/>
                <a:cs typeface="Times New Roman" pitchFamily="18" charset="0"/>
              </a:rPr>
              <a:t>SCImago Journal and Country Rank </a:t>
            </a:r>
            <a:r>
              <a:rPr lang="uk-UA" sz="2200" smtClean="0">
                <a:solidFill>
                  <a:schemeClr val="tx1"/>
                </a:solidFill>
                <a:latin typeface="Times New Roman" pitchFamily="18" charset="0"/>
                <a:cs typeface="Times New Roman" pitchFamily="18" charset="0"/>
              </a:rPr>
              <a:t>або </a:t>
            </a:r>
            <a:r>
              <a:rPr lang="en-US" sz="2200" smtClean="0">
                <a:solidFill>
                  <a:schemeClr val="tx1"/>
                </a:solidFill>
                <a:latin typeface="Times New Roman" pitchFamily="18" charset="0"/>
                <a:cs typeface="Times New Roman" pitchFamily="18" charset="0"/>
              </a:rPr>
              <a:t>Journal Citation Reports (</a:t>
            </a:r>
            <a:r>
              <a:rPr lang="uk-UA" sz="2200" smtClean="0">
                <a:solidFill>
                  <a:schemeClr val="tx1"/>
                </a:solidFill>
                <a:latin typeface="Times New Roman" pitchFamily="18" charset="0"/>
                <a:cs typeface="Times New Roman" pitchFamily="18" charset="0"/>
              </a:rPr>
              <a:t>крім видань держави, визнаної Верховною Радою України державою-агресором або державою-окупантом), до яких додаються вступний та заключний розділи, що обґрунтовують цілісність змісту цих статей та новизну викладених наукових результатів.</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774700" y="714375"/>
            <a:ext cx="9131300" cy="5815013"/>
          </a:xfrm>
        </p:spPr>
        <p:txBody>
          <a:bodyPr>
            <a:normAutofit/>
          </a:bodyPr>
          <a:lstStyle/>
          <a:p>
            <a:pPr marL="0" indent="449263" algn="just">
              <a:lnSpc>
                <a:spcPct val="80000"/>
              </a:lnSpc>
              <a:buFont typeface="Wingdings 3" pitchFamily="18" charset="2"/>
              <a:buNone/>
            </a:pPr>
            <a:r>
              <a:rPr lang="uk-UA" sz="1900" smtClean="0">
                <a:solidFill>
                  <a:schemeClr val="tx1"/>
                </a:solidFill>
                <a:latin typeface="Times New Roman" pitchFamily="18" charset="0"/>
                <a:cs typeface="Times New Roman" pitchFamily="18" charset="0"/>
              </a:rPr>
              <a:t>В разі подання дисертації до захисту у вигляді спеціально підготовленого рукопису, основні її наукові результати мають бути висвітлені не менше ніж у трьох наукових публікаціях, до яких зараховуються: </a:t>
            </a:r>
          </a:p>
          <a:p>
            <a:pPr marL="0" indent="449263" algn="just">
              <a:lnSpc>
                <a:spcPct val="80000"/>
              </a:lnSpc>
              <a:buFont typeface="Wingdings 3" pitchFamily="18" charset="2"/>
              <a:buNone/>
            </a:pPr>
            <a:r>
              <a:rPr lang="uk-UA" sz="1900" smtClean="0">
                <a:solidFill>
                  <a:schemeClr val="tx1"/>
                </a:solidFill>
                <a:latin typeface="Times New Roman" pitchFamily="18" charset="0"/>
                <a:cs typeface="Times New Roman" pitchFamily="18" charset="0"/>
              </a:rPr>
              <a:t>1) статті одноосібного авторства у наукових виданнях, включених на дату опублікування Переліку наукових фахових видань України; </a:t>
            </a:r>
          </a:p>
          <a:p>
            <a:pPr marL="0" indent="449263" algn="just">
              <a:lnSpc>
                <a:spcPct val="80000"/>
              </a:lnSpc>
              <a:buFont typeface="Wingdings 3" pitchFamily="18" charset="2"/>
              <a:buNone/>
            </a:pPr>
            <a:r>
              <a:rPr lang="uk-UA" sz="1900" smtClean="0">
                <a:solidFill>
                  <a:schemeClr val="tx1"/>
                </a:solidFill>
                <a:latin typeface="Times New Roman" pitchFamily="18" charset="0"/>
                <a:cs typeface="Times New Roman" pitchFamily="18" charset="0"/>
              </a:rPr>
              <a:t>2) статті одноосібного авторства або у співавторстві за умови зазначення першим автором здобувача в іноземних періодичних наукових виданнях, проіндексованих у базах даних </a:t>
            </a:r>
            <a:r>
              <a:rPr lang="en-US" sz="1900" smtClean="0">
                <a:solidFill>
                  <a:schemeClr val="tx1"/>
                </a:solidFill>
                <a:latin typeface="Times New Roman" pitchFamily="18" charset="0"/>
                <a:cs typeface="Times New Roman" pitchFamily="18" charset="0"/>
              </a:rPr>
              <a:t>Web of Science Core Collection </a:t>
            </a:r>
            <a:r>
              <a:rPr lang="uk-UA" sz="1900" smtClean="0">
                <a:solidFill>
                  <a:schemeClr val="tx1"/>
                </a:solidFill>
                <a:latin typeface="Times New Roman" pitchFamily="18" charset="0"/>
                <a:cs typeface="Times New Roman" pitchFamily="18" charset="0"/>
              </a:rPr>
              <a:t>та/або </a:t>
            </a:r>
            <a:r>
              <a:rPr lang="en-US" sz="1900" smtClean="0">
                <a:solidFill>
                  <a:schemeClr val="tx1"/>
                </a:solidFill>
                <a:latin typeface="Times New Roman" pitchFamily="18" charset="0"/>
                <a:cs typeface="Times New Roman" pitchFamily="18" charset="0"/>
              </a:rPr>
              <a:t>Scopus (</a:t>
            </a:r>
            <a:r>
              <a:rPr lang="uk-UA" sz="1900" smtClean="0">
                <a:solidFill>
                  <a:schemeClr val="tx1"/>
                </a:solidFill>
                <a:latin typeface="Times New Roman" pitchFamily="18" charset="0"/>
                <a:cs typeface="Times New Roman" pitchFamily="18" charset="0"/>
              </a:rPr>
              <a:t>окрім видань держави, визнаної Верховною Радою України державою-агресором або державою-окупантом); </a:t>
            </a:r>
          </a:p>
          <a:p>
            <a:pPr marL="0" indent="449263" algn="just">
              <a:lnSpc>
                <a:spcPct val="80000"/>
              </a:lnSpc>
              <a:buFont typeface="Wingdings 3" pitchFamily="18" charset="2"/>
              <a:buNone/>
            </a:pPr>
            <a:r>
              <a:rPr lang="uk-UA" sz="1900" smtClean="0">
                <a:solidFill>
                  <a:schemeClr val="tx1"/>
                </a:solidFill>
                <a:latin typeface="Times New Roman" pitchFamily="18" charset="0"/>
                <a:cs typeface="Times New Roman" pitchFamily="18" charset="0"/>
              </a:rPr>
              <a:t>3) не більше одного патенту на винахід, що пройшов кваліфікаційну експертизу та який безпосередньо стосується наукових результатів дисертації здобувача, що для цілей абзацу першого цього пункту прирівнюється до однієї наукової публікації. </a:t>
            </a:r>
          </a:p>
          <a:p>
            <a:pPr marL="0" indent="449263" algn="just">
              <a:lnSpc>
                <a:spcPct val="80000"/>
              </a:lnSpc>
              <a:buFont typeface="Wingdings 3" pitchFamily="18" charset="2"/>
              <a:buNone/>
            </a:pPr>
            <a:r>
              <a:rPr lang="uk-UA" sz="1900" smtClean="0">
                <a:solidFill>
                  <a:schemeClr val="tx1"/>
                </a:solidFill>
                <a:latin typeface="Times New Roman" pitchFamily="18" charset="0"/>
                <a:cs typeface="Times New Roman" pitchFamily="18" charset="0"/>
              </a:rPr>
              <a:t>Одна стаття у виданні, включеного на дату опублікування до Переліку наукових фахових видань України з присвоєнням категорії “А”, або в іноземному виданні, що відповідає вимогам підпункту 2 цього пункту та віднесене до першого – третього квартилів (</a:t>
            </a:r>
            <a:r>
              <a:rPr lang="en-US" sz="1900" smtClean="0">
                <a:solidFill>
                  <a:schemeClr val="tx1"/>
                </a:solidFill>
                <a:latin typeface="Times New Roman" pitchFamily="18" charset="0"/>
                <a:cs typeface="Times New Roman" pitchFamily="18" charset="0"/>
              </a:rPr>
              <a:t>Q1 – Q3) </a:t>
            </a:r>
            <a:r>
              <a:rPr lang="uk-UA" sz="1900" smtClean="0">
                <a:solidFill>
                  <a:schemeClr val="tx1"/>
                </a:solidFill>
                <a:latin typeface="Times New Roman" pitchFamily="18" charset="0"/>
                <a:cs typeface="Times New Roman" pitchFamily="18" charset="0"/>
              </a:rPr>
              <a:t>відповідно до класифікації </a:t>
            </a:r>
            <a:r>
              <a:rPr lang="en-US" sz="1900" smtClean="0">
                <a:solidFill>
                  <a:schemeClr val="tx1"/>
                </a:solidFill>
                <a:latin typeface="Times New Roman" pitchFamily="18" charset="0"/>
                <a:cs typeface="Times New Roman" pitchFamily="18" charset="0"/>
              </a:rPr>
              <a:t>SCImago Journal and Country Rank </a:t>
            </a:r>
            <a:r>
              <a:rPr lang="uk-UA" sz="1900" smtClean="0">
                <a:solidFill>
                  <a:schemeClr val="tx1"/>
                </a:solidFill>
                <a:latin typeface="Times New Roman" pitchFamily="18" charset="0"/>
                <a:cs typeface="Times New Roman" pitchFamily="18" charset="0"/>
              </a:rPr>
              <a:t>або </a:t>
            </a:r>
            <a:r>
              <a:rPr lang="en-US" sz="1900" smtClean="0">
                <a:solidFill>
                  <a:schemeClr val="tx1"/>
                </a:solidFill>
                <a:latin typeface="Times New Roman" pitchFamily="18" charset="0"/>
                <a:cs typeface="Times New Roman" pitchFamily="18" charset="0"/>
              </a:rPr>
              <a:t>Journal Citation Reports, </a:t>
            </a:r>
            <a:r>
              <a:rPr lang="uk-UA" sz="1900" smtClean="0">
                <a:solidFill>
                  <a:schemeClr val="tx1"/>
                </a:solidFill>
                <a:latin typeface="Times New Roman" pitchFamily="18" charset="0"/>
                <a:cs typeface="Times New Roman" pitchFamily="18" charset="0"/>
              </a:rPr>
              <a:t>для цілей абзацу першого цього пункту прирівнюється до двох наукових публікацій. </a:t>
            </a:r>
          </a:p>
          <a:p>
            <a:pPr marL="0" indent="449263" algn="just">
              <a:lnSpc>
                <a:spcPct val="80000"/>
              </a:lnSpc>
              <a:buFont typeface="Wingdings 3" pitchFamily="18" charset="2"/>
              <a:buNone/>
            </a:pPr>
            <a:r>
              <a:rPr lang="uk-UA" sz="1900" smtClean="0">
                <a:solidFill>
                  <a:schemeClr val="tx1"/>
                </a:solidFill>
                <a:latin typeface="Times New Roman" pitchFamily="18" charset="0"/>
                <a:cs typeface="Times New Roman" pitchFamily="18" charset="0"/>
              </a:rPr>
              <a:t>Статті зараховуються за темою дисертації винятково у разі наявності у них активного ідентифікатора </a:t>
            </a:r>
            <a:r>
              <a:rPr lang="en-US" sz="1900" smtClean="0">
                <a:solidFill>
                  <a:schemeClr val="tx1"/>
                </a:solidFill>
                <a:latin typeface="Times New Roman" pitchFamily="18" charset="0"/>
                <a:cs typeface="Times New Roman" pitchFamily="18" charset="0"/>
              </a:rPr>
              <a:t>DOI (Digital Object Identifier).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Місце для вмісту 2"/>
          <p:cNvSpPr>
            <a:spLocks noGrp="1"/>
          </p:cNvSpPr>
          <p:nvPr>
            <p:ph idx="1"/>
          </p:nvPr>
        </p:nvSpPr>
        <p:spPr>
          <a:xfrm>
            <a:off x="1371600" y="914400"/>
            <a:ext cx="8175625" cy="5029200"/>
          </a:xfrm>
        </p:spPr>
        <p:txBody>
          <a:bodyPr/>
          <a:lstStyle/>
          <a:p>
            <a:pPr marL="0" indent="0" algn="just">
              <a:buFont typeface="Wingdings 3" pitchFamily="18" charset="2"/>
              <a:buNone/>
            </a:pPr>
            <a:r>
              <a:rPr lang="uk-UA" sz="2400" smtClean="0">
                <a:solidFill>
                  <a:schemeClr val="tx1"/>
                </a:solidFill>
                <a:latin typeface="Times New Roman" pitchFamily="18" charset="0"/>
                <a:cs typeface="Times New Roman" pitchFamily="18" charset="0"/>
              </a:rPr>
              <a:t>За ініціативи Ради молодих вчених при МОН України разом з Департаментом атестації кадрів вищої кваліфікації МОН України та Національного агентства із забезпечення якості вищої освіти (далі – Національне агентство)  проведено 21.05.2021 року онлайн-семінар “Доктор філософії/доктор мистецтва: умови підготовки” трансляція якого розміщена за адресою </a:t>
            </a:r>
            <a:r>
              <a:rPr lang="ru-RU" sz="2400" u="sng" smtClean="0">
                <a:latin typeface="Times New Roman" pitchFamily="18" charset="0"/>
                <a:cs typeface="Times New Roman" pitchFamily="18" charset="0"/>
                <a:hlinkClick r:id="rId2"/>
              </a:rPr>
              <a:t>https://youtu.be/f2grzLMS39g</a:t>
            </a:r>
            <a:r>
              <a:rPr lang="uk-UA" sz="2400" smtClean="0">
                <a:latin typeface="Times New Roman" pitchFamily="18" charset="0"/>
                <a:cs typeface="Times New Roman" pitchFamily="18" charset="0"/>
              </a:rPr>
              <a:t>.</a:t>
            </a:r>
            <a:r>
              <a:rPr lang="en-US" sz="2400" smtClean="0">
                <a:solidFill>
                  <a:schemeClr val="tx1"/>
                </a:solidFill>
                <a:latin typeface="Times New Roman" pitchFamily="18" charset="0"/>
                <a:cs typeface="Times New Roman" pitchFamily="18" charset="0"/>
              </a:rPr>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Заголовок 1"/>
          <p:cNvSpPr>
            <a:spLocks noGrp="1"/>
          </p:cNvSpPr>
          <p:nvPr>
            <p:ph type="title"/>
          </p:nvPr>
        </p:nvSpPr>
        <p:spPr>
          <a:xfrm>
            <a:off x="1219200" y="2895600"/>
            <a:ext cx="8978900" cy="1989138"/>
          </a:xfrm>
        </p:spPr>
        <p:txBody>
          <a:bodyPr/>
          <a:lstStyle/>
          <a:p>
            <a:pPr algn="ctr"/>
            <a:r>
              <a:rPr lang="uk-UA" sz="6000" b="1" smtClean="0">
                <a:solidFill>
                  <a:schemeClr val="tx1"/>
                </a:solidFill>
                <a:latin typeface="Times New Roman" pitchFamily="18" charset="0"/>
                <a:cs typeface="Times New Roman" pitchFamily="18" charset="0"/>
              </a:rPr>
              <a:t>Дякую за увагу!</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533400" y="1143000"/>
            <a:ext cx="9372600" cy="5486400"/>
          </a:xfrm>
        </p:spPr>
        <p:txBody>
          <a:bodyPr>
            <a:noAutofit/>
          </a:bodyPr>
          <a:lstStyle/>
          <a:p>
            <a:pPr marL="457200" indent="-457200" algn="just">
              <a:buFont typeface="Trebuchet MS" pitchFamily="34" charset="0"/>
              <a:buAutoNum type="arabicPeriod"/>
            </a:pPr>
            <a:r>
              <a:rPr lang="uk-UA" sz="2000" dirty="0" smtClean="0">
                <a:solidFill>
                  <a:schemeClr val="tx1"/>
                </a:solidFill>
                <a:latin typeface="Times New Roman" pitchFamily="18" charset="0"/>
                <a:cs typeface="Times New Roman" pitchFamily="18" charset="0"/>
              </a:rPr>
              <a:t>Процедура проведення захистів докторів філософії проводиться відповідно до Постанови Кабінету Міністрів України від 6.03.2019 року № 167 </a:t>
            </a:r>
            <a:r>
              <a:rPr lang="uk-UA" sz="2000" dirty="0" err="1" smtClean="0">
                <a:solidFill>
                  <a:schemeClr val="tx1"/>
                </a:solidFill>
                <a:latin typeface="Times New Roman" pitchFamily="18" charset="0"/>
                <a:cs typeface="Times New Roman" pitchFamily="18" charset="0"/>
              </a:rPr>
              <a:t>“Про</a:t>
            </a:r>
            <a:r>
              <a:rPr lang="uk-UA" sz="2000" dirty="0" smtClean="0">
                <a:solidFill>
                  <a:schemeClr val="tx1"/>
                </a:solidFill>
                <a:latin typeface="Times New Roman" pitchFamily="18" charset="0"/>
                <a:cs typeface="Times New Roman" pitchFamily="18" charset="0"/>
              </a:rPr>
              <a:t> проведення експерименту з присудження ступеня доктора філософії ” із змінами, внесеними згідно з Постановою КМ </a:t>
            </a:r>
            <a:r>
              <a:rPr lang="uk-UA" sz="2000" b="1" dirty="0" smtClean="0">
                <a:solidFill>
                  <a:schemeClr val="tx2"/>
                </a:solidFill>
                <a:latin typeface="Times New Roman" pitchFamily="18" charset="0"/>
                <a:cs typeface="Times New Roman" pitchFamily="18" charset="0"/>
              </a:rPr>
              <a:t>№ 979 від 21.10.2020</a:t>
            </a:r>
            <a:r>
              <a:rPr lang="uk-UA" sz="2000" dirty="0" smtClean="0">
                <a:solidFill>
                  <a:schemeClr val="tx1"/>
                </a:solidFill>
                <a:latin typeface="Times New Roman" pitchFamily="18" charset="0"/>
                <a:cs typeface="Times New Roman" pitchFamily="18" charset="0"/>
              </a:rPr>
              <a:t> року про проведення до 30 червня 2021 р. експерименту з присудження ступеня доктора філософії та затвердити </a:t>
            </a:r>
            <a:r>
              <a:rPr lang="uk-UA" sz="2000" b="1" dirty="0" smtClean="0">
                <a:solidFill>
                  <a:schemeClr val="tx2"/>
                </a:solidFill>
                <a:latin typeface="Times New Roman" pitchFamily="18" charset="0"/>
                <a:cs typeface="Times New Roman" pitchFamily="18" charset="0"/>
              </a:rPr>
              <a:t>Порядок проведення експерименту з присудження ступеня доктора філософії.</a:t>
            </a:r>
          </a:p>
          <a:p>
            <a:pPr marL="457200" indent="-457200"/>
            <a:r>
              <a:rPr lang="ru-RU" sz="2000" dirty="0" smtClean="0">
                <a:solidFill>
                  <a:schemeClr val="tx1"/>
                </a:solidFill>
                <a:latin typeface="Times New Roman" pitchFamily="18" charset="0"/>
                <a:cs typeface="Times New Roman" pitchFamily="18" charset="0"/>
              </a:rPr>
              <a:t>Процедура </a:t>
            </a:r>
            <a:r>
              <a:rPr lang="ru-RU" sz="2000" dirty="0" err="1" smtClean="0">
                <a:solidFill>
                  <a:schemeClr val="tx1"/>
                </a:solidFill>
                <a:latin typeface="Times New Roman" pitchFamily="18" charset="0"/>
                <a:cs typeface="Times New Roman" pitchFamily="18" charset="0"/>
              </a:rPr>
              <a:t>проведення</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захистів</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докторів</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філософії</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після</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завершення</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експерименту</a:t>
            </a:r>
            <a:r>
              <a:rPr lang="ru-RU" sz="2000" dirty="0" smtClean="0">
                <a:solidFill>
                  <a:schemeClr val="tx1"/>
                </a:solidFill>
                <a:latin typeface="Times New Roman" pitchFamily="18" charset="0"/>
                <a:cs typeface="Times New Roman" pitchFamily="18" charset="0"/>
              </a:rPr>
              <a:t> буде проводиться </a:t>
            </a:r>
            <a:r>
              <a:rPr lang="ru-RU" sz="2000" dirty="0" err="1" smtClean="0">
                <a:solidFill>
                  <a:schemeClr val="tx1"/>
                </a:solidFill>
                <a:latin typeface="Times New Roman" pitchFamily="18" charset="0"/>
                <a:cs typeface="Times New Roman" pitchFamily="18" charset="0"/>
              </a:rPr>
              <a:t>відповідно</a:t>
            </a:r>
            <a:r>
              <a:rPr lang="ru-RU" sz="2000" dirty="0" smtClean="0">
                <a:solidFill>
                  <a:schemeClr val="tx1"/>
                </a:solidFill>
                <a:latin typeface="Times New Roman" pitchFamily="18" charset="0"/>
                <a:cs typeface="Times New Roman" pitchFamily="18" charset="0"/>
              </a:rPr>
              <a:t> до </a:t>
            </a:r>
            <a:r>
              <a:rPr lang="ru-RU" sz="2000" dirty="0" err="1" smtClean="0">
                <a:solidFill>
                  <a:schemeClr val="tx1"/>
                </a:solidFill>
                <a:latin typeface="Times New Roman" pitchFamily="18" charset="0"/>
                <a:cs typeface="Times New Roman" pitchFamily="18" charset="0"/>
              </a:rPr>
              <a:t>положення</a:t>
            </a:r>
            <a:r>
              <a:rPr lang="ru-RU" sz="2000" dirty="0" smtClean="0">
                <a:solidFill>
                  <a:schemeClr val="tx1"/>
                </a:solidFill>
                <a:latin typeface="Times New Roman" pitchFamily="18" charset="0"/>
                <a:cs typeface="Times New Roman" pitchFamily="18" charset="0"/>
              </a:rPr>
              <a:t>, яке </a:t>
            </a:r>
            <a:r>
              <a:rPr lang="ru-RU" sz="2000" dirty="0" err="1" smtClean="0">
                <a:solidFill>
                  <a:schemeClr val="tx1"/>
                </a:solidFill>
                <a:latin typeface="Times New Roman" pitchFamily="18" charset="0"/>
                <a:cs typeface="Times New Roman" pitchFamily="18" charset="0"/>
              </a:rPr>
              <a:t>розміщено</a:t>
            </a:r>
            <a:r>
              <a:rPr lang="ru-RU" sz="2000" dirty="0" smtClean="0">
                <a:solidFill>
                  <a:schemeClr val="tx1"/>
                </a:solidFill>
                <a:latin typeface="Times New Roman" pitchFamily="18" charset="0"/>
                <a:cs typeface="Times New Roman" pitchFamily="18" charset="0"/>
              </a:rPr>
              <a:t> на </a:t>
            </a:r>
            <a:r>
              <a:rPr lang="ru-RU" sz="2000" dirty="0" err="1" smtClean="0">
                <a:solidFill>
                  <a:schemeClr val="tx1"/>
                </a:solidFill>
                <a:latin typeface="Times New Roman" pitchFamily="18" charset="0"/>
                <a:cs typeface="Times New Roman" pitchFamily="18" charset="0"/>
              </a:rPr>
              <a:t>сайті</a:t>
            </a:r>
            <a:r>
              <a:rPr lang="ru-RU" sz="2000" dirty="0" smtClean="0">
                <a:solidFill>
                  <a:schemeClr val="tx1"/>
                </a:solidFill>
                <a:latin typeface="Times New Roman" pitchFamily="18" charset="0"/>
                <a:cs typeface="Times New Roman" pitchFamily="18" charset="0"/>
              </a:rPr>
              <a:t> МОН </a:t>
            </a:r>
            <a:r>
              <a:rPr lang="ru-RU" sz="2000" dirty="0" err="1" smtClean="0">
                <a:solidFill>
                  <a:schemeClr val="tx1"/>
                </a:solidFill>
                <a:latin typeface="Times New Roman" pitchFamily="18" charset="0"/>
                <a:cs typeface="Times New Roman" pitchFamily="18" charset="0"/>
              </a:rPr>
              <a:t>України</a:t>
            </a:r>
            <a:r>
              <a:rPr lang="ru-RU" sz="2000" dirty="0" smtClean="0">
                <a:solidFill>
                  <a:schemeClr val="tx1"/>
                </a:solidFill>
                <a:latin typeface="Times New Roman" pitchFamily="18" charset="0"/>
                <a:cs typeface="Times New Roman" pitchFamily="18" charset="0"/>
              </a:rPr>
              <a:t> за </a:t>
            </a:r>
            <a:r>
              <a:rPr lang="ru-RU" sz="2000" dirty="0" err="1" smtClean="0">
                <a:solidFill>
                  <a:schemeClr val="tx1"/>
                </a:solidFill>
                <a:latin typeface="Times New Roman" pitchFamily="18" charset="0"/>
                <a:cs typeface="Times New Roman" pitchFamily="18" charset="0"/>
              </a:rPr>
              <a:t>наступним</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посиланням</a:t>
            </a:r>
            <a:r>
              <a:rPr lang="ru-RU" sz="2000" dirty="0" smtClean="0">
                <a:solidFill>
                  <a:schemeClr val="tx1"/>
                </a:solidFill>
                <a:latin typeface="Times New Roman" pitchFamily="18" charset="0"/>
                <a:cs typeface="Times New Roman" pitchFamily="18" charset="0"/>
              </a:rPr>
              <a:t>:</a:t>
            </a:r>
            <a:endParaRPr lang="uk-UA" sz="2000" dirty="0" smtClean="0">
              <a:latin typeface="Times New Roman" pitchFamily="18" charset="0"/>
              <a:cs typeface="Times New Roman" pitchFamily="18" charset="0"/>
            </a:endParaRPr>
          </a:p>
          <a:p>
            <a:pPr marL="457200" indent="-11113">
              <a:buNone/>
            </a:pPr>
            <a:r>
              <a:rPr lang="uk-UA" sz="2000" dirty="0" smtClean="0">
                <a:latin typeface="Times New Roman" pitchFamily="18" charset="0"/>
                <a:cs typeface="Times New Roman" pitchFamily="18" charset="0"/>
                <a:hlinkClick r:id="rId2"/>
              </a:rPr>
              <a:t>МОН ПРОПОНУЄ ДЛЯ ГРОМАДСЬКОГО ОБГОВОРЕННЯ ПРОЄКТ ПОРЯДКУ ПРИСУДЖЕННЯ СТУПЕНЯ ДОКТОРА ФІЛОСОФІЇ ТА СКАСУВАННЯ РІШЕННЯ РАЗОВОЇ СПЕЦІАЛІЗОВАНОЇ ВЧЕНОЇ РАДИ ЗАКЛАДУ ВИЩОЇ ОСВІТИ, НАУКОВОЇ УСТАНОВИ ПРО ПРИСУДЖЕННЯ СТУПЕНЯ ДОКТОРА ФІЛОСОФІЇ</a:t>
            </a:r>
            <a:endParaRPr lang="uk-UA" sz="2000" dirty="0" smtClean="0">
              <a:solidFill>
                <a:schemeClr val="tx1"/>
              </a:solidFill>
              <a:latin typeface="Times New Roman" pitchFamily="18" charset="0"/>
              <a:cs typeface="Times New Roman" pitchFamily="18" charset="0"/>
            </a:endParaRPr>
          </a:p>
          <a:p>
            <a:pPr marL="457200" indent="-457200" algn="just">
              <a:buFont typeface="Wingdings 3" pitchFamily="18" charset="2"/>
              <a:buNone/>
            </a:pPr>
            <a:endParaRPr lang="uk-UA" sz="2200" dirty="0" smtClean="0">
              <a:solidFill>
                <a:schemeClr val="tx1"/>
              </a:solidFill>
            </a:endParaRPr>
          </a:p>
        </p:txBody>
      </p:sp>
      <p:sp>
        <p:nvSpPr>
          <p:cNvPr id="25602" name="Прямоугольник 3"/>
          <p:cNvSpPr>
            <a:spLocks noChangeArrowheads="1"/>
          </p:cNvSpPr>
          <p:nvPr/>
        </p:nvSpPr>
        <p:spPr bwMode="auto">
          <a:xfrm>
            <a:off x="457200" y="152400"/>
            <a:ext cx="11049000" cy="4619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Нормативні документи</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extLst>
          </p:cNvPr>
          <p:cNvSpPr>
            <a:spLocks noGrp="1"/>
          </p:cNvSpPr>
          <p:nvPr>
            <p:ph idx="1"/>
          </p:nvPr>
        </p:nvSpPr>
        <p:spPr>
          <a:xfrm>
            <a:off x="304800" y="762000"/>
            <a:ext cx="10972800" cy="5867400"/>
          </a:xfrm>
        </p:spPr>
        <p:txBody>
          <a:bodyPr>
            <a:noAutofit/>
          </a:bodyPr>
          <a:lstStyle/>
          <a:p>
            <a:pPr marL="0" indent="449263" algn="just">
              <a:buFont typeface="Wingdings 3" pitchFamily="18" charset="2"/>
              <a:buNone/>
            </a:pPr>
            <a:r>
              <a:rPr lang="uk-UA" sz="2000" smtClean="0">
                <a:solidFill>
                  <a:srgbClr val="0D0D0D"/>
                </a:solidFill>
                <a:latin typeface="Times New Roman" pitchFamily="18" charset="0"/>
                <a:cs typeface="Times New Roman" pitchFamily="18" charset="0"/>
              </a:rPr>
              <a:t>Відповідно до Постанови Кабінету Міністрів України від </a:t>
            </a:r>
            <a:r>
              <a:rPr lang="uk-UA" sz="2000" b="1" smtClean="0">
                <a:solidFill>
                  <a:schemeClr val="tx1"/>
                </a:solidFill>
                <a:latin typeface="Times New Roman" pitchFamily="18" charset="0"/>
                <a:cs typeface="Times New Roman" pitchFamily="18" charset="0"/>
              </a:rPr>
              <a:t>23 березня 2016 р. № 261 “Про затвердження Порядку підготовки здобувачів вищої освіти ступеня доктора філософії та доктора наук у закладах вищої освіти (наукових установах)” </a:t>
            </a:r>
            <a:r>
              <a:rPr lang="uk-UA" sz="2000" smtClean="0">
                <a:solidFill>
                  <a:srgbClr val="0D0D0D"/>
                </a:solidFill>
                <a:latin typeface="Times New Roman" pitchFamily="18" charset="0"/>
                <a:cs typeface="Times New Roman" pitchFamily="18" charset="0"/>
              </a:rPr>
              <a:t>змінами, внесеними згідно з Постановою КМ № 283 від 03.04.2019 року. </a:t>
            </a:r>
          </a:p>
          <a:p>
            <a:pPr marL="0" indent="449263" algn="just">
              <a:buFont typeface="Wingdings 3" pitchFamily="18" charset="2"/>
              <a:buNone/>
            </a:pPr>
            <a:r>
              <a:rPr lang="uk-UA" sz="2000" smtClean="0">
                <a:solidFill>
                  <a:srgbClr val="0D0D0D"/>
                </a:solidFill>
                <a:latin typeface="Times New Roman" pitchFamily="18" charset="0"/>
                <a:cs typeface="Times New Roman" pitchFamily="18" charset="0"/>
              </a:rPr>
              <a:t>  Пункт 10. Аспіранти і докторанти проводять наукові дослідження згідно з </a:t>
            </a:r>
            <a:r>
              <a:rPr lang="uk-UA" sz="2000" b="1" smtClean="0">
                <a:solidFill>
                  <a:srgbClr val="0D0D0D"/>
                </a:solidFill>
                <a:latin typeface="Times New Roman" pitchFamily="18" charset="0"/>
                <a:cs typeface="Times New Roman" pitchFamily="18" charset="0"/>
              </a:rPr>
              <a:t>індивідуальним</a:t>
            </a:r>
            <a:r>
              <a:rPr lang="uk-UA" sz="2000" smtClean="0">
                <a:solidFill>
                  <a:srgbClr val="0D0D0D"/>
                </a:solidFill>
                <a:latin typeface="Times New Roman" pitchFamily="18" charset="0"/>
                <a:cs typeface="Times New Roman" pitchFamily="18" charset="0"/>
              </a:rPr>
              <a:t> </a:t>
            </a:r>
            <a:r>
              <a:rPr lang="uk-UA" sz="2000" b="1" smtClean="0">
                <a:solidFill>
                  <a:srgbClr val="0D0D0D"/>
                </a:solidFill>
                <a:latin typeface="Times New Roman" pitchFamily="18" charset="0"/>
                <a:cs typeface="Times New Roman" pitchFamily="18" charset="0"/>
              </a:rPr>
              <a:t>планом</a:t>
            </a:r>
            <a:r>
              <a:rPr lang="uk-UA" sz="2000" smtClean="0">
                <a:solidFill>
                  <a:srgbClr val="0D0D0D"/>
                </a:solidFill>
                <a:latin typeface="Times New Roman" pitchFamily="18" charset="0"/>
                <a:cs typeface="Times New Roman" pitchFamily="18" charset="0"/>
              </a:rPr>
              <a:t> наукової роботи, в якому визначаються </a:t>
            </a:r>
            <a:r>
              <a:rPr lang="uk-UA" sz="2000" i="1" smtClean="0">
                <a:solidFill>
                  <a:srgbClr val="0D0D0D"/>
                </a:solidFill>
                <a:latin typeface="Times New Roman" pitchFamily="18" charset="0"/>
                <a:cs typeface="Times New Roman" pitchFamily="18" charset="0"/>
              </a:rPr>
              <a:t>зміст, строки виконання та обсяг наукових робіт, а також запланований строк захисту дисертації </a:t>
            </a:r>
            <a:r>
              <a:rPr lang="uk-UA" sz="2000" smtClean="0">
                <a:solidFill>
                  <a:srgbClr val="0D0D0D"/>
                </a:solidFill>
                <a:latin typeface="Times New Roman" pitchFamily="18" charset="0"/>
                <a:cs typeface="Times New Roman" pitchFamily="18" charset="0"/>
              </a:rPr>
              <a:t>протягом строку підготовки в аспірантурі та докторантурі.</a:t>
            </a:r>
          </a:p>
          <a:p>
            <a:pPr marL="0" indent="449263" algn="just">
              <a:buFont typeface="Wingdings 3" pitchFamily="18" charset="2"/>
              <a:buNone/>
            </a:pPr>
            <a:r>
              <a:rPr lang="uk-UA" sz="2000" b="1" smtClean="0">
                <a:solidFill>
                  <a:srgbClr val="0D0D0D"/>
                </a:solidFill>
                <a:latin typeface="Times New Roman" pitchFamily="18" charset="0"/>
                <a:cs typeface="Times New Roman" pitchFamily="18" charset="0"/>
              </a:rPr>
              <a:t>Індивідуальний план</a:t>
            </a:r>
            <a:r>
              <a:rPr lang="uk-UA" sz="2000" smtClean="0">
                <a:solidFill>
                  <a:srgbClr val="0D0D0D"/>
                </a:solidFill>
                <a:latin typeface="Times New Roman" pitchFamily="18" charset="0"/>
                <a:cs typeface="Times New Roman" pitchFamily="18" charset="0"/>
              </a:rPr>
              <a:t> наукової роботи </a:t>
            </a:r>
            <a:r>
              <a:rPr lang="uk-UA" sz="2000" b="1" smtClean="0">
                <a:solidFill>
                  <a:srgbClr val="0D0D0D"/>
                </a:solidFill>
                <a:latin typeface="Times New Roman" pitchFamily="18" charset="0"/>
                <a:cs typeface="Times New Roman" pitchFamily="18" charset="0"/>
              </a:rPr>
              <a:t>погоджується</a:t>
            </a:r>
            <a:r>
              <a:rPr lang="uk-UA" sz="2000" smtClean="0">
                <a:solidFill>
                  <a:srgbClr val="0D0D0D"/>
                </a:solidFill>
                <a:latin typeface="Times New Roman" pitchFamily="18" charset="0"/>
                <a:cs typeface="Times New Roman" pitchFamily="18" charset="0"/>
              </a:rPr>
              <a:t> </a:t>
            </a:r>
            <a:r>
              <a:rPr lang="uk-UA" sz="2000" b="1" smtClean="0">
                <a:solidFill>
                  <a:srgbClr val="0D0D0D"/>
                </a:solidFill>
                <a:latin typeface="Times New Roman" pitchFamily="18" charset="0"/>
                <a:cs typeface="Times New Roman" pitchFamily="18" charset="0"/>
              </a:rPr>
              <a:t>здобувачем</a:t>
            </a:r>
            <a:r>
              <a:rPr lang="uk-UA" sz="2000" smtClean="0">
                <a:solidFill>
                  <a:srgbClr val="0D0D0D"/>
                </a:solidFill>
                <a:latin typeface="Times New Roman" pitchFamily="18" charset="0"/>
                <a:cs typeface="Times New Roman" pitchFamily="18" charset="0"/>
              </a:rPr>
              <a:t> з його </a:t>
            </a:r>
            <a:r>
              <a:rPr lang="uk-UA" sz="2000" b="1" smtClean="0">
                <a:solidFill>
                  <a:srgbClr val="0D0D0D"/>
                </a:solidFill>
                <a:latin typeface="Times New Roman" pitchFamily="18" charset="0"/>
                <a:cs typeface="Times New Roman" pitchFamily="18" charset="0"/>
              </a:rPr>
              <a:t>науковим</a:t>
            </a:r>
            <a:r>
              <a:rPr lang="uk-UA" sz="2000" smtClean="0">
                <a:solidFill>
                  <a:srgbClr val="0D0D0D"/>
                </a:solidFill>
                <a:latin typeface="Times New Roman" pitchFamily="18" charset="0"/>
                <a:cs typeface="Times New Roman" pitchFamily="18" charset="0"/>
              </a:rPr>
              <a:t> </a:t>
            </a:r>
            <a:r>
              <a:rPr lang="uk-UA" sz="2000" b="1" smtClean="0">
                <a:solidFill>
                  <a:srgbClr val="0D0D0D"/>
                </a:solidFill>
                <a:latin typeface="Times New Roman" pitchFamily="18" charset="0"/>
                <a:cs typeface="Times New Roman" pitchFamily="18" charset="0"/>
              </a:rPr>
              <a:t>керівником</a:t>
            </a:r>
            <a:r>
              <a:rPr lang="uk-UA" sz="2000" smtClean="0">
                <a:solidFill>
                  <a:srgbClr val="0D0D0D"/>
                </a:solidFill>
                <a:latin typeface="Times New Roman" pitchFamily="18" charset="0"/>
                <a:cs typeface="Times New Roman" pitchFamily="18" charset="0"/>
              </a:rPr>
              <a:t> (консультантом) та </a:t>
            </a:r>
            <a:r>
              <a:rPr lang="uk-UA" sz="2000" b="1" smtClean="0">
                <a:solidFill>
                  <a:srgbClr val="0D0D0D"/>
                </a:solidFill>
                <a:latin typeface="Times New Roman" pitchFamily="18" charset="0"/>
                <a:cs typeface="Times New Roman" pitchFamily="18" charset="0"/>
              </a:rPr>
              <a:t>затверджується</a:t>
            </a:r>
            <a:r>
              <a:rPr lang="uk-UA" sz="2000" smtClean="0">
                <a:solidFill>
                  <a:srgbClr val="0D0D0D"/>
                </a:solidFill>
                <a:latin typeface="Times New Roman" pitchFamily="18" charset="0"/>
                <a:cs typeface="Times New Roman" pitchFamily="18" charset="0"/>
              </a:rPr>
              <a:t> </a:t>
            </a:r>
            <a:r>
              <a:rPr lang="uk-UA" sz="2000" b="1" smtClean="0">
                <a:solidFill>
                  <a:srgbClr val="0D0D0D"/>
                </a:solidFill>
                <a:latin typeface="Times New Roman" pitchFamily="18" charset="0"/>
                <a:cs typeface="Times New Roman" pitchFamily="18" charset="0"/>
              </a:rPr>
              <a:t>вченою</a:t>
            </a:r>
            <a:r>
              <a:rPr lang="uk-UA" sz="2000" smtClean="0">
                <a:solidFill>
                  <a:srgbClr val="0D0D0D"/>
                </a:solidFill>
                <a:latin typeface="Times New Roman" pitchFamily="18" charset="0"/>
                <a:cs typeface="Times New Roman" pitchFamily="18" charset="0"/>
              </a:rPr>
              <a:t> </a:t>
            </a:r>
            <a:r>
              <a:rPr lang="uk-UA" sz="2000" b="1" smtClean="0">
                <a:solidFill>
                  <a:srgbClr val="0D0D0D"/>
                </a:solidFill>
                <a:latin typeface="Times New Roman" pitchFamily="18" charset="0"/>
                <a:cs typeface="Times New Roman" pitchFamily="18" charset="0"/>
              </a:rPr>
              <a:t>радою</a:t>
            </a:r>
            <a:r>
              <a:rPr lang="uk-UA" sz="2000" smtClean="0">
                <a:solidFill>
                  <a:srgbClr val="0D0D0D"/>
                </a:solidFill>
                <a:latin typeface="Times New Roman" pitchFamily="18" charset="0"/>
                <a:cs typeface="Times New Roman" pitchFamily="18" charset="0"/>
              </a:rPr>
              <a:t> </a:t>
            </a:r>
            <a:r>
              <a:rPr lang="uk-UA" sz="2000" b="1" smtClean="0">
                <a:solidFill>
                  <a:srgbClr val="0D0D0D"/>
                </a:solidFill>
                <a:latin typeface="Times New Roman" pitchFamily="18" charset="0"/>
                <a:cs typeface="Times New Roman" pitchFamily="18" charset="0"/>
              </a:rPr>
              <a:t>університету</a:t>
            </a:r>
            <a:r>
              <a:rPr lang="uk-UA" sz="2000" smtClean="0">
                <a:solidFill>
                  <a:srgbClr val="0D0D0D"/>
                </a:solidFill>
                <a:latin typeface="Times New Roman" pitchFamily="18" charset="0"/>
                <a:cs typeface="Times New Roman" pitchFamily="18" charset="0"/>
              </a:rPr>
              <a:t> протягом двох місяців з дня зарахування здобувача до університету.</a:t>
            </a:r>
          </a:p>
          <a:p>
            <a:pPr marL="0" indent="449263" algn="just">
              <a:buFont typeface="Wingdings 3" pitchFamily="18" charset="2"/>
              <a:buNone/>
            </a:pPr>
            <a:r>
              <a:rPr lang="uk-UA" sz="2000" b="1" smtClean="0">
                <a:solidFill>
                  <a:srgbClr val="0D0D0D"/>
                </a:solidFill>
                <a:latin typeface="Times New Roman" pitchFamily="18" charset="0"/>
                <a:cs typeface="Times New Roman" pitchFamily="18" charset="0"/>
              </a:rPr>
              <a:t>Індивідуальний</a:t>
            </a:r>
            <a:r>
              <a:rPr lang="uk-UA" sz="2000" smtClean="0">
                <a:solidFill>
                  <a:srgbClr val="0D0D0D"/>
                </a:solidFill>
                <a:latin typeface="Times New Roman" pitchFamily="18" charset="0"/>
                <a:cs typeface="Times New Roman" pitchFamily="18" charset="0"/>
              </a:rPr>
              <a:t> </a:t>
            </a:r>
            <a:r>
              <a:rPr lang="uk-UA" sz="2000" b="1" smtClean="0">
                <a:solidFill>
                  <a:srgbClr val="0D0D0D"/>
                </a:solidFill>
                <a:latin typeface="Times New Roman" pitchFamily="18" charset="0"/>
                <a:cs typeface="Times New Roman" pitchFamily="18" charset="0"/>
              </a:rPr>
              <a:t>план</a:t>
            </a:r>
            <a:r>
              <a:rPr lang="uk-UA" sz="2000" smtClean="0">
                <a:solidFill>
                  <a:srgbClr val="0D0D0D"/>
                </a:solidFill>
                <a:latin typeface="Times New Roman" pitchFamily="18" charset="0"/>
                <a:cs typeface="Times New Roman" pitchFamily="18" charset="0"/>
              </a:rPr>
              <a:t> наукової роботи є </a:t>
            </a:r>
            <a:r>
              <a:rPr lang="uk-UA" sz="2000" b="1" smtClean="0">
                <a:solidFill>
                  <a:srgbClr val="0D0D0D"/>
                </a:solidFill>
                <a:latin typeface="Times New Roman" pitchFamily="18" charset="0"/>
                <a:cs typeface="Times New Roman" pitchFamily="18" charset="0"/>
              </a:rPr>
              <a:t>обов’язковим</a:t>
            </a:r>
            <a:r>
              <a:rPr lang="uk-UA" sz="2000" smtClean="0">
                <a:solidFill>
                  <a:srgbClr val="0D0D0D"/>
                </a:solidFill>
                <a:latin typeface="Times New Roman" pitchFamily="18" charset="0"/>
                <a:cs typeface="Times New Roman" pitchFamily="18" charset="0"/>
              </a:rPr>
              <a:t> до виконання здобувачем відповідного ступеня і використовується для оцінювання успішності запланованої наукової роботи.</a:t>
            </a:r>
          </a:p>
          <a:p>
            <a:pPr marL="0" indent="449263" algn="just">
              <a:buFont typeface="Wingdings 3" pitchFamily="18" charset="2"/>
              <a:buNone/>
            </a:pPr>
            <a:r>
              <a:rPr lang="uk-UA" sz="2000" b="1" smtClean="0">
                <a:solidFill>
                  <a:srgbClr val="0D0D0D"/>
                </a:solidFill>
                <a:latin typeface="Times New Roman" pitchFamily="18" charset="0"/>
                <a:cs typeface="Times New Roman" pitchFamily="18" charset="0"/>
              </a:rPr>
              <a:t>Невиконання</a:t>
            </a:r>
            <a:r>
              <a:rPr lang="uk-UA" sz="2000" smtClean="0">
                <a:solidFill>
                  <a:srgbClr val="0D0D0D"/>
                </a:solidFill>
                <a:latin typeface="Times New Roman" pitchFamily="18" charset="0"/>
                <a:cs typeface="Times New Roman" pitchFamily="18" charset="0"/>
              </a:rPr>
              <a:t> </a:t>
            </a:r>
            <a:r>
              <a:rPr lang="uk-UA" sz="2000" b="1" smtClean="0">
                <a:solidFill>
                  <a:srgbClr val="0D0D0D"/>
                </a:solidFill>
                <a:latin typeface="Times New Roman" pitchFamily="18" charset="0"/>
                <a:cs typeface="Times New Roman" pitchFamily="18" charset="0"/>
              </a:rPr>
              <a:t>індивідуального</a:t>
            </a:r>
            <a:r>
              <a:rPr lang="uk-UA" sz="2000" smtClean="0">
                <a:solidFill>
                  <a:srgbClr val="0D0D0D"/>
                </a:solidFill>
                <a:latin typeface="Times New Roman" pitchFamily="18" charset="0"/>
                <a:cs typeface="Times New Roman" pitchFamily="18" charset="0"/>
              </a:rPr>
              <a:t> </a:t>
            </a:r>
            <a:r>
              <a:rPr lang="uk-UA" sz="2000" b="1" smtClean="0">
                <a:solidFill>
                  <a:srgbClr val="0D0D0D"/>
                </a:solidFill>
                <a:latin typeface="Times New Roman" pitchFamily="18" charset="0"/>
                <a:cs typeface="Times New Roman" pitchFamily="18" charset="0"/>
              </a:rPr>
              <a:t>плану</a:t>
            </a:r>
            <a:r>
              <a:rPr lang="uk-UA" sz="2000" smtClean="0">
                <a:solidFill>
                  <a:srgbClr val="0D0D0D"/>
                </a:solidFill>
                <a:latin typeface="Times New Roman" pitchFamily="18" charset="0"/>
                <a:cs typeface="Times New Roman" pitchFamily="18" charset="0"/>
              </a:rPr>
              <a:t> наукової роботи або порушення строків виконання індивідуального плану наукової роботи без поважних причин, передбачених законодавством, може бути </a:t>
            </a:r>
            <a:r>
              <a:rPr lang="uk-UA" sz="2000" b="1" smtClean="0">
                <a:solidFill>
                  <a:srgbClr val="0D0D0D"/>
                </a:solidFill>
                <a:latin typeface="Times New Roman" pitchFamily="18" charset="0"/>
                <a:cs typeface="Times New Roman" pitchFamily="18" charset="0"/>
              </a:rPr>
              <a:t>підставою</a:t>
            </a:r>
            <a:r>
              <a:rPr lang="uk-UA" sz="2000" smtClean="0">
                <a:solidFill>
                  <a:srgbClr val="0D0D0D"/>
                </a:solidFill>
                <a:latin typeface="Times New Roman" pitchFamily="18" charset="0"/>
                <a:cs typeface="Times New Roman" pitchFamily="18" charset="0"/>
              </a:rPr>
              <a:t> для ухвалення вченою радою університету рішення про </a:t>
            </a:r>
            <a:r>
              <a:rPr lang="uk-UA" sz="2000" b="1" smtClean="0">
                <a:solidFill>
                  <a:srgbClr val="0D0D0D"/>
                </a:solidFill>
                <a:latin typeface="Times New Roman" pitchFamily="18" charset="0"/>
                <a:cs typeface="Times New Roman" pitchFamily="18" charset="0"/>
              </a:rPr>
              <a:t>відрахування</a:t>
            </a:r>
            <a:r>
              <a:rPr lang="uk-UA" sz="2000" smtClean="0">
                <a:solidFill>
                  <a:srgbClr val="0D0D0D"/>
                </a:solidFill>
                <a:latin typeface="Times New Roman" pitchFamily="18" charset="0"/>
                <a:cs typeface="Times New Roman" pitchFamily="18" charset="0"/>
              </a:rPr>
              <a:t> </a:t>
            </a:r>
            <a:r>
              <a:rPr lang="uk-UA" sz="2000" b="1" smtClean="0">
                <a:solidFill>
                  <a:srgbClr val="0D0D0D"/>
                </a:solidFill>
                <a:latin typeface="Times New Roman" pitchFamily="18" charset="0"/>
                <a:cs typeface="Times New Roman" pitchFamily="18" charset="0"/>
              </a:rPr>
              <a:t>аспіранта</a:t>
            </a:r>
            <a:r>
              <a:rPr lang="uk-UA" sz="2000" smtClean="0">
                <a:solidFill>
                  <a:srgbClr val="0D0D0D"/>
                </a:solidFill>
                <a:latin typeface="Times New Roman" pitchFamily="18" charset="0"/>
                <a:cs typeface="Times New Roman" pitchFamily="18" charset="0"/>
              </a:rPr>
              <a:t> (ад’юнкта) або </a:t>
            </a:r>
            <a:r>
              <a:rPr lang="uk-UA" sz="2000" b="1" smtClean="0">
                <a:solidFill>
                  <a:srgbClr val="0D0D0D"/>
                </a:solidFill>
                <a:latin typeface="Times New Roman" pitchFamily="18" charset="0"/>
                <a:cs typeface="Times New Roman" pitchFamily="18" charset="0"/>
              </a:rPr>
              <a:t>докторанта</a:t>
            </a:r>
            <a:r>
              <a:rPr lang="uk-UA" sz="2000" smtClean="0">
                <a:solidFill>
                  <a:srgbClr val="0D0D0D"/>
                </a:solidFill>
                <a:latin typeface="Times New Roman" pitchFamily="18" charset="0"/>
                <a:cs typeface="Times New Roman" pitchFamily="18" charset="0"/>
              </a:rPr>
              <a:t>.</a:t>
            </a:r>
          </a:p>
          <a:p>
            <a:pPr marL="0" indent="449263" algn="just">
              <a:buFont typeface="Wingdings 3" pitchFamily="18" charset="2"/>
              <a:buNone/>
            </a:pPr>
            <a:endParaRPr lang="uk-UA" sz="2000" smtClean="0">
              <a:solidFill>
                <a:srgbClr val="0D0D0D"/>
              </a:solidFill>
              <a:latin typeface="Times New Roman" pitchFamily="18" charset="0"/>
              <a:cs typeface="Times New Roman" pitchFamily="18" charset="0"/>
            </a:endParaRPr>
          </a:p>
        </p:txBody>
      </p:sp>
      <p:sp>
        <p:nvSpPr>
          <p:cNvPr id="26626" name="Прямоугольник 3"/>
          <p:cNvSpPr>
            <a:spLocks noChangeArrowheads="1"/>
          </p:cNvSpPr>
          <p:nvPr/>
        </p:nvSpPr>
        <p:spPr bwMode="auto">
          <a:xfrm>
            <a:off x="457200" y="152400"/>
            <a:ext cx="11049000" cy="4619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2. Індивідуальний план роботи аспіранта (освітня та наукові складові).</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3400" y="914400"/>
            <a:ext cx="10287000" cy="5508625"/>
          </a:xfrm>
          <a:prstGeom prst="rect">
            <a:avLst/>
          </a:prstGeom>
        </p:spPr>
        <p:txBody>
          <a:bodyPr>
            <a:spAutoFit/>
          </a:bodyPr>
          <a:lstStyle/>
          <a:p>
            <a:pPr indent="539750" algn="just"/>
            <a:r>
              <a:rPr lang="uk-UA" sz="2200" b="1">
                <a:solidFill>
                  <a:srgbClr val="0D0D0D"/>
                </a:solidFill>
                <a:latin typeface="Times New Roman" pitchFamily="18" charset="0"/>
                <a:cs typeface="Times New Roman" pitchFamily="18" charset="0"/>
              </a:rPr>
              <a:t>Тема дисертаційного дослідження</a:t>
            </a:r>
            <a:r>
              <a:rPr lang="uk-UA" sz="2200">
                <a:solidFill>
                  <a:srgbClr val="0D0D0D"/>
                </a:solidFill>
                <a:latin typeface="Times New Roman" pitchFamily="18" charset="0"/>
                <a:cs typeface="Times New Roman" pitchFamily="18" charset="0"/>
              </a:rPr>
              <a:t> погоджується з науковим керівником, проходить розгляд і затвердження на засіданні кафедри підготовки аспіранта або докторанта (не пізніше трьох тижнів після зарахування здобувача на навчання) із залученням гаранта освітньої програми. </a:t>
            </a:r>
          </a:p>
          <a:p>
            <a:pPr indent="539750" algn="just"/>
            <a:r>
              <a:rPr lang="uk-UA" sz="2200" b="1">
                <a:solidFill>
                  <a:srgbClr val="0D0D0D"/>
                </a:solidFill>
                <a:latin typeface="Times New Roman" pitchFamily="18" charset="0"/>
                <a:cs typeface="Times New Roman" pitchFamily="18" charset="0"/>
              </a:rPr>
              <a:t>Тема дисертаційного дослідження має бути вибрана в межах наукової тематики кафедри , наукового керівника та провідних докторів наук даного структурного підрозділу.</a:t>
            </a:r>
          </a:p>
          <a:p>
            <a:pPr indent="539750" algn="just"/>
            <a:r>
              <a:rPr lang="uk-UA" sz="2200">
                <a:solidFill>
                  <a:srgbClr val="0D0D0D"/>
                </a:solidFill>
                <a:latin typeface="Times New Roman" pitchFamily="18" charset="0"/>
                <a:cs typeface="Times New Roman" pitchFamily="18" charset="0"/>
              </a:rPr>
              <a:t>Після затвердження кафедрою тема дисертаційного дослідження подається на затвердження на вчену раду структурного підрозділу університету (не пізніше одного місяця після зарахування здобувача на навчання). </a:t>
            </a:r>
          </a:p>
          <a:p>
            <a:pPr indent="539750" algn="just"/>
            <a:r>
              <a:rPr lang="uk-UA" sz="2200">
                <a:solidFill>
                  <a:srgbClr val="0D0D0D"/>
                </a:solidFill>
                <a:latin typeface="Times New Roman" pitchFamily="18" charset="0"/>
                <a:cs typeface="Times New Roman" pitchFamily="18" charset="0"/>
              </a:rPr>
              <a:t>Остаточне затвердження теми дисертаційного дослідження здійснює Вчена рада університету (не пізніше двох місяців після зарахування здобувача на навчання. Для цього аспірант подає у відділ аспірантури витяги з протоколів кафедри та вченої ради структурного підрозділу, обґрунтування теми та розгорнутий план дисертаційного дослідження ( це додаток до індивідуального плану роботи аспіранта).</a:t>
            </a:r>
          </a:p>
        </p:txBody>
      </p:sp>
      <p:sp>
        <p:nvSpPr>
          <p:cNvPr id="27650" name="Прямоугольник 3"/>
          <p:cNvSpPr>
            <a:spLocks noChangeArrowheads="1"/>
          </p:cNvSpPr>
          <p:nvPr/>
        </p:nvSpPr>
        <p:spPr bwMode="auto">
          <a:xfrm>
            <a:off x="457200" y="152400"/>
            <a:ext cx="11049000" cy="4619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3. Вимоги до тем дисертаційних досліджень аспірантів</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81000" y="609600"/>
            <a:ext cx="10287000" cy="5632450"/>
          </a:xfrm>
          <a:prstGeom prst="rect">
            <a:avLst/>
          </a:prstGeom>
        </p:spPr>
        <p:txBody>
          <a:bodyPr>
            <a:spAutoFit/>
          </a:bodyPr>
          <a:lstStyle/>
          <a:p>
            <a:pPr indent="539750" algn="just"/>
            <a:r>
              <a:rPr lang="uk-UA" sz="2000">
                <a:latin typeface="Times New Roman" pitchFamily="18" charset="0"/>
                <a:cs typeface="Times New Roman" pitchFamily="18" charset="0"/>
              </a:rPr>
              <a:t>Аспіранти і докторанти проводять наукові дослідження згідно з індивідуальним планом наукової роботи аспіранта (докторанта). Індивідуальний план наукової роботи – це розгорнутий план дисертаційного дослідження, в якому визначаються зміст, строки виконання та обсяг наукових робіт, а також запланований строк захисту дисертації протягом строку підготовки в аспірантурі та докторантурі (зразок розміщується на сайті відділу аспірантури і докторантури). Він складається здобувачем наукового ступеня за погодженням з науковим керівником (консультантом), обговорюється на засіданні кафедри із залученням гаранта освітньої програми та є додатком до індивідуального плану роботи аспіранта (докторанта) електронний варіант розміщено на сайті відділу аспірантури і докторантури за адресою </a:t>
            </a:r>
            <a:r>
              <a:rPr lang="uk-UA" sz="2000" u="sng">
                <a:latin typeface="Times New Roman" pitchFamily="18" charset="0"/>
                <a:cs typeface="Times New Roman" pitchFamily="18" charset="0"/>
                <a:hlinkClick r:id="rId2"/>
              </a:rPr>
              <a:t>https://vad.pnu.edu.ua/індивідуальні-навчальні</a:t>
            </a:r>
            <a:r>
              <a:rPr lang="uk-UA" sz="2000">
                <a:latin typeface="Times New Roman" pitchFamily="18" charset="0"/>
                <a:cs typeface="Times New Roman" pitchFamily="18" charset="0"/>
              </a:rPr>
              <a:t> </a:t>
            </a:r>
            <a:r>
              <a:rPr lang="ru-RU" sz="2000" u="sng">
                <a:latin typeface="Times New Roman" pitchFamily="18" charset="0"/>
                <a:cs typeface="Times New Roman" pitchFamily="18" charset="0"/>
              </a:rPr>
              <a:t>плани</a:t>
            </a:r>
            <a:r>
              <a:rPr lang="uk-UA" sz="2000" u="sng">
                <a:latin typeface="Times New Roman" pitchFamily="18" charset="0"/>
                <a:cs typeface="Times New Roman" pitchFamily="18" charset="0"/>
              </a:rPr>
              <a:t>/</a:t>
            </a:r>
            <a:r>
              <a:rPr lang="uk-UA" sz="2000">
                <a:latin typeface="Times New Roman" pitchFamily="18" charset="0"/>
                <a:cs typeface="Times New Roman" pitchFamily="18" charset="0"/>
              </a:rPr>
              <a:t>.</a:t>
            </a:r>
          </a:p>
          <a:p>
            <a:pPr indent="539750" algn="just"/>
            <a:r>
              <a:rPr lang="uk-UA" sz="2000" b="1">
                <a:latin typeface="Times New Roman" pitchFamily="18" charset="0"/>
                <a:cs typeface="Times New Roman" pitchFamily="18" charset="0"/>
              </a:rPr>
              <a:t>Тема дисертаційного дослідження і індивідуальний план роботи затверджується вченою радою Університету не пізніше двох місяців з дня зарахування здобувача до вищого навчального закладу.</a:t>
            </a:r>
          </a:p>
          <a:p>
            <a:pPr indent="539750" algn="just"/>
            <a:r>
              <a:rPr lang="uk-UA" sz="2000" b="1">
                <a:latin typeface="Times New Roman" pitchFamily="18" charset="0"/>
                <a:cs typeface="Times New Roman" pitchFamily="18" charset="0"/>
              </a:rPr>
              <a:t>Індивідуальний план</a:t>
            </a:r>
            <a:r>
              <a:rPr lang="uk-UA" sz="2000">
                <a:latin typeface="Times New Roman" pitchFamily="18" charset="0"/>
                <a:cs typeface="Times New Roman" pitchFamily="18" charset="0"/>
              </a:rPr>
              <a:t> роботи аспіранта </a:t>
            </a:r>
            <a:r>
              <a:rPr lang="uk-UA" sz="2000" b="1">
                <a:latin typeface="Times New Roman" pitchFamily="18" charset="0"/>
                <a:cs typeface="Times New Roman" pitchFamily="18" charset="0"/>
              </a:rPr>
              <a:t>є обов’язковим </a:t>
            </a:r>
            <a:r>
              <a:rPr lang="uk-UA" sz="2000">
                <a:latin typeface="Times New Roman" pitchFamily="18" charset="0"/>
                <a:cs typeface="Times New Roman" pitchFamily="18" charset="0"/>
              </a:rPr>
              <a:t>до виконання здобувачем відповідного ступеня і використовується для оцінювання успішності запланованої роботи.</a:t>
            </a:r>
          </a:p>
          <a:p>
            <a:pPr indent="539750" algn="just"/>
            <a:r>
              <a:rPr lang="uk-UA" sz="2000" i="1">
                <a:latin typeface="Times New Roman" pitchFamily="18" charset="0"/>
                <a:cs typeface="Times New Roman" pitchFamily="18" charset="0"/>
              </a:rPr>
              <a:t>Безпосередню відповідальність за виконання індивідуального плану роботи несе здобувач і науковий керівник (консультант).</a:t>
            </a:r>
          </a:p>
          <a:p>
            <a:pPr indent="539750" algn="just"/>
            <a:endParaRPr lang="uk-UA" sz="2000">
              <a:solidFill>
                <a:srgbClr val="0D0D0D"/>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81000" y="609600"/>
            <a:ext cx="7315200" cy="5170488"/>
          </a:xfrm>
          <a:prstGeom prst="rect">
            <a:avLst/>
          </a:prstGeom>
        </p:spPr>
        <p:txBody>
          <a:bodyPr>
            <a:spAutoFit/>
          </a:bodyPr>
          <a:lstStyle/>
          <a:p>
            <a:pPr indent="360363" algn="just"/>
            <a:r>
              <a:rPr lang="uk-UA" sz="2200">
                <a:solidFill>
                  <a:srgbClr val="0D0D0D"/>
                </a:solidFill>
                <a:latin typeface="Times New Roman" pitchFamily="18" charset="0"/>
                <a:cs typeface="Times New Roman" pitchFamily="18" charset="0"/>
              </a:rPr>
              <a:t>Етапи, завдання та результати проходження освітньої та наукової складової підготовки аспіранта відображаються в індивідуальному плані роботи аспіранта. Індивідуальний план роботи аспіранта охоплює освітньо-наукову (яка розміщена у індивідуальному плані роботи аспіранта стор. 21 –23) та наукову складові підготовки, з зазначенням конкретних видів, обсягів та строків виконання освітніх та наукових завдань, а також підтвердження їх виконання (зразок розміщується на сайті відділу аспірантури і докторантури за адресою </a:t>
            </a:r>
            <a:r>
              <a:rPr lang="ru-RU" sz="2200" u="sng">
                <a:latin typeface="Times New Roman" pitchFamily="18" charset="0"/>
                <a:cs typeface="Times New Roman" pitchFamily="18" charset="0"/>
                <a:hlinkClick r:id="rId2"/>
              </a:rPr>
              <a:t>https://vad.pnu.edu.ua/аспіранти-1-року-навчання/</a:t>
            </a:r>
            <a:r>
              <a:rPr lang="uk-UA" sz="2200">
                <a:solidFill>
                  <a:srgbClr val="0D0D0D"/>
                </a:solidFill>
                <a:latin typeface="Times New Roman" pitchFamily="18" charset="0"/>
                <a:cs typeface="Times New Roman" pitchFamily="18" charset="0"/>
              </a:rPr>
              <a:t>/).</a:t>
            </a:r>
          </a:p>
          <a:p>
            <a:pPr indent="360363" algn="just"/>
            <a:r>
              <a:rPr lang="uk-UA" sz="2200">
                <a:solidFill>
                  <a:srgbClr val="0D0D0D"/>
                </a:solidFill>
                <a:latin typeface="Times New Roman" pitchFamily="18" charset="0"/>
                <a:cs typeface="Times New Roman" pitchFamily="18" charset="0"/>
              </a:rPr>
              <a:t>Освітню складову аспірант складає протягом першого місяця навчання у аспірантурі при допомозі свого наукового керівника та узгоджується з гарантом освітньої програми. </a:t>
            </a:r>
          </a:p>
        </p:txBody>
      </p:sp>
      <p:pic>
        <p:nvPicPr>
          <p:cNvPr id="29698" name="Picture 2">
            <a:hlinkClick r:id="rId3"/>
          </p:cNvPr>
          <p:cNvPicPr>
            <a:picLocks noChangeAspect="1" noChangeArrowheads="1"/>
          </p:cNvPicPr>
          <p:nvPr/>
        </p:nvPicPr>
        <p:blipFill>
          <a:blip r:embed="rId4" cstate="print"/>
          <a:srcRect l="18741" t="11458" r="19180" b="12500"/>
          <a:stretch>
            <a:fillRect/>
          </a:stretch>
        </p:blipFill>
        <p:spPr bwMode="auto">
          <a:xfrm>
            <a:off x="7848600" y="1371600"/>
            <a:ext cx="4038600" cy="350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763000" y="2819400"/>
            <a:ext cx="2743200" cy="3416300"/>
          </a:xfrm>
          <a:prstGeom prst="rect">
            <a:avLst/>
          </a:prstGeom>
          <a:ln>
            <a:solidFill>
              <a:schemeClr val="tx1"/>
            </a:solidFill>
          </a:ln>
        </p:spPr>
        <p:txBody>
          <a:bodyPr>
            <a:spAutoFit/>
          </a:bodyPr>
          <a:lstStyle/>
          <a:p>
            <a:pPr marL="179388" indent="-179388" algn="just">
              <a:buFont typeface="Trebuchet MS" pitchFamily="34" charset="0"/>
              <a:buAutoNum type="arabicPeriod"/>
            </a:pPr>
            <a:r>
              <a:rPr lang="uk-UA">
                <a:solidFill>
                  <a:srgbClr val="0D0D0D"/>
                </a:solidFill>
                <a:latin typeface="Times New Roman" pitchFamily="18" charset="0"/>
                <a:cs typeface="Times New Roman" pitchFamily="18" charset="0"/>
              </a:rPr>
              <a:t> Спецкурс – 1,</a:t>
            </a:r>
          </a:p>
          <a:p>
            <a:pPr marL="179388" indent="-179388" algn="just">
              <a:buFont typeface="Trebuchet MS" pitchFamily="34" charset="0"/>
              <a:buAutoNum type="arabicPeriod"/>
            </a:pPr>
            <a:r>
              <a:rPr lang="uk-UA">
                <a:solidFill>
                  <a:srgbClr val="0D0D0D"/>
                </a:solidFill>
                <a:latin typeface="Times New Roman" pitchFamily="18" charset="0"/>
                <a:cs typeface="Times New Roman" pitchFamily="18" charset="0"/>
              </a:rPr>
              <a:t> Спецкурс – 2,</a:t>
            </a:r>
          </a:p>
          <a:p>
            <a:pPr marL="179388" indent="-179388" algn="just">
              <a:buFont typeface="Trebuchet MS" pitchFamily="34" charset="0"/>
              <a:buAutoNum type="arabicPeriod"/>
            </a:pPr>
            <a:r>
              <a:rPr lang="uk-UA">
                <a:solidFill>
                  <a:srgbClr val="0D0D0D"/>
                </a:solidFill>
                <a:latin typeface="Times New Roman" pitchFamily="18" charset="0"/>
                <a:cs typeface="Times New Roman" pitchFamily="18" charset="0"/>
              </a:rPr>
              <a:t> Спецкурс – 3,</a:t>
            </a:r>
          </a:p>
          <a:p>
            <a:pPr marL="179388" indent="-179388" algn="just">
              <a:buFont typeface="Trebuchet MS" pitchFamily="34" charset="0"/>
              <a:buAutoNum type="arabicPeriod"/>
            </a:pPr>
            <a:r>
              <a:rPr lang="uk-UA">
                <a:solidFill>
                  <a:srgbClr val="0D0D0D"/>
                </a:solidFill>
                <a:latin typeface="Times New Roman" pitchFamily="18" charset="0"/>
                <a:cs typeface="Times New Roman" pitchFamily="18" charset="0"/>
              </a:rPr>
              <a:t> Спецкурс – 4,</a:t>
            </a:r>
          </a:p>
          <a:p>
            <a:pPr marL="179388" indent="-179388" algn="just">
              <a:buFont typeface="Trebuchet MS" pitchFamily="34" charset="0"/>
              <a:buAutoNum type="arabicPeriod"/>
            </a:pPr>
            <a:r>
              <a:rPr lang="uk-UA">
                <a:solidFill>
                  <a:srgbClr val="0D0D0D"/>
                </a:solidFill>
                <a:latin typeface="Times New Roman" pitchFamily="18" charset="0"/>
                <a:cs typeface="Times New Roman" pitchFamily="18" charset="0"/>
              </a:rPr>
              <a:t> Спецкурс – 5,</a:t>
            </a:r>
          </a:p>
          <a:p>
            <a:pPr marL="179388" indent="-179388" algn="just">
              <a:buFont typeface="Trebuchet MS" pitchFamily="34" charset="0"/>
              <a:buAutoNum type="arabicPeriod"/>
            </a:pPr>
            <a:r>
              <a:rPr lang="uk-UA">
                <a:solidFill>
                  <a:srgbClr val="0D0D0D"/>
                </a:solidFill>
                <a:latin typeface="Times New Roman" pitchFamily="18" charset="0"/>
                <a:cs typeface="Times New Roman" pitchFamily="18" charset="0"/>
              </a:rPr>
              <a:t>Спецкурс – 6.</a:t>
            </a:r>
          </a:p>
          <a:p>
            <a:pPr marL="179388" indent="-179388" algn="just"/>
            <a:endParaRPr lang="uk-UA">
              <a:solidFill>
                <a:srgbClr val="0D0D0D"/>
              </a:solidFill>
              <a:latin typeface="Times New Roman" pitchFamily="18" charset="0"/>
              <a:cs typeface="Times New Roman" pitchFamily="18" charset="0"/>
            </a:endParaRPr>
          </a:p>
          <a:p>
            <a:pPr marL="179388" indent="-179388" algn="just"/>
            <a:r>
              <a:rPr lang="uk-UA">
                <a:solidFill>
                  <a:srgbClr val="0D0D0D"/>
                </a:solidFill>
                <a:latin typeface="Times New Roman" pitchFamily="18" charset="0"/>
                <a:cs typeface="Times New Roman" pitchFamily="18" charset="0"/>
              </a:rPr>
              <a:t>Дисципліни які пов’язані з темою дисертаційного дослідже-ння і вибираються на першому році навчання .</a:t>
            </a:r>
          </a:p>
        </p:txBody>
      </p:sp>
      <p:sp>
        <p:nvSpPr>
          <p:cNvPr id="4" name="Овал 3"/>
          <p:cNvSpPr/>
          <p:nvPr/>
        </p:nvSpPr>
        <p:spPr>
          <a:xfrm>
            <a:off x="1981200" y="838200"/>
            <a:ext cx="38100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uk-UA">
                <a:solidFill>
                  <a:srgbClr val="0D0D0D"/>
                </a:solidFill>
                <a:latin typeface="Times New Roman" pitchFamily="18" charset="0"/>
                <a:cs typeface="Times New Roman" pitchFamily="18" charset="0"/>
              </a:rPr>
              <a:t>Нормативні навчальні дисципліни </a:t>
            </a:r>
            <a:endParaRPr lang="uk-UA">
              <a:solidFill>
                <a:srgbClr val="FFFFFF"/>
              </a:solidFill>
            </a:endParaRPr>
          </a:p>
        </p:txBody>
      </p:sp>
      <p:sp>
        <p:nvSpPr>
          <p:cNvPr id="5" name="Овал 4"/>
          <p:cNvSpPr/>
          <p:nvPr/>
        </p:nvSpPr>
        <p:spPr>
          <a:xfrm>
            <a:off x="7696200" y="762000"/>
            <a:ext cx="36576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uk-UA">
                <a:solidFill>
                  <a:srgbClr val="0D0D0D"/>
                </a:solidFill>
                <a:latin typeface="Times New Roman" pitchFamily="18" charset="0"/>
                <a:cs typeface="Times New Roman" pitchFamily="18" charset="0"/>
              </a:rPr>
              <a:t>Вибіркові навчальні дисципліни</a:t>
            </a:r>
          </a:p>
          <a:p>
            <a:pPr algn="ctr"/>
            <a:r>
              <a:rPr lang="uk-UA">
                <a:solidFill>
                  <a:srgbClr val="0D0D0D"/>
                </a:solidFill>
                <a:latin typeface="Times New Roman" pitchFamily="18" charset="0"/>
                <a:cs typeface="Times New Roman" pitchFamily="18" charset="0"/>
              </a:rPr>
              <a:t>  (18 кредит ЄКТС).</a:t>
            </a:r>
            <a:endParaRPr lang="uk-UA">
              <a:solidFill>
                <a:srgbClr val="FFFFFF"/>
              </a:solidFill>
            </a:endParaRPr>
          </a:p>
        </p:txBody>
      </p:sp>
      <p:sp>
        <p:nvSpPr>
          <p:cNvPr id="6" name="Овал 5"/>
          <p:cNvSpPr/>
          <p:nvPr/>
        </p:nvSpPr>
        <p:spPr>
          <a:xfrm>
            <a:off x="152400" y="2209800"/>
            <a:ext cx="23622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uk-UA">
                <a:solidFill>
                  <a:srgbClr val="0D0D0D"/>
                </a:solidFill>
                <a:latin typeface="Times New Roman" pitchFamily="18" charset="0"/>
                <a:cs typeface="Times New Roman" pitchFamily="18" charset="0"/>
              </a:rPr>
              <a:t>Цикл загальної підготовки</a:t>
            </a:r>
          </a:p>
          <a:p>
            <a:pPr algn="ctr"/>
            <a:r>
              <a:rPr lang="uk-UA">
                <a:solidFill>
                  <a:srgbClr val="0D0D0D"/>
                </a:solidFill>
                <a:latin typeface="Times New Roman" pitchFamily="18" charset="0"/>
                <a:cs typeface="Times New Roman" pitchFamily="18" charset="0"/>
              </a:rPr>
              <a:t> (21 кредит ЄКТС).</a:t>
            </a:r>
            <a:endParaRPr lang="uk-UA">
              <a:solidFill>
                <a:srgbClr val="FFFFFF"/>
              </a:solidFill>
            </a:endParaRPr>
          </a:p>
        </p:txBody>
      </p:sp>
      <p:sp>
        <p:nvSpPr>
          <p:cNvPr id="7" name="Овал 6"/>
          <p:cNvSpPr/>
          <p:nvPr/>
        </p:nvSpPr>
        <p:spPr>
          <a:xfrm>
            <a:off x="2667000" y="2362200"/>
            <a:ext cx="2819400" cy="1600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uk-UA">
                <a:solidFill>
                  <a:srgbClr val="0D0D0D"/>
                </a:solidFill>
                <a:latin typeface="Times New Roman" pitchFamily="18" charset="0"/>
                <a:cs typeface="Times New Roman" pitchFamily="18" charset="0"/>
              </a:rPr>
              <a:t>Цикл професійно-наукової підготовки</a:t>
            </a:r>
          </a:p>
          <a:p>
            <a:pPr algn="ctr"/>
            <a:r>
              <a:rPr lang="uk-UA">
                <a:solidFill>
                  <a:srgbClr val="0D0D0D"/>
                </a:solidFill>
                <a:latin typeface="Times New Roman" pitchFamily="18" charset="0"/>
                <a:cs typeface="Times New Roman" pitchFamily="18" charset="0"/>
              </a:rPr>
              <a:t>(18 кредит ЄКТС)</a:t>
            </a:r>
            <a:endParaRPr lang="uk-UA">
              <a:solidFill>
                <a:srgbClr val="FFFFFF"/>
              </a:solidFill>
            </a:endParaRPr>
          </a:p>
        </p:txBody>
      </p:sp>
      <p:sp>
        <p:nvSpPr>
          <p:cNvPr id="8" name="Овал 7"/>
          <p:cNvSpPr/>
          <p:nvPr/>
        </p:nvSpPr>
        <p:spPr>
          <a:xfrm>
            <a:off x="5562600" y="2438400"/>
            <a:ext cx="2667000" cy="121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uk-UA">
                <a:solidFill>
                  <a:srgbClr val="0D0D0D"/>
                </a:solidFill>
                <a:latin typeface="Times New Roman" pitchFamily="18" charset="0"/>
                <a:cs typeface="Times New Roman" pitchFamily="18" charset="0"/>
              </a:rPr>
              <a:t>Цикл практичної підготовки</a:t>
            </a:r>
          </a:p>
          <a:p>
            <a:pPr algn="ctr"/>
            <a:r>
              <a:rPr lang="uk-UA">
                <a:solidFill>
                  <a:srgbClr val="0D0D0D"/>
                </a:solidFill>
                <a:latin typeface="Times New Roman" pitchFamily="18" charset="0"/>
                <a:cs typeface="Times New Roman" pitchFamily="18" charset="0"/>
              </a:rPr>
              <a:t> (3 кредити ЄКТС)</a:t>
            </a:r>
            <a:endParaRPr lang="uk-UA">
              <a:solidFill>
                <a:srgbClr val="FFFFFF"/>
              </a:solidFill>
            </a:endParaRPr>
          </a:p>
        </p:txBody>
      </p:sp>
      <p:sp>
        <p:nvSpPr>
          <p:cNvPr id="13" name="Прямоугольник 12"/>
          <p:cNvSpPr/>
          <p:nvPr/>
        </p:nvSpPr>
        <p:spPr>
          <a:xfrm>
            <a:off x="228600" y="3886200"/>
            <a:ext cx="2667000" cy="2724150"/>
          </a:xfrm>
          <a:prstGeom prst="rect">
            <a:avLst/>
          </a:prstGeom>
          <a:ln>
            <a:solidFill>
              <a:schemeClr val="tx1"/>
            </a:solidFill>
          </a:ln>
        </p:spPr>
        <p:txBody>
          <a:bodyPr>
            <a:spAutoFit/>
          </a:bodyPr>
          <a:lstStyle/>
          <a:p>
            <a:pPr marL="90488" indent="-90488">
              <a:buFont typeface="Trebuchet MS" pitchFamily="34" charset="0"/>
              <a:buAutoNum type="arabicPeriod"/>
            </a:pPr>
            <a:r>
              <a:rPr lang="uk-UA" sz="1900">
                <a:solidFill>
                  <a:srgbClr val="0D0D0D"/>
                </a:solidFill>
                <a:latin typeface="Times New Roman" pitchFamily="18" charset="0"/>
                <a:cs typeface="Times New Roman" pitchFamily="18" charset="0"/>
              </a:rPr>
              <a:t>Іноземна мова.</a:t>
            </a:r>
          </a:p>
          <a:p>
            <a:pPr marL="90488" indent="-90488">
              <a:buFont typeface="Trebuchet MS" pitchFamily="34" charset="0"/>
              <a:buAutoNum type="arabicPeriod"/>
            </a:pPr>
            <a:r>
              <a:rPr lang="uk-UA" sz="1900">
                <a:solidFill>
                  <a:srgbClr val="0D0D0D"/>
                </a:solidFill>
                <a:latin typeface="Times New Roman" pitchFamily="18" charset="0"/>
                <a:cs typeface="Times New Roman" pitchFamily="18" charset="0"/>
              </a:rPr>
              <a:t> Організація наукової діяльності.</a:t>
            </a:r>
          </a:p>
          <a:p>
            <a:pPr marL="90488" indent="-90488">
              <a:buFont typeface="Trebuchet MS" pitchFamily="34" charset="0"/>
              <a:buAutoNum type="arabicPeriod"/>
            </a:pPr>
            <a:r>
              <a:rPr lang="uk-UA" sz="1900">
                <a:solidFill>
                  <a:srgbClr val="0D0D0D"/>
                </a:solidFill>
                <a:latin typeface="Times New Roman" pitchFamily="18" charset="0"/>
                <a:cs typeface="Times New Roman" pitchFamily="18" charset="0"/>
              </a:rPr>
              <a:t>Філософія і методоло-гія науки.</a:t>
            </a:r>
          </a:p>
          <a:p>
            <a:pPr marL="90488" indent="-90488">
              <a:buFont typeface="Trebuchet MS" pitchFamily="34" charset="0"/>
              <a:buAutoNum type="arabicPeriod"/>
            </a:pPr>
            <a:r>
              <a:rPr lang="uk-UA" sz="1900">
                <a:solidFill>
                  <a:srgbClr val="0D0D0D"/>
                </a:solidFill>
                <a:latin typeface="Times New Roman" pitchFamily="18" charset="0"/>
                <a:cs typeface="Times New Roman" pitchFamily="18" charset="0"/>
              </a:rPr>
              <a:t> Інноваційні педагогі-чні технології у вищій освіті та професійна етика.</a:t>
            </a:r>
          </a:p>
        </p:txBody>
      </p:sp>
      <p:sp>
        <p:nvSpPr>
          <p:cNvPr id="14" name="Прямоугольник 13"/>
          <p:cNvSpPr/>
          <p:nvPr/>
        </p:nvSpPr>
        <p:spPr>
          <a:xfrm>
            <a:off x="3276600" y="4191000"/>
            <a:ext cx="2514600" cy="2432050"/>
          </a:xfrm>
          <a:prstGeom prst="rect">
            <a:avLst/>
          </a:prstGeom>
          <a:ln>
            <a:solidFill>
              <a:schemeClr val="tx1"/>
            </a:solidFill>
          </a:ln>
        </p:spPr>
        <p:txBody>
          <a:bodyPr>
            <a:spAutoFit/>
          </a:bodyPr>
          <a:lstStyle/>
          <a:p>
            <a:pPr marL="179388" indent="-179388" algn="just">
              <a:buFont typeface="Trebuchet MS" pitchFamily="34" charset="0"/>
              <a:buAutoNum type="arabicPeriod"/>
            </a:pPr>
            <a:r>
              <a:rPr lang="uk-UA" sz="1900">
                <a:solidFill>
                  <a:srgbClr val="0D0D0D"/>
                </a:solidFill>
                <a:latin typeface="Times New Roman" pitchFamily="18" charset="0"/>
                <a:cs typeface="Times New Roman" pitchFamily="18" charset="0"/>
              </a:rPr>
              <a:t>Управління науково-дослідницькими  проектами, </a:t>
            </a:r>
          </a:p>
          <a:p>
            <a:pPr marL="179388" indent="-179388" algn="just">
              <a:buFont typeface="Trebuchet MS" pitchFamily="34" charset="0"/>
              <a:buAutoNum type="arabicPeriod"/>
            </a:pPr>
            <a:r>
              <a:rPr lang="uk-UA" sz="1900">
                <a:solidFill>
                  <a:srgbClr val="0D0D0D"/>
                </a:solidFill>
                <a:latin typeface="Times New Roman" pitchFamily="18" charset="0"/>
                <a:cs typeface="Times New Roman" pitchFamily="18" charset="0"/>
              </a:rPr>
              <a:t>Базовий курс – 1, </a:t>
            </a:r>
          </a:p>
          <a:p>
            <a:pPr marL="179388" indent="-179388" algn="just">
              <a:buFont typeface="Trebuchet MS" pitchFamily="34" charset="0"/>
              <a:buAutoNum type="arabicPeriod"/>
            </a:pPr>
            <a:r>
              <a:rPr lang="uk-UA" sz="1900">
                <a:solidFill>
                  <a:srgbClr val="0D0D0D"/>
                </a:solidFill>
                <a:latin typeface="Times New Roman" pitchFamily="18" charset="0"/>
                <a:cs typeface="Times New Roman" pitchFamily="18" charset="0"/>
              </a:rPr>
              <a:t>Базовий курс – 2, </a:t>
            </a:r>
          </a:p>
          <a:p>
            <a:pPr marL="179388" indent="-179388" algn="just">
              <a:buFont typeface="Trebuchet MS" pitchFamily="34" charset="0"/>
              <a:buAutoNum type="arabicPeriod"/>
            </a:pPr>
            <a:r>
              <a:rPr lang="uk-UA" sz="1900">
                <a:solidFill>
                  <a:srgbClr val="0D0D0D"/>
                </a:solidFill>
                <a:latin typeface="Times New Roman" pitchFamily="18" charset="0"/>
                <a:cs typeface="Times New Roman" pitchFamily="18" charset="0"/>
              </a:rPr>
              <a:t>Базовий курс – 3, </a:t>
            </a:r>
          </a:p>
          <a:p>
            <a:pPr marL="179388" indent="-179388" algn="just">
              <a:buFont typeface="Trebuchet MS" pitchFamily="34" charset="0"/>
              <a:buAutoNum type="arabicPeriod"/>
            </a:pPr>
            <a:r>
              <a:rPr lang="uk-UA" sz="1900">
                <a:solidFill>
                  <a:srgbClr val="0D0D0D"/>
                </a:solidFill>
                <a:latin typeface="Times New Roman" pitchFamily="18" charset="0"/>
                <a:cs typeface="Times New Roman" pitchFamily="18" charset="0"/>
              </a:rPr>
              <a:t>Базовий курс – 4, </a:t>
            </a:r>
          </a:p>
          <a:p>
            <a:pPr marL="179388" indent="-179388" algn="just">
              <a:buFont typeface="Trebuchet MS" pitchFamily="34" charset="0"/>
              <a:buAutoNum type="arabicPeriod"/>
            </a:pPr>
            <a:r>
              <a:rPr lang="uk-UA" sz="1900">
                <a:solidFill>
                  <a:srgbClr val="0D0D0D"/>
                </a:solidFill>
                <a:latin typeface="Times New Roman" pitchFamily="18" charset="0"/>
                <a:cs typeface="Times New Roman" pitchFamily="18" charset="0"/>
              </a:rPr>
              <a:t>Базовий курс – 5 .</a:t>
            </a:r>
          </a:p>
        </p:txBody>
      </p:sp>
      <p:sp>
        <p:nvSpPr>
          <p:cNvPr id="15" name="Прямоугольник 14"/>
          <p:cNvSpPr/>
          <p:nvPr/>
        </p:nvSpPr>
        <p:spPr>
          <a:xfrm>
            <a:off x="3429000" y="76200"/>
            <a:ext cx="5757863" cy="430213"/>
          </a:xfrm>
          <a:prstGeom prst="rect">
            <a:avLst/>
          </a:prstGeom>
        </p:spPr>
        <p:txBody>
          <a:bodyPr>
            <a:spAutoFit/>
          </a:bodyPr>
          <a:lstStyle/>
          <a:p>
            <a:pPr algn="ctr"/>
            <a:r>
              <a:rPr lang="uk-UA" sz="2200" b="1">
                <a:solidFill>
                  <a:srgbClr val="0D0D0D"/>
                </a:solidFill>
                <a:latin typeface="Times New Roman" pitchFamily="18" charset="0"/>
                <a:cs typeface="Times New Roman" pitchFamily="18" charset="0"/>
              </a:rPr>
              <a:t>Освітня складова включає наступні етапи: </a:t>
            </a:r>
          </a:p>
        </p:txBody>
      </p:sp>
      <p:sp>
        <p:nvSpPr>
          <p:cNvPr id="16" name="Прямоугольник 15"/>
          <p:cNvSpPr/>
          <p:nvPr/>
        </p:nvSpPr>
        <p:spPr>
          <a:xfrm>
            <a:off x="6248400" y="4191000"/>
            <a:ext cx="1905000" cy="646113"/>
          </a:xfrm>
          <a:prstGeom prst="rect">
            <a:avLst/>
          </a:prstGeom>
          <a:ln>
            <a:solidFill>
              <a:schemeClr val="tx1"/>
            </a:solidFill>
          </a:ln>
        </p:spPr>
        <p:txBody>
          <a:bodyPr>
            <a:spAutoFit/>
          </a:bodyPr>
          <a:lstStyle/>
          <a:p>
            <a:pPr marL="179388" indent="-179388">
              <a:buFont typeface="Trebuchet MS" pitchFamily="34" charset="0"/>
              <a:buAutoNum type="arabicPeriod"/>
            </a:pPr>
            <a:r>
              <a:rPr lang="uk-UA">
                <a:solidFill>
                  <a:srgbClr val="0D0D0D"/>
                </a:solidFill>
                <a:latin typeface="Times New Roman" pitchFamily="18" charset="0"/>
                <a:cs typeface="Times New Roman" pitchFamily="18" charset="0"/>
              </a:rPr>
              <a:t>Педагогічна практика .</a:t>
            </a:r>
            <a:endParaRPr lang="uk-UA">
              <a:latin typeface="Trebuchet MS" pitchFamily="34" charset="0"/>
            </a:endParaRPr>
          </a:p>
        </p:txBody>
      </p:sp>
      <p:cxnSp>
        <p:nvCxnSpPr>
          <p:cNvPr id="18" name="Прямая со стрелкой 17"/>
          <p:cNvCxnSpPr/>
          <p:nvPr/>
        </p:nvCxnSpPr>
        <p:spPr>
          <a:xfrm flipH="1">
            <a:off x="4648200" y="457200"/>
            <a:ext cx="10668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a:endCxn id="5" idx="1"/>
          </p:cNvCxnSpPr>
          <p:nvPr/>
        </p:nvCxnSpPr>
        <p:spPr>
          <a:xfrm>
            <a:off x="6934200" y="457200"/>
            <a:ext cx="1296988" cy="517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flipH="1">
            <a:off x="1676400" y="1828800"/>
            <a:ext cx="457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a:off x="5257800" y="1981200"/>
            <a:ext cx="7620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a:off x="9753600" y="2209800"/>
            <a:ext cx="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a:stCxn id="4" idx="4"/>
          </p:cNvCxnSpPr>
          <p:nvPr/>
        </p:nvCxnSpPr>
        <p:spPr>
          <a:xfrm>
            <a:off x="3886200" y="2209800"/>
            <a:ext cx="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Прямая со стрелкой 32"/>
          <p:cNvCxnSpPr/>
          <p:nvPr/>
        </p:nvCxnSpPr>
        <p:spPr>
          <a:xfrm>
            <a:off x="1333500" y="3505200"/>
            <a:ext cx="381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Прямая со стрелкой 33"/>
          <p:cNvCxnSpPr/>
          <p:nvPr/>
        </p:nvCxnSpPr>
        <p:spPr>
          <a:xfrm>
            <a:off x="4114800" y="3886200"/>
            <a:ext cx="381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Прямая со стрелкой 34"/>
          <p:cNvCxnSpPr/>
          <p:nvPr/>
        </p:nvCxnSpPr>
        <p:spPr>
          <a:xfrm>
            <a:off x="7086600" y="3657600"/>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66800" y="1905000"/>
            <a:ext cx="8991600" cy="3816350"/>
          </a:xfrm>
          <a:prstGeom prst="rect">
            <a:avLst/>
          </a:prstGeom>
        </p:spPr>
        <p:txBody>
          <a:bodyPr>
            <a:spAutoFit/>
          </a:bodyPr>
          <a:lstStyle/>
          <a:p>
            <a:pPr indent="449263" algn="just"/>
            <a:r>
              <a:rPr lang="uk-UA" sz="2200">
                <a:solidFill>
                  <a:srgbClr val="0D0D0D"/>
                </a:solidFill>
                <a:latin typeface="Times New Roman" pitchFamily="18" charset="0"/>
                <a:cs typeface="Times New Roman" pitchFamily="18" charset="0"/>
              </a:rPr>
              <a:t>Програма педагогічної практики здобувачів третього освітньо-наукового рівня підготовки доктора філософії (</a:t>
            </a:r>
            <a:r>
              <a:rPr lang="en-US" sz="2200">
                <a:solidFill>
                  <a:srgbClr val="0D0D0D"/>
                </a:solidFill>
                <a:latin typeface="Times New Roman" pitchFamily="18" charset="0"/>
                <a:cs typeface="Times New Roman" pitchFamily="18" charset="0"/>
              </a:rPr>
              <a:t>PHD) </a:t>
            </a:r>
            <a:r>
              <a:rPr lang="uk-UA" sz="2200" b="1">
                <a:solidFill>
                  <a:srgbClr val="0D0D0D"/>
                </a:solidFill>
                <a:latin typeface="Times New Roman" pitchFamily="18" charset="0"/>
                <a:cs typeface="Times New Roman" pitchFamily="18" charset="0"/>
              </a:rPr>
              <a:t>ДВНЗ «Прикарпатський національний університет імені Василя Стефаника» </a:t>
            </a:r>
            <a:r>
              <a:rPr lang="uk-UA" sz="2200">
                <a:solidFill>
                  <a:srgbClr val="0D0D0D"/>
                </a:solidFill>
                <a:latin typeface="Times New Roman" pitchFamily="18" charset="0"/>
                <a:cs typeface="Times New Roman" pitchFamily="18" charset="0"/>
              </a:rPr>
              <a:t>яка затверджено Вченою радою університету (протокол № 4 від 27.04.2020 р.) та введено в дію наказом ректора № 253 від 01червня 2020 р.</a:t>
            </a:r>
          </a:p>
          <a:p>
            <a:pPr indent="449263" algn="just"/>
            <a:r>
              <a:rPr lang="uk-UA" sz="2200" b="1">
                <a:solidFill>
                  <a:srgbClr val="0D0D0D"/>
                </a:solidFill>
                <a:latin typeface="Times New Roman" pitchFamily="18" charset="0"/>
                <a:cs typeface="Times New Roman" pitchFamily="18" charset="0"/>
              </a:rPr>
              <a:t>До 2020 року </a:t>
            </a:r>
            <a:r>
              <a:rPr lang="uk-UA" sz="2200">
                <a:solidFill>
                  <a:srgbClr val="0D0D0D"/>
                </a:solidFill>
                <a:latin typeface="Times New Roman" pitchFamily="18" charset="0"/>
                <a:cs typeface="Times New Roman" pitchFamily="18" charset="0"/>
              </a:rPr>
              <a:t>положення про педагогічну практику було додатком до Положення про підготовку науково-педагогічних і наукових кадрів та здобувачів вищої освіти ступеня доктора філософії та доктора наук у ДВНЗ “Прикарпатський національний університет імені Василя Стефаника”</a:t>
            </a:r>
          </a:p>
        </p:txBody>
      </p:sp>
      <p:sp>
        <p:nvSpPr>
          <p:cNvPr id="31746" name="Прямоугольник 3"/>
          <p:cNvSpPr>
            <a:spLocks noChangeArrowheads="1"/>
          </p:cNvSpPr>
          <p:nvPr/>
        </p:nvSpPr>
        <p:spPr bwMode="auto">
          <a:xfrm>
            <a:off x="990600" y="457200"/>
            <a:ext cx="10058400" cy="830263"/>
          </a:xfrm>
          <a:prstGeom prst="rect">
            <a:avLst/>
          </a:prstGeom>
          <a:noFill/>
          <a:ln w="9525">
            <a:solidFill>
              <a:schemeClr val="tx1"/>
            </a:solidFill>
            <a:miter lim="800000"/>
            <a:headEnd/>
            <a:tailEnd/>
          </a:ln>
        </p:spPr>
        <p:txBody>
          <a:bodyPr>
            <a:spAutoFit/>
          </a:bodyPr>
          <a:lstStyle/>
          <a:p>
            <a:pPr marL="342900" indent="-342900" algn="ctr"/>
            <a:r>
              <a:rPr lang="ru-RU" sz="2400" b="1">
                <a:latin typeface="Times New Roman" pitchFamily="18" charset="0"/>
                <a:cs typeface="Times New Roman" pitchFamily="18" charset="0"/>
              </a:rPr>
              <a:t>4. Положення про педагогічну практику аспірантів.</a:t>
            </a:r>
          </a:p>
          <a:p>
            <a:pPr marL="342900" indent="-342900" algn="ctr"/>
            <a:endParaRPr lang="ru-RU" sz="2400" b="1">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Грань">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952</TotalTime>
  <Words>2400</Words>
  <Application>Microsoft Office PowerPoint</Application>
  <PresentationFormat>Произвольный</PresentationFormat>
  <Paragraphs>127</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Грань</vt:lpstr>
      <vt:lpstr>Зустріч наукових керівників аспірантів та гарантів освітніх програм третього освітньо-наукового рівня доктора філософії (PHD) нашого університету</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Дякую за увагу!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Вимоги до наукових публікацій науково-педагогічних працівників та здобувачів при створенні разових спеціалізованих рад для захисту докторів філософії.</dc:title>
  <dc:creator>Марія Повх</dc:creator>
  <cp:lastModifiedBy>Користувач Windows</cp:lastModifiedBy>
  <cp:revision>11</cp:revision>
  <dcterms:created xsi:type="dcterms:W3CDTF">2021-03-13T17:09:57Z</dcterms:created>
  <dcterms:modified xsi:type="dcterms:W3CDTF">2021-05-26T13:01:26Z</dcterms:modified>
</cp:coreProperties>
</file>