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6"/>
  </p:notesMasterIdLst>
  <p:sldIdLst>
    <p:sldId id="256" r:id="rId2"/>
    <p:sldId id="269" r:id="rId3"/>
    <p:sldId id="270" r:id="rId4"/>
    <p:sldId id="272" r:id="rId5"/>
    <p:sldId id="262" r:id="rId6"/>
    <p:sldId id="273" r:id="rId7"/>
    <p:sldId id="274" r:id="rId8"/>
    <p:sldId id="275" r:id="rId9"/>
    <p:sldId id="266" r:id="rId10"/>
    <p:sldId id="267" r:id="rId11"/>
    <p:sldId id="268" r:id="rId12"/>
    <p:sldId id="259" r:id="rId13"/>
    <p:sldId id="260" r:id="rId14"/>
    <p:sldId id="261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5" autoAdjust="0"/>
    <p:restoredTop sz="94660"/>
  </p:normalViewPr>
  <p:slideViewPr>
    <p:cSldViewPr>
      <p:cViewPr varScale="1">
        <p:scale>
          <a:sx n="64" d="100"/>
          <a:sy n="64" d="100"/>
        </p:scale>
        <p:origin x="-672" y="-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54185-6E82-41AC-A9BC-0D464A1F295B}" type="datetimeFigureOut">
              <a:rPr lang="uk-UA" smtClean="0"/>
              <a:t>14.03.2021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1B456-BF7B-45BB-8F80-F27C91DAE6BF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9241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916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2529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308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753295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59671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01246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033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339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2915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184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6967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582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932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690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673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 cstate="print">
            <a:alphaModFix amt="29000"/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251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issn.org" TargetMode="External"/><Relationship Id="rId2" Type="http://schemas.openxmlformats.org/officeDocument/2006/relationships/hyperlink" Target="https://www.issn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opus.com/" TargetMode="External"/><Relationship Id="rId2" Type="http://schemas.openxmlformats.org/officeDocument/2006/relationships/hyperlink" Target="https://zakon.rada.gov.ua/laws/show/v05_2330-0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pps.webofknowledge.com)/" TargetMode="External"/><Relationship Id="rId4" Type="http://schemas.openxmlformats.org/officeDocument/2006/relationships/hyperlink" Target="https://www.scopus.com/authid/detail.uri?authorId=5600979260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opus.com/authid/detail.uri?authorId=56009792600" TargetMode="External"/><Relationship Id="rId7" Type="http://schemas.openxmlformats.org/officeDocument/2006/relationships/hyperlink" Target="https://scholar.google.com/citations?user=9RMCosEAAAAJ&amp;hl=uk&amp;authuser=1" TargetMode="External"/><Relationship Id="rId2" Type="http://schemas.openxmlformats.org/officeDocument/2006/relationships/hyperlink" Target="https://www.scopu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holar.google.com/" TargetMode="External"/><Relationship Id="rId5" Type="http://schemas.openxmlformats.org/officeDocument/2006/relationships/hyperlink" Target="https://publons.com/researcher/1304873/lyubomyr-nykyruy/" TargetMode="External"/><Relationship Id="rId4" Type="http://schemas.openxmlformats.org/officeDocument/2006/relationships/hyperlink" Target="https://publons.com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1000"/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903D90-79CA-734D-976C-F1F7CFFBD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447800"/>
            <a:ext cx="7766936" cy="2603036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Вимоги до наукових публікацій науково-педагогічних працівників та здобувачів при створенні разових спеціалізованих рад для захисту докторів філософії. </a:t>
            </a:r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3200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71896D00-DA82-194A-A7CA-3A8772600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038600"/>
            <a:ext cx="7766936" cy="1587967"/>
          </a:xfrm>
        </p:spPr>
        <p:txBody>
          <a:bodyPr>
            <a:noAutofit/>
          </a:bodyPr>
          <a:lstStyle/>
          <a:p>
            <a:pPr algn="r" rtl="1"/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Доповідає:</a:t>
            </a:r>
          </a:p>
          <a:p>
            <a:pPr algn="r" rtl="1"/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завідувач відділу аспірантури і докторантури </a:t>
            </a:r>
          </a:p>
          <a:p>
            <a:pPr algn="r"/>
            <a:r>
              <a:rPr lang="uk-UA" sz="2200" b="1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Ільницький Р. В.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5A8C0AD-AA60-D54E-8210-E63B4C60CCC6}"/>
              </a:ext>
            </a:extLst>
          </p:cNvPr>
          <p:cNvSpPr txBox="1"/>
          <p:nvPr/>
        </p:nvSpPr>
        <p:spPr>
          <a:xfrm>
            <a:off x="3046610" y="3246121"/>
            <a:ext cx="6093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endParaRPr lang="uk-UA" sz="1800" b="0" i="0" u="none" strike="noStrike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408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41B14471-C54B-0543-A725-BBBDD13FE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8771466" cy="4943152"/>
          </a:xfrm>
          <a:ln w="28575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Періодичне видання 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це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серіальне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видання, що виходить через певні, рівні проміжки часу та має заздалегідь визначену постійну щорічну кількість нумерованих (датованих) випусків й однакову назву (ДСТУ 3017:2015: Видання. Основні види. Терміни та визначення. - чин. від 2016-01-07. - Київ: Держспоживстандарт України, 2015. - с. 5).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Періодичним виданням присвоюється міжнародний стандартний номер </a:t>
            </a:r>
            <a:r>
              <a:rPr lang="uk-UA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серіальних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видань - ISSN, який призначений для ідентифікації усіх постійних ресурсів незалежно від їх носія (</a:t>
            </a:r>
            <a:r>
              <a:rPr lang="uk-UA" sz="20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https://www.issn.org/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При розгляді наукових публікацій, які надруковані в періодичних наукових виданнях інших держав, які входять до Організації економічного співробітництва та розвитку та/або Європейського Союзу, з наукового напряму, за яким підготовлено дисертацію здобувача перевіряти таку публікацію на належність у видання реєстраційного номеру ISSN на офіційному сайті за посиланням (</a:t>
            </a:r>
            <a:r>
              <a:rPr lang="uk-UA" sz="20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https://portal.issn.org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00200" y="228600"/>
            <a:ext cx="73152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uk-UA" sz="2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ист </a:t>
            </a:r>
            <a:r>
              <a:rPr lang="uk-UA" sz="2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Міністерства освіти і науки України </a:t>
            </a:r>
            <a:r>
              <a:rPr lang="uk-UA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№9/267-21 від 09.03.2021 року та наказу університету №148 від 11.03.2021 року.</a:t>
            </a:r>
            <a:endParaRPr lang="uk-UA" sz="22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88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7B7ED69C-904B-C044-A825-F342011D7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5800"/>
            <a:ext cx="8991600" cy="5052628"/>
          </a:xfrm>
          <a:ln w="28575">
            <a:solidFill>
              <a:schemeClr val="tx2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До такої публікації може прирівнюватися публікація у виданнях, включених до </a:t>
            </a:r>
            <a:r>
              <a:rPr lang="uk-UA" sz="24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переліку наукових фахових видань України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з присвоєнням категорії “А”, або в закордонних виданнях, проіндексованих у базах даних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Web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Science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Core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Collection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та/або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Scopus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цьому випадку для кожної наукової публікації давати діючі покликання на його профілі у таких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наукометричних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базах: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Scopus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(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https://www.scopus.com/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                                                      приклад: (</a:t>
            </a:r>
            <a:r>
              <a:rPr lang="uk-UA" sz="240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https://www.scopus.com/authid/detail.uri?authorId=56009792600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Web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Science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Core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Collection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https://apps.webofknowledge.com)/</a:t>
            </a: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89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F50BB07E-FD39-E142-958A-189820B89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98" y="696880"/>
            <a:ext cx="9016902" cy="5856320"/>
          </a:xfrm>
          <a:ln w="28575">
            <a:solidFill>
              <a:schemeClr val="tx2"/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Вчені, які пропонується до складу разової ради рецензенти, голова та опоненти, повинні мати не менше трьох наукових публікацій, опублікованих за останні п’ять років, за науковим напрямом, за яким підготовлено дисертацію здобувача, з яких не менше однієї публікації у виданнях, проіндексованих у базах даних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Scopus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та/або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Web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Science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Core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Collection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До таких публікацій зараховуються монографії, розділи монографій, статті у періодичних наукових виданнях, включених до переліку наукових фахових видань України, затвердженого МОН, або у періодичних наукових виданнях інших держав. При створенні разової ради для кожного пропонованого члена ради подавати при рекомендації діючі покликання на його профілі у таких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наукометричних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базах: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Scopus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(</a:t>
            </a: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</a:t>
            </a:r>
            <a:r>
              <a:rPr lang="uk-UA" sz="2400" u="sng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www.scopus.com/</a:t>
            </a:r>
            <a:r>
              <a:rPr lang="uk-UA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                                                                 приклад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(</a:t>
            </a: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https://www.scopus.com/authid/detail.uri?authorId=56009792600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Publons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https://publons.com/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приклад: </a:t>
            </a: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https://publons.com/researcher/1304873/lyubomyr-nykyruy/</a:t>
            </a:r>
            <a:endParaRPr lang="uk-UA" sz="2400" u="sng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Також, щоб бачити монографії, можна додати ще профіль у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googlescholar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google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scholar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https://scholar.google.com/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приклад </a:t>
            </a:r>
            <a:r>
              <a:rPr lang="uk-UA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https://scholar.google.com/citations?user=9RMCosEAAAAJ&amp;hl=uk&amp;authuser=1</a:t>
            </a: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014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29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0117797A-E05D-7B44-8471-756A717C0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5800"/>
            <a:ext cx="8773678" cy="5076453"/>
          </a:xfrm>
          <a:ln w="3810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Оскільки в мережі Інтернет останнім часом з'являється значна кількість повідомлень про можливість швидкого оприлюднення наукових результатів у виданнях, які, начебто, є іноземними, здобувачам ступеня доктора філософії та науковим керівникам при виборі періодичного наукового видання для опублікування наукової праці </a:t>
            </a:r>
            <a:r>
              <a:rPr lang="uk-UA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рекомендуємо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звертати увагу на його походження, поширення, тривалість та періодичність випусків, користувацький інтерфейс, та якість такого видання, а саме: тематичну спрямованість з певної галузі науки, наявність у складі редколегії фахівців з відповідної галузі науки, спеціалізацію видання з відповідної галузі науки, за якою планується захист дисертації, дотримання виданням вимог до редакційного оформлення тощо.</a:t>
            </a:r>
          </a:p>
          <a:p>
            <a:pPr marL="0" indent="0" algn="just">
              <a:buNone/>
            </a:pP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324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9000"/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3A2C0A-D378-DC45-A0CF-0B64BA65D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437967">
            <a:off x="1173225" y="2639427"/>
            <a:ext cx="8979091" cy="1989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60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xmlns="" val="39561954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905000" y="76200"/>
            <a:ext cx="67818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 аспірантів і докторантів</a:t>
            </a:r>
            <a:endParaRPr lang="uk-UA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52600" y="2133600"/>
            <a:ext cx="1540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 2016 року </a:t>
            </a:r>
            <a:endParaRPr lang="uk-UA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001000" y="2057400"/>
            <a:ext cx="1343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 2016 року</a:t>
            </a:r>
            <a:endParaRPr lang="uk-UA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48400" y="2590800"/>
            <a:ext cx="4343400" cy="2819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Постанова Кабінету Міністрів України від 23 березня 2016 р. № 261 </a:t>
            </a:r>
            <a:r>
              <a:rPr lang="uk-UA" b="1" dirty="0" err="1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“Про</a:t>
            </a:r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затвердження Порядку підготовки здобувачів вищої освіти ступеня доктора філософії та доктора наук у закладах вищої освіти (наукових установах)” </a:t>
            </a:r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із змінами, </a:t>
            </a:r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згідно </a:t>
            </a:r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Постанови КМ</a:t>
            </a:r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№ 283 від 03.04.2019 року.</a:t>
            </a:r>
            <a:endParaRPr lang="uk-UA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5800" y="2667000"/>
            <a:ext cx="3962400" cy="2743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Постанова Кабінету Міністрів України від 01.03.1999 року № 309 </a:t>
            </a:r>
            <a:r>
              <a:rPr lang="uk-UA" b="1" dirty="0" err="1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“Про</a:t>
            </a:r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затвердження Положення про підготовку науково-педагогічних і наукових </a:t>
            </a:r>
            <a:r>
              <a:rPr lang="uk-UA" b="1" dirty="0" err="1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кадрів</a:t>
            </a:r>
            <a:r>
              <a:rPr lang="uk-UA" b="1" dirty="0" err="1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із змінами і доповненнями.</a:t>
            </a:r>
            <a:endParaRPr lang="uk-UA" b="1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3276600" y="1905000"/>
            <a:ext cx="3810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162800" y="1905000"/>
            <a:ext cx="533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352800" y="457200"/>
            <a:ext cx="46482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Процедура проведення захистів докторів філософії</a:t>
            </a:r>
            <a:endParaRPr lang="uk-UA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5000" y="2667000"/>
            <a:ext cx="7924800" cy="3429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Постанова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Кабінету Міністрів України від 6.03.2019 року № 167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проведення експерименту з присудження ступеня доктора філософії ” із змінами,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згідно  Постанови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КМ № 979 від 21.10.2020 року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проведення до 30 червня 2021 р. експерименту з присудження ступеня доктора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філософії”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>
            <a:stCxn id="5" idx="4"/>
          </p:cNvCxnSpPr>
          <p:nvPr/>
        </p:nvCxnSpPr>
        <p:spPr>
          <a:xfrm flipH="1">
            <a:off x="5638800" y="1981200"/>
            <a:ext cx="381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410200" y="2514600"/>
            <a:ext cx="49530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Наказ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Міністерства освіти і науки України № </a:t>
            </a:r>
            <a:r>
              <a:rPr lang="uk-UA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1220 від 23.09.2019 року </a:t>
            </a:r>
            <a:r>
              <a:rPr lang="uk-UA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“Про</a:t>
            </a:r>
            <a:r>
              <a:rPr lang="uk-UA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опублікування результатів дисертацій на здобуття наукових ступенів доктора і кандидата </a:t>
            </a:r>
            <a:r>
              <a:rPr lang="uk-UA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наук”</a:t>
            </a:r>
            <a:r>
              <a:rPr lang="uk-UA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b="1" u="sng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743200" y="228600"/>
            <a:ext cx="57150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Публікацій </a:t>
            </a:r>
            <a:r>
              <a:rPr lang="uk-UA" sz="2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здобуття наукового ступеня кандидата та доктора наук:</a:t>
            </a:r>
            <a:endParaRPr lang="uk-UA" sz="26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05000" y="2209800"/>
            <a:ext cx="1540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 2016 року </a:t>
            </a:r>
            <a:endParaRPr lang="uk-UA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86600" y="2057400"/>
            <a:ext cx="1343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 2016 року</a:t>
            </a:r>
            <a:endParaRPr lang="uk-UA" b="1" dirty="0"/>
          </a:p>
        </p:txBody>
      </p:sp>
      <p:sp>
        <p:nvSpPr>
          <p:cNvPr id="7" name="Овал 6"/>
          <p:cNvSpPr/>
          <p:nvPr/>
        </p:nvSpPr>
        <p:spPr>
          <a:xfrm>
            <a:off x="533400" y="2819400"/>
            <a:ext cx="4572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Наказ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Міністерства освіти і науки України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 жовтня 2012 року №1112 «Про опублікування результатів дисертацій на здобуття наукових ступенів доктора і кандидата наук» </a:t>
            </a:r>
            <a:endParaRPr lang="uk-UA" b="1" dirty="0">
              <a:solidFill>
                <a:schemeClr val="bg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3276600" y="1981200"/>
            <a:ext cx="990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781800" y="2057400"/>
            <a:ext cx="609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6477000" y="4953000"/>
            <a:ext cx="55626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менш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трьох наукових публікацій,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які розкривають основний зміст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дисертації (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замість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однієї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статті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бути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зараховано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монографію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розділ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монографії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опублікованої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співавторстві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uk-UA" b="1" dirty="0">
              <a:solidFill>
                <a:schemeClr val="bg1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8382000" y="5257800"/>
            <a:ext cx="152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04800" y="5410200"/>
            <a:ext cx="6096000" cy="64633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наукових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публікацій належать статті у наукових виданнях, включених до Переліку фахових видань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endParaRPr lang="uk-UA" dirty="0"/>
          </a:p>
        </p:txBody>
      </p:sp>
      <p:cxnSp>
        <p:nvCxnSpPr>
          <p:cNvPr id="21" name="Прямая соединительная линия 20"/>
          <p:cNvCxnSpPr>
            <a:endCxn id="16" idx="0"/>
          </p:cNvCxnSpPr>
          <p:nvPr/>
        </p:nvCxnSpPr>
        <p:spPr>
          <a:xfrm>
            <a:off x="9067800" y="4724400"/>
            <a:ext cx="1905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BC447227-2149-3848-B17E-1F95F8ED4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676400"/>
            <a:ext cx="5311602" cy="4804929"/>
          </a:xfrm>
          <a:ln w="28575"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</a:t>
            </a:r>
            <a:r>
              <a:rPr lang="uk-UA" sz="3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01 вересня 2021 року 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необхідна наявність </a:t>
            </a:r>
            <a:r>
              <a:rPr lang="uk-UA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менше трьох статей</a:t>
            </a:r>
            <a:r>
              <a:rPr lang="uk-UA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наукового напряму, за яким підготовлено дисертацію здобувача, опублікованих щонайменше у двох різних періодичних виданнях, включених до категорії «А» Переліку наукових фахових видань України, або у закордонних виданнях, проіндексованих у базах даних </a:t>
            </a:r>
            <a:r>
              <a:rPr lang="uk-UA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Web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Science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Core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Collection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та/або </a:t>
            </a:r>
            <a:r>
              <a:rPr lang="uk-UA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Scopus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з </a:t>
            </a:r>
            <a:r>
              <a:rPr lang="uk-UA" sz="3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01 вересня 2022 року 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менше п'яти таких статей.</a:t>
            </a:r>
          </a:p>
          <a:p>
            <a:pPr marL="0" indent="0" algn="just">
              <a:buNone/>
            </a:pPr>
            <a:endParaRPr lang="uk-UA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43200" y="228600"/>
            <a:ext cx="5257800" cy="1143000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Відповідно до наказу Міністерства освіти і науки України № 1220 від 23.09.2019 року.</a:t>
            </a:r>
            <a:endParaRPr lang="uk-UA" sz="2400" dirty="0">
              <a:solidFill>
                <a:schemeClr val="tx1"/>
              </a:solidFill>
            </a:endParaRPr>
          </a:p>
        </p:txBody>
      </p:sp>
      <p:pic>
        <p:nvPicPr>
          <p:cNvPr id="15363" name="Picture 3" descr="D:\НАВС\практичн\image-removebg-previ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828800"/>
            <a:ext cx="4143172" cy="2895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8916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90800" y="152400"/>
            <a:ext cx="55626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Постанова </a:t>
            </a:r>
            <a:r>
              <a:rPr lang="uk-UA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КМУ від </a:t>
            </a:r>
            <a:r>
              <a:rPr lang="uk-UA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23.03.2016 р. № 261 </a:t>
            </a:r>
            <a:r>
              <a:rPr lang="uk-UA" sz="2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“Про</a:t>
            </a:r>
            <a:r>
              <a:rPr lang="uk-UA" sz="2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затвердження Порядку підготовки здобувачів вищої освіти ступеня доктора філософії та доктора наук у закладах вищої освіти (наукових установах)” </a:t>
            </a:r>
            <a:endParaRPr lang="uk-UA" sz="2200" dirty="0">
              <a:solidFill>
                <a:schemeClr val="bg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57200" y="2971800"/>
            <a:ext cx="44958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Аспіранти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проводять наукові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згідно з індивідуальним планом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наукової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роботи. </a:t>
            </a:r>
            <a:endParaRPr lang="uk-UA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Індивідуальний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наукової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роботи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погоджується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здобувачем з його науковим керівником та затверджується вченою радою закладу вищої освіти.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324600" y="2971800"/>
            <a:ext cx="4419600" cy="2209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Науковий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керівник аспіранта контролює виконання індивідуального плану наукової роботи та індивідуального навчального плану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аспіранта.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ідповідає 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перед вченою радою закладу вищої освіти за належне та своєчасне виконання обов'язків наукового керівника.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43200" y="5410200"/>
            <a:ext cx="6096000" cy="1200329"/>
          </a:xfrm>
          <a:prstGeom prst="rect">
            <a:avLst/>
          </a:prstGeom>
          <a:ln w="28575">
            <a:solidFill>
              <a:schemeClr val="tx2"/>
            </a:solidFill>
          </a:ln>
        </p:spPr>
        <p:txBody>
          <a:bodyPr>
            <a:spAutoFit/>
          </a:bodyPr>
          <a:lstStyle/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</a:t>
            </a: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якістю публікацій аспіранта з метою оцінки успішності виконання індивідуального плану аспіранта здійснює науковий керівник та вчена рада закладу вищої освіти.</a:t>
            </a:r>
            <a:endParaRPr lang="uk-UA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429000" y="2362200"/>
            <a:ext cx="609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858000" y="2438400"/>
            <a:ext cx="762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286000" y="2514600"/>
            <a:ext cx="1263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Пункт 10 </a:t>
            </a:r>
            <a:endParaRPr lang="uk-UA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543800" y="2514600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ункт </a:t>
            </a: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24 </a:t>
            </a:r>
            <a:endParaRPr lang="uk-UA" b="1" dirty="0"/>
          </a:p>
        </p:txBody>
      </p:sp>
      <p:pic>
        <p:nvPicPr>
          <p:cNvPr id="37893" name="Picture 5" descr="D:\НАВС\практичн\image-removebg-preview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5410200"/>
            <a:ext cx="13208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62000" y="1371600"/>
            <a:ext cx="95250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здобуття ступеня доктора філософії аспіранту необхідно мати не менше ніж у три наукові публікації, які розкривають основний зміст дисертації. До таких наукових публікацій зараховуються:</a:t>
            </a:r>
            <a:endParaRPr lang="uk-UA" sz="2000" b="1" dirty="0">
              <a:solidFill>
                <a:schemeClr val="bg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0" y="2514600"/>
            <a:ext cx="4800600" cy="434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менше однієї статті в періодичних наукових виданнях інших держав, які входять до Організації економічного співробітництва та розвитку та/або Європейського Союзу, з наукового напряму, за яким підготовлено дисертацію здобувача. До такої публікації може прирівнюватися публікація у виданнях, включених до 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переліку наукових фахових видань України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з присвоєнням категорії “А”, або в закордонних виданнях, проіндексованих у базах даних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Web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Science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Core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Collection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та/або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Scopus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(в редакції Постанови КМ 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№ 979 від 21.10.2020)</a:t>
            </a:r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953000" y="2743200"/>
            <a:ext cx="3352800" cy="411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статті в наукових виданнях, включених до 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переліку наукових фахових видань України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з присвоєнням категорії “Б” (замість однієї статті може бути зараховано монографію або розділ монографії, опублікованої у співавторстві). (Абзац третій пункту 11 в редакції Постанови КМ 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№ 979 від 21.10.2020)</a:t>
            </a:r>
            <a:endParaRPr lang="uk-UA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34400" y="2971800"/>
            <a:ext cx="3048000" cy="3505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Наукова публікація у виданні, віднесеному до першого - третього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квартилів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(Q 1 -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3) відповідно до класифікації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SCImago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Journal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Country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Rank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або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Journal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Citation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Reports</a:t>
            </a: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прирівнюється до двох публікацій.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600" y="76200"/>
            <a:ext cx="9220200" cy="1200329"/>
          </a:xfrm>
          <a:prstGeom prst="rect">
            <a:avLst/>
          </a:prstGeom>
          <a:ln w="285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Вимоги до опублікування результатів дисертації на здобуття ступеня доктора філософії встановлені пунктом 11 Порядку проведення експерименту з присудження ступеня доктора філософії, затвердженого постановою Кабінету Міністрів України від 6 березня 2019 р. № 167 (із змінами).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743200" y="304800"/>
            <a:ext cx="59436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Наукові публікації </a:t>
            </a:r>
            <a:r>
              <a:rPr lang="uk-UA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зараховуються за темою дисертації з дотриманням таких умов</a:t>
            </a:r>
            <a:r>
              <a:rPr lang="uk-UA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200" dirty="0">
              <a:solidFill>
                <a:schemeClr val="bg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8600" y="2362200"/>
            <a:ext cx="266700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обґрунтування отриманих наукових результатів відповідно до мети статті (поставленого завдання) та висновків;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24200" y="2286000"/>
            <a:ext cx="2819400" cy="2819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опублікування статей у наукових фахових виданнях, які на дату їх опублікування внесені до переліку наукових фахових видань України, затвердженого в установленому законодавством порядку;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48400" y="2362200"/>
            <a:ext cx="2971800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опублікування статей у наукових періодичних виданнях інших держав з наукового напряму, за яким підготовлено дисертацію здобувача, за умови повноти викладу матеріалів дисертації, що визначається радою;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525000" y="2362200"/>
            <a:ext cx="2209800" cy="2209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опублікування не більше ніж однієї статті в одному випуску (номері) наукового видання.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6934200" y="1600200"/>
            <a:ext cx="685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8686800" y="1295400"/>
            <a:ext cx="13716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5" idx="0"/>
          </p:cNvCxnSpPr>
          <p:nvPr/>
        </p:nvCxnSpPr>
        <p:spPr>
          <a:xfrm flipH="1">
            <a:off x="4533900" y="1524000"/>
            <a:ext cx="3429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1676400" y="1219200"/>
            <a:ext cx="11049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6019800" y="5334000"/>
            <a:ext cx="46482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зараховуються наукові публікації, в яких повторюються наукові результати, опубліковані раніше в інших наукових публікаціях, що вже зараховані за темою дисертації.</a:t>
            </a:r>
            <a:endParaRPr lang="uk-UA" dirty="0">
              <a:solidFill>
                <a:schemeClr val="bg1"/>
              </a:solidFill>
            </a:endParaRPr>
          </a:p>
        </p:txBody>
      </p:sp>
      <p:pic>
        <p:nvPicPr>
          <p:cNvPr id="19" name="Picture 3" descr="D:\НАВС\практичн\image-removebg-preview.png"/>
          <p:cNvPicPr>
            <a:picLocks noChangeAspect="1" noChangeArrowheads="1"/>
          </p:cNvPicPr>
          <p:nvPr/>
        </p:nvPicPr>
        <p:blipFill>
          <a:blip r:embed="rId2" cstate="print"/>
          <a:srcRect l="23909" t="39474" r="28272"/>
          <a:stretch>
            <a:fillRect/>
          </a:stretch>
        </p:blipFill>
        <p:spPr bwMode="auto">
          <a:xfrm>
            <a:off x="4572000" y="5644661"/>
            <a:ext cx="1371600" cy="12133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DE53D138-5F99-5B43-95D2-49319E411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4267200"/>
            <a:ext cx="7848600" cy="1447800"/>
          </a:xfrm>
          <a:ln w="28575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ІІ</a:t>
            </a:r>
            <a:r>
              <a:rPr lang="uk-UA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200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Перелік наукових фахових видань України, в яких можуть публікуватися результати дисертаційних робіт на здобуття наукових ступенів доктора наук, кандидата наук та ступеня доктора філософії</a:t>
            </a:r>
            <a:r>
              <a:rPr lang="uk-UA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які розміщенні на сайті МОН </a:t>
            </a:r>
            <a:r>
              <a:rPr lang="uk-UA" sz="2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endParaRPr lang="uk-UA" sz="2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2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9600" y="381000"/>
            <a:ext cx="8534400" cy="1785104"/>
          </a:xfrm>
          <a:prstGeom prst="rect">
            <a:avLst/>
          </a:prstGeom>
          <a:ln w="285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 При прийнятті документів від здобувачів наукового ступеня доктора кандидата наук та доктора філософії необхідно проводити перевірку публікацій здобувачів відповідно до вимог МОН України з даної спеціальності. Для цього на офіційному сайті МОН України розміщено два накази про відповідність наукових видань</a:t>
            </a: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5400" y="2438400"/>
            <a:ext cx="8305800" cy="1446550"/>
          </a:xfrm>
          <a:prstGeom prst="rect">
            <a:avLst/>
          </a:prstGeom>
          <a:ln w="285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І. Перелік наукових фахових видань України, наукові публікації в яких зараховуються за темою дисертації на здобуття наукових ступенів доктора наук, кандидата наук та ступеня доктора філософії, і опубліковані до 12 березня 2020 року </a:t>
            </a:r>
            <a:endParaRPr lang="uk-UA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186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216</TotalTime>
  <Words>1270</Words>
  <Application>Microsoft Office PowerPoint</Application>
  <PresentationFormat>Произвольный</PresentationFormat>
  <Paragraphs>56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Грань</vt:lpstr>
      <vt:lpstr>Вимоги до наукових публікацій науково-педагогічних працівників та здобувачів при створенні разових спеціалізованих рад для захисту докторів філософії.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Вимоги до наукових публікацій науково-педагогічних працівників та здобувачів при створенні разових спеціалізованих рад для захисту докторів філософії.  </dc:title>
  <dc:creator>Марія Повх</dc:creator>
  <cp:lastModifiedBy>Користувач Windows</cp:lastModifiedBy>
  <cp:revision>6</cp:revision>
  <dcterms:created xsi:type="dcterms:W3CDTF">2021-03-13T17:09:57Z</dcterms:created>
  <dcterms:modified xsi:type="dcterms:W3CDTF">2021-03-14T20:45:17Z</dcterms:modified>
</cp:coreProperties>
</file>