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15"/>
  </p:notesMasterIdLst>
  <p:sldIdLst>
    <p:sldId id="256" r:id="rId2"/>
    <p:sldId id="257" r:id="rId3"/>
    <p:sldId id="258" r:id="rId4"/>
    <p:sldId id="262" r:id="rId5"/>
    <p:sldId id="263" r:id="rId6"/>
    <p:sldId id="264" r:id="rId7"/>
    <p:sldId id="265" r:id="rId8"/>
    <p:sldId id="266" r:id="rId9"/>
    <p:sldId id="267" r:id="rId10"/>
    <p:sldId id="268" r:id="rId11"/>
    <p:sldId id="259" r:id="rId12"/>
    <p:sldId id="260" r:id="rId13"/>
    <p:sldId id="261" r:id="rId14"/>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Помір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26" autoAdjust="0"/>
    <p:restoredTop sz="94660"/>
  </p:normalViewPr>
  <p:slideViewPr>
    <p:cSldViewPr>
      <p:cViewPr varScale="1">
        <p:scale>
          <a:sx n="64" d="100"/>
          <a:sy n="64" d="100"/>
        </p:scale>
        <p:origin x="-900" y="-102"/>
      </p:cViewPr>
      <p:guideLst>
        <p:guide orient="horz" pos="2160"/>
        <p:guide pos="384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uk-UA"/>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0754185-6E82-41AC-A9BC-0D464A1F295B}" type="datetimeFigureOut">
              <a:rPr lang="uk-UA" smtClean="0"/>
              <a:t>14.03.2021</a:t>
            </a:fld>
            <a:endParaRPr lang="uk-UA"/>
          </a:p>
        </p:txBody>
      </p:sp>
      <p:sp>
        <p:nvSpPr>
          <p:cNvPr id="4" name="Образ слайда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uk-UA"/>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uk-UA"/>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AB1B456-BF7B-45BB-8F80-F27C91DAE6BF}" type="slidenum">
              <a:rPr lang="uk-UA" smtClean="0"/>
              <a:t>‹#›</a:t>
            </a:fld>
            <a:endParaRPr lang="uk-UA"/>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uk-UA"/>
              <a:t>Клацніть, щоб редагувати стиль зразка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uk-UA"/>
              <a:t>Клацніть, щоб редагувати стиль зразка підзаголовка</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xmlns="" val="13924148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Назва та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B61BEF0D-F0BB-DE4B-95CE-6DB70DBA9567}" type="datetimeFigureOut">
              <a:rPr lang="en-US" smtClean="0"/>
              <a:pPr/>
              <a:t>3/14/2021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xmlns="" val="7591646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uk-UA"/>
              <a:t>Клацніть, щоб редагувати стиль зразка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Клацніть, щоб відредагувати стилі зразків тексту</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B61BEF0D-F0BB-DE4B-95CE-6DB70DBA9567}" type="datetimeFigureOut">
              <a:rPr lang="en-US" smtClean="0"/>
              <a:pPr/>
              <a:t>3/14/2021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xmlns="" val="42525296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ка назв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B61BEF0D-F0BB-DE4B-95CE-6DB70DBA9567}" type="datetimeFigureOut">
              <a:rPr lang="en-US" smtClean="0"/>
              <a:pPr/>
              <a:t>3/14/2021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xmlns="" val="923080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ка назви цитат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uk-UA"/>
              <a:t>Клацніть, щоб редагувати стиль зразка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Клацніть, щоб відредагувати стилі зразків тексту</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B61BEF0D-F0BB-DE4B-95CE-6DB70DBA9567}" type="datetimeFigureOut">
              <a:rPr lang="en-US" smtClean="0"/>
              <a:pPr/>
              <a:t>3/14/2021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xmlns="" val="275329570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Істина/хибніст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uk-UA"/>
              <a:t>Клацніть, щоб редагувати стиль зразка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Клацніть, щоб відредагувати стилі зразків тексту</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B61BEF0D-F0BB-DE4B-95CE-6DB70DBA9567}" type="datetimeFigureOut">
              <a:rPr lang="en-US" smtClean="0"/>
              <a:pPr/>
              <a:t>3/14/2021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xmlns="" val="345967169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smtClean="0"/>
              <a:pPr/>
              <a:t>3/14/2021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pPr/>
              <a:t>‹#›</a:t>
            </a:fld>
            <a:endParaRPr lang="en-US" dirty="0"/>
          </a:p>
        </p:txBody>
      </p:sp>
    </p:spTree>
    <p:extLst>
      <p:ext uri="{BB962C8B-B14F-4D97-AF65-F5344CB8AC3E}">
        <p14:creationId xmlns:p14="http://schemas.microsoft.com/office/powerpoint/2010/main" xmlns="" val="350124665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xmlns="" val="20303382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xmlns="" val="9933985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B61BEF0D-F0BB-DE4B-95CE-6DB70DBA9567}" type="datetimeFigureOut">
              <a:rPr lang="en-US" smtClean="0"/>
              <a:pPr/>
              <a:t>3/14/2021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xmlns="" val="42529159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smtClean="0"/>
              <a:pPr/>
              <a:t>3/14/2021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pPr/>
              <a:t>‹#›</a:t>
            </a:fld>
            <a:endParaRPr lang="en-US" dirty="0"/>
          </a:p>
        </p:txBody>
      </p:sp>
    </p:spTree>
    <p:extLst>
      <p:ext uri="{BB962C8B-B14F-4D97-AF65-F5344CB8AC3E}">
        <p14:creationId xmlns:p14="http://schemas.microsoft.com/office/powerpoint/2010/main" xmlns="" val="24818463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3/14/2021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xmlns="" val="39169676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uk-UA"/>
              <a:t>Клацніть, щоб редагувати стиль зразка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3/14/2021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xmlns="" val="10558217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3/14/2021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xmlns="" val="9293216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42A54C80-263E-416B-A8E0-580EDEADCBDC}" type="datetimeFigureOut">
              <a:rPr lang="en-US" smtClean="0"/>
              <a:pPr/>
              <a:t>3/14/2021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pPr/>
              <a:t>‹#›</a:t>
            </a:fld>
            <a:endParaRPr lang="en-US" dirty="0"/>
          </a:p>
        </p:txBody>
      </p:sp>
    </p:spTree>
    <p:extLst>
      <p:ext uri="{BB962C8B-B14F-4D97-AF65-F5344CB8AC3E}">
        <p14:creationId xmlns:p14="http://schemas.microsoft.com/office/powerpoint/2010/main" xmlns="" val="17969053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B61BEF0D-F0BB-DE4B-95CE-6DB70DBA9567}" type="datetimeFigureOut">
              <a:rPr lang="en-US" smtClean="0"/>
              <a:pPr/>
              <a:t>3/14/2021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xmlns="" val="10267383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8" cstate="print">
            <a:alphaModFix amt="29000"/>
            <a:lum/>
          </a:blip>
          <a:srcRect/>
          <a:stretch>
            <a:fillRect t="-22000" b="-22000"/>
          </a:stretch>
        </a:blipFill>
        <a:effectLst/>
      </p:bgPr>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3/14/2021</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extLst>
      <p:ext uri="{BB962C8B-B14F-4D97-AF65-F5344CB8AC3E}">
        <p14:creationId xmlns:p14="http://schemas.microsoft.com/office/powerpoint/2010/main" xmlns="" val="3062517402"/>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scopus.com/" TargetMode="External"/><Relationship Id="rId2" Type="http://schemas.openxmlformats.org/officeDocument/2006/relationships/hyperlink" Target="https://zakon.rada.gov.ua/laws/show/v05_2330-09" TargetMode="External"/><Relationship Id="rId1" Type="http://schemas.openxmlformats.org/officeDocument/2006/relationships/slideLayout" Target="../slideLayouts/slideLayout2.xml"/><Relationship Id="rId5" Type="http://schemas.openxmlformats.org/officeDocument/2006/relationships/hyperlink" Target="https://apps.webofknowledge.com)/" TargetMode="External"/><Relationship Id="rId4" Type="http://schemas.openxmlformats.org/officeDocument/2006/relationships/hyperlink" Target="https://www.scopus.com/authid/detail.uri?authorId=56009792600"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s://www.scopus.com/authid/detail.uri?authorId=56009792600" TargetMode="External"/><Relationship Id="rId7" Type="http://schemas.openxmlformats.org/officeDocument/2006/relationships/hyperlink" Target="https://scholar.google.com/citations?user=9RMCosEAAAAJ&amp;hl=uk&amp;authuser=1" TargetMode="External"/><Relationship Id="rId2" Type="http://schemas.openxmlformats.org/officeDocument/2006/relationships/hyperlink" Target="https://www.scopus.com/" TargetMode="External"/><Relationship Id="rId1" Type="http://schemas.openxmlformats.org/officeDocument/2006/relationships/slideLayout" Target="../slideLayouts/slideLayout2.xml"/><Relationship Id="rId6" Type="http://schemas.openxmlformats.org/officeDocument/2006/relationships/hyperlink" Target="https://scholar.google.com/" TargetMode="External"/><Relationship Id="rId5" Type="http://schemas.openxmlformats.org/officeDocument/2006/relationships/hyperlink" Target="https://publons.com/researcher/1304873/lyubomyr-nykyruy/" TargetMode="External"/><Relationship Id="rId4" Type="http://schemas.openxmlformats.org/officeDocument/2006/relationships/hyperlink" Target="https://publons.com/"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zakon.rada.gov.ua/laws/show/979-2020-%D0%BF" TargetMode="External"/><Relationship Id="rId2" Type="http://schemas.openxmlformats.org/officeDocument/2006/relationships/hyperlink" Target="https://zakon.rada.gov.ua/laws/show/v05_2330-09"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mon.gov.ua/ua/nauka/nauka/atestaciya-kadriv-vishoyi-kvalifikaciyi/naukovi-fahovi-vidannya"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portal.issn.org" TargetMode="External"/><Relationship Id="rId2" Type="http://schemas.openxmlformats.org/officeDocument/2006/relationships/hyperlink" Target="https://www.issn.org/"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alphaModFix amt="61000"/>
            <a:lum/>
          </a:blip>
          <a:srcRect/>
          <a:stretch>
            <a:fillRect t="-22000" b="-22000"/>
          </a:stretch>
        </a:blip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90903D90-79CA-734D-976C-F1F7CFFBD318}"/>
              </a:ext>
            </a:extLst>
          </p:cNvPr>
          <p:cNvSpPr>
            <a:spLocks noGrp="1"/>
          </p:cNvSpPr>
          <p:nvPr>
            <p:ph type="ctrTitle"/>
          </p:nvPr>
        </p:nvSpPr>
        <p:spPr>
          <a:xfrm>
            <a:off x="1507067" y="1447800"/>
            <a:ext cx="7766936" cy="2603036"/>
          </a:xfrm>
        </p:spPr>
        <p:txBody>
          <a:bodyPr/>
          <a:lstStyle/>
          <a:p>
            <a:pPr algn="ctr"/>
            <a:r>
              <a:rPr lang="uk-UA" sz="3200" b="1" dirty="0">
                <a:solidFill>
                  <a:srgbClr val="000000"/>
                </a:solidFill>
                <a:effectLst/>
                <a:latin typeface="Times New Roman" panose="02020603050405020304" pitchFamily="18" charset="0"/>
                <a:ea typeface="Times New Roman" panose="02020603050405020304" pitchFamily="18" charset="0"/>
              </a:rPr>
              <a:t>Вимоги до наукових публікацій науково-педагогічних працівників та здобувачів при створенні разових спеціалізованих рад для захисту докторів філософії. </a:t>
            </a:r>
            <a:r>
              <a:rPr lang="uk-UA" sz="3200" b="1" dirty="0">
                <a:effectLst/>
                <a:latin typeface="Times New Roman" panose="02020603050405020304" pitchFamily="18" charset="0"/>
                <a:ea typeface="Times New Roman" panose="02020603050405020304" pitchFamily="18" charset="0"/>
              </a:rPr>
              <a:t/>
            </a:r>
            <a:br>
              <a:rPr lang="uk-UA" sz="3200" b="1" dirty="0">
                <a:effectLst/>
                <a:latin typeface="Times New Roman" panose="02020603050405020304" pitchFamily="18" charset="0"/>
                <a:ea typeface="Times New Roman" panose="02020603050405020304" pitchFamily="18" charset="0"/>
              </a:rPr>
            </a:br>
            <a:endParaRPr lang="uk-UA" sz="3200" b="1" dirty="0"/>
          </a:p>
        </p:txBody>
      </p:sp>
      <p:sp>
        <p:nvSpPr>
          <p:cNvPr id="3" name="Підзаголовок 2">
            <a:extLst>
              <a:ext uri="{FF2B5EF4-FFF2-40B4-BE49-F238E27FC236}">
                <a16:creationId xmlns:a16="http://schemas.microsoft.com/office/drawing/2014/main" xmlns="" id="{71896D00-DA82-194A-A7CA-3A87726000F1}"/>
              </a:ext>
            </a:extLst>
          </p:cNvPr>
          <p:cNvSpPr>
            <a:spLocks noGrp="1"/>
          </p:cNvSpPr>
          <p:nvPr>
            <p:ph type="subTitle" idx="1"/>
          </p:nvPr>
        </p:nvSpPr>
        <p:spPr>
          <a:xfrm>
            <a:off x="2057400" y="4038600"/>
            <a:ext cx="7766936" cy="1587967"/>
          </a:xfrm>
        </p:spPr>
        <p:txBody>
          <a:bodyPr>
            <a:noAutofit/>
          </a:bodyPr>
          <a:lstStyle/>
          <a:p>
            <a:pPr algn="r" rtl="1"/>
            <a:r>
              <a:rPr lang="uk-UA" sz="2200" dirty="0">
                <a:solidFill>
                  <a:schemeClr val="tx1">
                    <a:lumMod val="95000"/>
                    <a:lumOff val="5000"/>
                  </a:schemeClr>
                </a:solidFill>
                <a:effectLst/>
                <a:latin typeface="Times New Roman" panose="02020603050405020304" pitchFamily="18" charset="0"/>
                <a:ea typeface="Times New Roman" panose="02020603050405020304" pitchFamily="18" charset="0"/>
              </a:rPr>
              <a:t>Доповідає:</a:t>
            </a:r>
          </a:p>
          <a:p>
            <a:pPr algn="r" rtl="1"/>
            <a:r>
              <a:rPr lang="uk-UA" sz="2200" dirty="0">
                <a:solidFill>
                  <a:schemeClr val="tx1">
                    <a:lumMod val="95000"/>
                    <a:lumOff val="5000"/>
                  </a:schemeClr>
                </a:solidFill>
                <a:effectLst/>
                <a:latin typeface="Times New Roman" panose="02020603050405020304" pitchFamily="18" charset="0"/>
                <a:ea typeface="Times New Roman" panose="02020603050405020304" pitchFamily="18" charset="0"/>
              </a:rPr>
              <a:t> завідувач відділу аспірантури і докторантури </a:t>
            </a:r>
          </a:p>
          <a:p>
            <a:pPr algn="r"/>
            <a:r>
              <a:rPr lang="uk-UA" sz="2200" b="1" i="1" dirty="0">
                <a:solidFill>
                  <a:schemeClr val="tx1">
                    <a:lumMod val="95000"/>
                    <a:lumOff val="5000"/>
                  </a:schemeClr>
                </a:solidFill>
                <a:effectLst/>
                <a:latin typeface="Times New Roman" panose="02020603050405020304" pitchFamily="18" charset="0"/>
                <a:ea typeface="Times New Roman" panose="02020603050405020304" pitchFamily="18" charset="0"/>
              </a:rPr>
              <a:t>Ільницький Р. В.</a:t>
            </a:r>
          </a:p>
        </p:txBody>
      </p:sp>
      <p:sp>
        <p:nvSpPr>
          <p:cNvPr id="6" name="TextBox 5">
            <a:extLst>
              <a:ext uri="{FF2B5EF4-FFF2-40B4-BE49-F238E27FC236}">
                <a16:creationId xmlns:a16="http://schemas.microsoft.com/office/drawing/2014/main" xmlns="" id="{D5A8C0AD-AA60-D54E-8210-E63B4C60CCC6}"/>
              </a:ext>
            </a:extLst>
          </p:cNvPr>
          <p:cNvSpPr txBox="1"/>
          <p:nvPr/>
        </p:nvSpPr>
        <p:spPr>
          <a:xfrm>
            <a:off x="3046610" y="3246121"/>
            <a:ext cx="6093220" cy="369332"/>
          </a:xfrm>
          <a:prstGeom prst="rect">
            <a:avLst/>
          </a:prstGeom>
          <a:noFill/>
        </p:spPr>
        <p:txBody>
          <a:bodyPr wrap="square">
            <a:spAutoFit/>
          </a:bodyPr>
          <a:lstStyle/>
          <a:p>
            <a:pPr marL="0" algn="l" rtl="0" eaLnBrk="1" fontAlgn="t" latinLnBrk="0" hangingPunct="1">
              <a:spcBef>
                <a:spcPts val="0"/>
              </a:spcBef>
              <a:spcAft>
                <a:spcPts val="0"/>
              </a:spcAft>
            </a:pPr>
            <a:endParaRPr lang="uk-UA" sz="1800" b="0" i="0" u="none" strike="noStrike">
              <a:effectLst/>
              <a:latin typeface="Arial" panose="020B0604020202020204" pitchFamily="34" charset="0"/>
            </a:endParaRPr>
          </a:p>
        </p:txBody>
      </p:sp>
    </p:spTree>
    <p:extLst>
      <p:ext uri="{BB962C8B-B14F-4D97-AF65-F5344CB8AC3E}">
        <p14:creationId xmlns:p14="http://schemas.microsoft.com/office/powerpoint/2010/main" xmlns="" val="24140886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xmlns="" id="{7B7ED69C-904B-C044-A825-F342011D7234}"/>
              </a:ext>
            </a:extLst>
          </p:cNvPr>
          <p:cNvSpPr>
            <a:spLocks noGrp="1"/>
          </p:cNvSpPr>
          <p:nvPr>
            <p:ph idx="1"/>
          </p:nvPr>
        </p:nvSpPr>
        <p:spPr>
          <a:xfrm>
            <a:off x="685800" y="685800"/>
            <a:ext cx="8991600" cy="5052628"/>
          </a:xfrm>
        </p:spPr>
        <p:txBody>
          <a:bodyPr>
            <a:noAutofit/>
          </a:bodyPr>
          <a:lstStyle/>
          <a:p>
            <a:pPr marL="0" indent="0" algn="just">
              <a:buNone/>
            </a:pPr>
            <a:r>
              <a:rPr lang="uk-UA" sz="2400" dirty="0">
                <a:solidFill>
                  <a:schemeClr val="tx1"/>
                </a:solidFill>
                <a:effectLst/>
                <a:latin typeface="Times New Roman" panose="02020603050405020304" pitchFamily="18" charset="0"/>
                <a:ea typeface="Times New Roman" panose="02020603050405020304" pitchFamily="18" charset="0"/>
              </a:rPr>
              <a:t>          До такої публікації може прирівнюватися публікація у виданнях, включених до </a:t>
            </a:r>
            <a:r>
              <a:rPr lang="uk-UA" sz="2400" u="none" strike="noStrike" dirty="0">
                <a:solidFill>
                  <a:schemeClr val="tx1"/>
                </a:solidFill>
                <a:effectLst/>
                <a:latin typeface="Times New Roman" panose="02020603050405020304" pitchFamily="18" charset="0"/>
                <a:ea typeface="Times New Roman" panose="02020603050405020304" pitchFamily="18" charset="0"/>
                <a:hlinkClick r:id="rId2"/>
              </a:rPr>
              <a:t>переліку наукових фахових видань України</a:t>
            </a:r>
            <a:r>
              <a:rPr lang="uk-UA" sz="2400" dirty="0">
                <a:solidFill>
                  <a:schemeClr val="tx1"/>
                </a:solidFill>
                <a:effectLst/>
                <a:latin typeface="Times New Roman" panose="02020603050405020304" pitchFamily="18" charset="0"/>
                <a:ea typeface="Times New Roman" panose="02020603050405020304" pitchFamily="18" charset="0"/>
              </a:rPr>
              <a:t> з присвоєнням категорії “А”, або в закордонних виданнях, проіндексованих у базах даних </a:t>
            </a:r>
            <a:r>
              <a:rPr lang="uk-UA" sz="2400" dirty="0" err="1">
                <a:solidFill>
                  <a:schemeClr val="tx1"/>
                </a:solidFill>
                <a:effectLst/>
                <a:latin typeface="Times New Roman" panose="02020603050405020304" pitchFamily="18" charset="0"/>
                <a:ea typeface="Times New Roman" panose="02020603050405020304" pitchFamily="18" charset="0"/>
              </a:rPr>
              <a:t>Web</a:t>
            </a:r>
            <a:r>
              <a:rPr lang="uk-UA" sz="2400" dirty="0">
                <a:solidFill>
                  <a:schemeClr val="tx1"/>
                </a:solidFill>
                <a:effectLst/>
                <a:latin typeface="Times New Roman" panose="02020603050405020304" pitchFamily="18" charset="0"/>
                <a:ea typeface="Times New Roman" panose="02020603050405020304" pitchFamily="18" charset="0"/>
              </a:rPr>
              <a:t> </a:t>
            </a:r>
            <a:r>
              <a:rPr lang="uk-UA" sz="2400" dirty="0" err="1">
                <a:solidFill>
                  <a:schemeClr val="tx1"/>
                </a:solidFill>
                <a:effectLst/>
                <a:latin typeface="Times New Roman" panose="02020603050405020304" pitchFamily="18" charset="0"/>
                <a:ea typeface="Times New Roman" panose="02020603050405020304" pitchFamily="18" charset="0"/>
              </a:rPr>
              <a:t>of</a:t>
            </a:r>
            <a:r>
              <a:rPr lang="uk-UA" sz="2400" dirty="0">
                <a:solidFill>
                  <a:schemeClr val="tx1"/>
                </a:solidFill>
                <a:effectLst/>
                <a:latin typeface="Times New Roman" panose="02020603050405020304" pitchFamily="18" charset="0"/>
                <a:ea typeface="Times New Roman" panose="02020603050405020304" pitchFamily="18" charset="0"/>
              </a:rPr>
              <a:t> </a:t>
            </a:r>
            <a:r>
              <a:rPr lang="uk-UA" sz="2400" dirty="0" err="1">
                <a:solidFill>
                  <a:schemeClr val="tx1"/>
                </a:solidFill>
                <a:effectLst/>
                <a:latin typeface="Times New Roman" panose="02020603050405020304" pitchFamily="18" charset="0"/>
                <a:ea typeface="Times New Roman" panose="02020603050405020304" pitchFamily="18" charset="0"/>
              </a:rPr>
              <a:t>Science</a:t>
            </a:r>
            <a:r>
              <a:rPr lang="uk-UA" sz="2400" dirty="0">
                <a:solidFill>
                  <a:schemeClr val="tx1"/>
                </a:solidFill>
                <a:effectLst/>
                <a:latin typeface="Times New Roman" panose="02020603050405020304" pitchFamily="18" charset="0"/>
                <a:ea typeface="Times New Roman" panose="02020603050405020304" pitchFamily="18" charset="0"/>
              </a:rPr>
              <a:t> </a:t>
            </a:r>
            <a:r>
              <a:rPr lang="uk-UA" sz="2400" dirty="0" err="1">
                <a:solidFill>
                  <a:schemeClr val="tx1"/>
                </a:solidFill>
                <a:effectLst/>
                <a:latin typeface="Times New Roman" panose="02020603050405020304" pitchFamily="18" charset="0"/>
                <a:ea typeface="Times New Roman" panose="02020603050405020304" pitchFamily="18" charset="0"/>
              </a:rPr>
              <a:t>Core</a:t>
            </a:r>
            <a:r>
              <a:rPr lang="uk-UA" sz="2400" dirty="0">
                <a:solidFill>
                  <a:schemeClr val="tx1"/>
                </a:solidFill>
                <a:effectLst/>
                <a:latin typeface="Times New Roman" panose="02020603050405020304" pitchFamily="18" charset="0"/>
                <a:ea typeface="Times New Roman" panose="02020603050405020304" pitchFamily="18" charset="0"/>
              </a:rPr>
              <a:t> </a:t>
            </a:r>
            <a:r>
              <a:rPr lang="uk-UA" sz="2400" dirty="0" err="1">
                <a:solidFill>
                  <a:schemeClr val="tx1"/>
                </a:solidFill>
                <a:effectLst/>
                <a:latin typeface="Times New Roman" panose="02020603050405020304" pitchFamily="18" charset="0"/>
                <a:ea typeface="Times New Roman" panose="02020603050405020304" pitchFamily="18" charset="0"/>
              </a:rPr>
              <a:t>Collection</a:t>
            </a:r>
            <a:r>
              <a:rPr lang="uk-UA" sz="2400" dirty="0">
                <a:solidFill>
                  <a:schemeClr val="tx1"/>
                </a:solidFill>
                <a:effectLst/>
                <a:latin typeface="Times New Roman" panose="02020603050405020304" pitchFamily="18" charset="0"/>
                <a:ea typeface="Times New Roman" panose="02020603050405020304" pitchFamily="18" charset="0"/>
              </a:rPr>
              <a:t> та/або </a:t>
            </a:r>
            <a:r>
              <a:rPr lang="uk-UA" sz="2400" dirty="0" err="1">
                <a:solidFill>
                  <a:schemeClr val="tx1"/>
                </a:solidFill>
                <a:effectLst/>
                <a:latin typeface="Times New Roman" panose="02020603050405020304" pitchFamily="18" charset="0"/>
                <a:ea typeface="Times New Roman" panose="02020603050405020304" pitchFamily="18" charset="0"/>
              </a:rPr>
              <a:t>Scopus</a:t>
            </a:r>
            <a:r>
              <a:rPr lang="uk-UA" sz="2400" dirty="0">
                <a:solidFill>
                  <a:schemeClr val="tx1"/>
                </a:solidFill>
                <a:effectLst/>
                <a:latin typeface="Times New Roman" panose="02020603050405020304" pitchFamily="18" charset="0"/>
                <a:ea typeface="Times New Roman" panose="02020603050405020304" pitchFamily="18" charset="0"/>
              </a:rPr>
              <a:t> в цьому випадку для кожної наукової публікації давати діючі покликання на його профілі у таких </a:t>
            </a:r>
            <a:r>
              <a:rPr lang="uk-UA" sz="2400" dirty="0" err="1">
                <a:solidFill>
                  <a:schemeClr val="tx1"/>
                </a:solidFill>
                <a:effectLst/>
                <a:latin typeface="Times New Roman" panose="02020603050405020304" pitchFamily="18" charset="0"/>
                <a:ea typeface="Times New Roman" panose="02020603050405020304" pitchFamily="18" charset="0"/>
              </a:rPr>
              <a:t>наукометричних</a:t>
            </a:r>
            <a:r>
              <a:rPr lang="uk-UA" sz="2400" dirty="0">
                <a:solidFill>
                  <a:schemeClr val="tx1"/>
                </a:solidFill>
                <a:effectLst/>
                <a:latin typeface="Times New Roman" panose="02020603050405020304" pitchFamily="18" charset="0"/>
                <a:ea typeface="Times New Roman" panose="02020603050405020304" pitchFamily="18" charset="0"/>
              </a:rPr>
              <a:t> базах:</a:t>
            </a:r>
          </a:p>
          <a:p>
            <a:pPr marL="457200" indent="-457200">
              <a:buFont typeface="+mj-lt"/>
              <a:buAutoNum type="arabicPeriod"/>
            </a:pPr>
            <a:r>
              <a:rPr lang="uk-UA" sz="2400" dirty="0" err="1">
                <a:solidFill>
                  <a:schemeClr val="tx1"/>
                </a:solidFill>
                <a:effectLst/>
                <a:latin typeface="Times New Roman" panose="02020603050405020304" pitchFamily="18" charset="0"/>
                <a:ea typeface="Times New Roman" panose="02020603050405020304" pitchFamily="18" charset="0"/>
              </a:rPr>
              <a:t>Scopus</a:t>
            </a:r>
            <a:r>
              <a:rPr lang="uk-UA" sz="2400" dirty="0">
                <a:solidFill>
                  <a:schemeClr val="tx1"/>
                </a:solidFill>
                <a:effectLst/>
                <a:latin typeface="Times New Roman" panose="02020603050405020304" pitchFamily="18" charset="0"/>
                <a:ea typeface="Times New Roman" panose="02020603050405020304" pitchFamily="18" charset="0"/>
              </a:rPr>
              <a:t>  (</a:t>
            </a:r>
            <a:r>
              <a:rPr lang="uk-UA" sz="2400" dirty="0">
                <a:solidFill>
                  <a:schemeClr val="tx1"/>
                </a:solidFill>
                <a:latin typeface="Times New Roman" panose="02020603050405020304" pitchFamily="18" charset="0"/>
                <a:ea typeface="Times New Roman" panose="02020603050405020304" pitchFamily="18" charset="0"/>
                <a:hlinkClick r:id="rId3"/>
              </a:rPr>
              <a:t>https://www.scopus.com/</a:t>
            </a:r>
            <a:r>
              <a:rPr lang="uk-UA" sz="2400" dirty="0">
                <a:solidFill>
                  <a:schemeClr val="tx1"/>
                </a:solidFill>
                <a:effectLst/>
                <a:latin typeface="Times New Roman" panose="02020603050405020304" pitchFamily="18" charset="0"/>
                <a:ea typeface="Times New Roman" panose="02020603050405020304" pitchFamily="18" charset="0"/>
              </a:rPr>
              <a:t>)                                                        приклад: (</a:t>
            </a:r>
            <a:r>
              <a:rPr lang="uk-UA" sz="2400" u="none" strike="noStrike" dirty="0">
                <a:solidFill>
                  <a:schemeClr val="tx1"/>
                </a:solidFill>
                <a:effectLst/>
                <a:latin typeface="Times New Roman" panose="02020603050405020304" pitchFamily="18" charset="0"/>
                <a:ea typeface="Times New Roman" panose="02020603050405020304" pitchFamily="18" charset="0"/>
                <a:hlinkClick r:id="rId4"/>
              </a:rPr>
              <a:t>https://www.scopus.com/authid/detail.uri?authorId=56009792600</a:t>
            </a:r>
            <a:r>
              <a:rPr lang="uk-UA" sz="2400" dirty="0">
                <a:solidFill>
                  <a:schemeClr val="tx1"/>
                </a:solidFill>
                <a:effectLst/>
                <a:latin typeface="Times New Roman" panose="02020603050405020304" pitchFamily="18" charset="0"/>
                <a:ea typeface="Times New Roman" panose="02020603050405020304" pitchFamily="18" charset="0"/>
              </a:rPr>
              <a:t>)</a:t>
            </a:r>
          </a:p>
          <a:p>
            <a:pPr marL="457200" indent="-457200" algn="just">
              <a:buFont typeface="+mj-lt"/>
              <a:buAutoNum type="arabicPeriod"/>
            </a:pPr>
            <a:r>
              <a:rPr lang="uk-UA" sz="2400" dirty="0" err="1">
                <a:solidFill>
                  <a:schemeClr val="tx1"/>
                </a:solidFill>
                <a:effectLst/>
                <a:latin typeface="Times New Roman" panose="02020603050405020304" pitchFamily="18" charset="0"/>
                <a:ea typeface="Times New Roman" panose="02020603050405020304" pitchFamily="18" charset="0"/>
              </a:rPr>
              <a:t>Web</a:t>
            </a:r>
            <a:r>
              <a:rPr lang="uk-UA" sz="2400" dirty="0">
                <a:solidFill>
                  <a:schemeClr val="tx1"/>
                </a:solidFill>
                <a:effectLst/>
                <a:latin typeface="Times New Roman" panose="02020603050405020304" pitchFamily="18" charset="0"/>
                <a:ea typeface="Times New Roman" panose="02020603050405020304" pitchFamily="18" charset="0"/>
              </a:rPr>
              <a:t> </a:t>
            </a:r>
            <a:r>
              <a:rPr lang="uk-UA" sz="2400" dirty="0" err="1">
                <a:solidFill>
                  <a:schemeClr val="tx1"/>
                </a:solidFill>
                <a:effectLst/>
                <a:latin typeface="Times New Roman" panose="02020603050405020304" pitchFamily="18" charset="0"/>
                <a:ea typeface="Times New Roman" panose="02020603050405020304" pitchFamily="18" charset="0"/>
              </a:rPr>
              <a:t>of</a:t>
            </a:r>
            <a:r>
              <a:rPr lang="uk-UA" sz="2400" dirty="0">
                <a:solidFill>
                  <a:schemeClr val="tx1"/>
                </a:solidFill>
                <a:effectLst/>
                <a:latin typeface="Times New Roman" panose="02020603050405020304" pitchFamily="18" charset="0"/>
                <a:ea typeface="Times New Roman" panose="02020603050405020304" pitchFamily="18" charset="0"/>
              </a:rPr>
              <a:t> </a:t>
            </a:r>
            <a:r>
              <a:rPr lang="uk-UA" sz="2400" dirty="0" err="1">
                <a:solidFill>
                  <a:schemeClr val="tx1"/>
                </a:solidFill>
                <a:effectLst/>
                <a:latin typeface="Times New Roman" panose="02020603050405020304" pitchFamily="18" charset="0"/>
                <a:ea typeface="Times New Roman" panose="02020603050405020304" pitchFamily="18" charset="0"/>
              </a:rPr>
              <a:t>Science</a:t>
            </a:r>
            <a:r>
              <a:rPr lang="uk-UA" sz="2400" dirty="0">
                <a:solidFill>
                  <a:schemeClr val="tx1"/>
                </a:solidFill>
                <a:effectLst/>
                <a:latin typeface="Times New Roman" panose="02020603050405020304" pitchFamily="18" charset="0"/>
                <a:ea typeface="Times New Roman" panose="02020603050405020304" pitchFamily="18" charset="0"/>
              </a:rPr>
              <a:t> </a:t>
            </a:r>
            <a:r>
              <a:rPr lang="uk-UA" sz="2400" dirty="0" err="1">
                <a:solidFill>
                  <a:schemeClr val="tx1"/>
                </a:solidFill>
                <a:effectLst/>
                <a:latin typeface="Times New Roman" panose="02020603050405020304" pitchFamily="18" charset="0"/>
                <a:ea typeface="Times New Roman" panose="02020603050405020304" pitchFamily="18" charset="0"/>
              </a:rPr>
              <a:t>Core</a:t>
            </a:r>
            <a:r>
              <a:rPr lang="uk-UA" sz="2400" dirty="0">
                <a:solidFill>
                  <a:schemeClr val="tx1"/>
                </a:solidFill>
                <a:effectLst/>
                <a:latin typeface="Times New Roman" panose="02020603050405020304" pitchFamily="18" charset="0"/>
                <a:ea typeface="Times New Roman" panose="02020603050405020304" pitchFamily="18" charset="0"/>
              </a:rPr>
              <a:t> </a:t>
            </a:r>
            <a:r>
              <a:rPr lang="uk-UA" sz="2400" dirty="0" err="1">
                <a:solidFill>
                  <a:schemeClr val="tx1"/>
                </a:solidFill>
                <a:effectLst/>
                <a:latin typeface="Times New Roman" panose="02020603050405020304" pitchFamily="18" charset="0"/>
                <a:ea typeface="Times New Roman" panose="02020603050405020304" pitchFamily="18" charset="0"/>
              </a:rPr>
              <a:t>Collection</a:t>
            </a:r>
            <a:r>
              <a:rPr lang="uk-UA" sz="2400" dirty="0">
                <a:solidFill>
                  <a:schemeClr val="tx1"/>
                </a:solidFill>
                <a:effectLst/>
                <a:latin typeface="Times New Roman" panose="02020603050405020304" pitchFamily="18" charset="0"/>
                <a:ea typeface="Times New Roman" panose="02020603050405020304" pitchFamily="18" charset="0"/>
              </a:rPr>
              <a:t> (</a:t>
            </a:r>
            <a:r>
              <a:rPr lang="uk-UA" sz="2400" u="sng" dirty="0">
                <a:solidFill>
                  <a:schemeClr val="tx1"/>
                </a:solidFill>
                <a:effectLst/>
                <a:latin typeface="Times New Roman" panose="02020603050405020304" pitchFamily="18" charset="0"/>
                <a:ea typeface="Times New Roman" panose="02020603050405020304" pitchFamily="18" charset="0"/>
                <a:hlinkClick r:id="rId5"/>
              </a:rPr>
              <a:t>https://apps.webofknowledge.com)/</a:t>
            </a:r>
            <a:endParaRPr lang="uk-UA" sz="2400" dirty="0">
              <a:solidFill>
                <a:schemeClr val="tx1"/>
              </a:solidFill>
            </a:endParaRPr>
          </a:p>
        </p:txBody>
      </p:sp>
    </p:spTree>
    <p:extLst>
      <p:ext uri="{BB962C8B-B14F-4D97-AF65-F5344CB8AC3E}">
        <p14:creationId xmlns:p14="http://schemas.microsoft.com/office/powerpoint/2010/main" xmlns="" val="748975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xmlns="" id="{F50BB07E-FD39-E142-958A-189820B8998A}"/>
              </a:ext>
            </a:extLst>
          </p:cNvPr>
          <p:cNvSpPr>
            <a:spLocks noGrp="1"/>
          </p:cNvSpPr>
          <p:nvPr>
            <p:ph idx="1"/>
          </p:nvPr>
        </p:nvSpPr>
        <p:spPr>
          <a:xfrm>
            <a:off x="355698" y="696880"/>
            <a:ext cx="9016902" cy="5856320"/>
          </a:xfrm>
        </p:spPr>
        <p:txBody>
          <a:bodyPr>
            <a:normAutofit fontScale="85000" lnSpcReduction="10000"/>
          </a:bodyPr>
          <a:lstStyle/>
          <a:p>
            <a:pPr marL="0" indent="0" algn="just">
              <a:buNone/>
            </a:pPr>
            <a:r>
              <a:rPr lang="uk-UA" sz="2400" dirty="0">
                <a:solidFill>
                  <a:schemeClr val="tx1"/>
                </a:solidFill>
                <a:effectLst/>
                <a:latin typeface="Times New Roman" panose="02020603050405020304" pitchFamily="18" charset="0"/>
                <a:ea typeface="Times New Roman" panose="02020603050405020304" pitchFamily="18" charset="0"/>
              </a:rPr>
              <a:t>          Вчені, які пропонується до складу разової ради рецензенти, голова та опоненти, повинні мати не менше трьох наукових публікацій, опублікованих за останні п’ять років, за науковим напрямом, за яким підготовлено дисертацію здобувача, з яких не менше однієї публікації у виданнях, проіндексованих у базах даних </a:t>
            </a:r>
            <a:r>
              <a:rPr lang="uk-UA" sz="2400" dirty="0" err="1">
                <a:solidFill>
                  <a:schemeClr val="tx1"/>
                </a:solidFill>
                <a:effectLst/>
                <a:latin typeface="Times New Roman" panose="02020603050405020304" pitchFamily="18" charset="0"/>
                <a:ea typeface="Times New Roman" panose="02020603050405020304" pitchFamily="18" charset="0"/>
              </a:rPr>
              <a:t>Scopus</a:t>
            </a:r>
            <a:r>
              <a:rPr lang="uk-UA" sz="2400" dirty="0">
                <a:solidFill>
                  <a:schemeClr val="tx1"/>
                </a:solidFill>
                <a:effectLst/>
                <a:latin typeface="Times New Roman" panose="02020603050405020304" pitchFamily="18" charset="0"/>
                <a:ea typeface="Times New Roman" panose="02020603050405020304" pitchFamily="18" charset="0"/>
              </a:rPr>
              <a:t> та/або </a:t>
            </a:r>
            <a:r>
              <a:rPr lang="uk-UA" sz="2400" dirty="0" err="1">
                <a:solidFill>
                  <a:schemeClr val="tx1"/>
                </a:solidFill>
                <a:effectLst/>
                <a:latin typeface="Times New Roman" panose="02020603050405020304" pitchFamily="18" charset="0"/>
                <a:ea typeface="Times New Roman" panose="02020603050405020304" pitchFamily="18" charset="0"/>
              </a:rPr>
              <a:t>Web</a:t>
            </a:r>
            <a:r>
              <a:rPr lang="uk-UA" sz="2400" dirty="0">
                <a:solidFill>
                  <a:schemeClr val="tx1"/>
                </a:solidFill>
                <a:effectLst/>
                <a:latin typeface="Times New Roman" panose="02020603050405020304" pitchFamily="18" charset="0"/>
                <a:ea typeface="Times New Roman" panose="02020603050405020304" pitchFamily="18" charset="0"/>
              </a:rPr>
              <a:t> </a:t>
            </a:r>
            <a:r>
              <a:rPr lang="uk-UA" sz="2400" dirty="0" err="1">
                <a:solidFill>
                  <a:schemeClr val="tx1"/>
                </a:solidFill>
                <a:effectLst/>
                <a:latin typeface="Times New Roman" panose="02020603050405020304" pitchFamily="18" charset="0"/>
                <a:ea typeface="Times New Roman" panose="02020603050405020304" pitchFamily="18" charset="0"/>
              </a:rPr>
              <a:t>of</a:t>
            </a:r>
            <a:r>
              <a:rPr lang="uk-UA" sz="2400" dirty="0">
                <a:solidFill>
                  <a:schemeClr val="tx1"/>
                </a:solidFill>
                <a:effectLst/>
                <a:latin typeface="Times New Roman" panose="02020603050405020304" pitchFamily="18" charset="0"/>
                <a:ea typeface="Times New Roman" panose="02020603050405020304" pitchFamily="18" charset="0"/>
              </a:rPr>
              <a:t> </a:t>
            </a:r>
            <a:r>
              <a:rPr lang="uk-UA" sz="2400" dirty="0" err="1">
                <a:solidFill>
                  <a:schemeClr val="tx1"/>
                </a:solidFill>
                <a:effectLst/>
                <a:latin typeface="Times New Roman" panose="02020603050405020304" pitchFamily="18" charset="0"/>
                <a:ea typeface="Times New Roman" panose="02020603050405020304" pitchFamily="18" charset="0"/>
              </a:rPr>
              <a:t>Science</a:t>
            </a:r>
            <a:r>
              <a:rPr lang="uk-UA" sz="2400" dirty="0">
                <a:solidFill>
                  <a:schemeClr val="tx1"/>
                </a:solidFill>
                <a:effectLst/>
                <a:latin typeface="Times New Roman" panose="02020603050405020304" pitchFamily="18" charset="0"/>
                <a:ea typeface="Times New Roman" panose="02020603050405020304" pitchFamily="18" charset="0"/>
              </a:rPr>
              <a:t> </a:t>
            </a:r>
            <a:r>
              <a:rPr lang="uk-UA" sz="2400" dirty="0" err="1">
                <a:solidFill>
                  <a:schemeClr val="tx1"/>
                </a:solidFill>
                <a:effectLst/>
                <a:latin typeface="Times New Roman" panose="02020603050405020304" pitchFamily="18" charset="0"/>
                <a:ea typeface="Times New Roman" panose="02020603050405020304" pitchFamily="18" charset="0"/>
              </a:rPr>
              <a:t>Core</a:t>
            </a:r>
            <a:r>
              <a:rPr lang="uk-UA" sz="2400" dirty="0">
                <a:solidFill>
                  <a:schemeClr val="tx1"/>
                </a:solidFill>
                <a:effectLst/>
                <a:latin typeface="Times New Roman" panose="02020603050405020304" pitchFamily="18" charset="0"/>
                <a:ea typeface="Times New Roman" panose="02020603050405020304" pitchFamily="18" charset="0"/>
              </a:rPr>
              <a:t> </a:t>
            </a:r>
            <a:r>
              <a:rPr lang="uk-UA" sz="2400" dirty="0" err="1">
                <a:solidFill>
                  <a:schemeClr val="tx1"/>
                </a:solidFill>
                <a:effectLst/>
                <a:latin typeface="Times New Roman" panose="02020603050405020304" pitchFamily="18" charset="0"/>
                <a:ea typeface="Times New Roman" panose="02020603050405020304" pitchFamily="18" charset="0"/>
              </a:rPr>
              <a:t>Collection</a:t>
            </a:r>
            <a:r>
              <a:rPr lang="uk-UA" sz="2400" dirty="0">
                <a:solidFill>
                  <a:schemeClr val="tx1"/>
                </a:solidFill>
                <a:effectLst/>
                <a:latin typeface="Times New Roman" panose="02020603050405020304" pitchFamily="18" charset="0"/>
                <a:ea typeface="Times New Roman" panose="02020603050405020304" pitchFamily="18" charset="0"/>
              </a:rPr>
              <a:t>. </a:t>
            </a:r>
            <a:endParaRPr lang="uk-UA" sz="2400" dirty="0">
              <a:solidFill>
                <a:schemeClr val="tx1"/>
              </a:solidFill>
              <a:latin typeface="Times New Roman" panose="02020603050405020304" pitchFamily="18" charset="0"/>
              <a:ea typeface="Times New Roman" panose="02020603050405020304" pitchFamily="18" charset="0"/>
            </a:endParaRPr>
          </a:p>
          <a:p>
            <a:pPr marL="0" indent="0" algn="just">
              <a:buNone/>
            </a:pPr>
            <a:r>
              <a:rPr lang="uk-UA" sz="2400" dirty="0">
                <a:solidFill>
                  <a:schemeClr val="tx1"/>
                </a:solidFill>
                <a:effectLst/>
                <a:latin typeface="Times New Roman" panose="02020603050405020304" pitchFamily="18" charset="0"/>
                <a:ea typeface="Times New Roman" panose="02020603050405020304" pitchFamily="18" charset="0"/>
              </a:rPr>
              <a:t>          До таких публікацій зараховуються монографії, розділи монографій, статті у періодичних наукових виданнях, включених до переліку наукових фахових видань України, затвердженого МОН, або у періодичних наукових виданнях інших держав. При створенні разової ради для кожного пропонованого члена ради подавати при рекомендації діючі покликання на його профілі у таких </a:t>
            </a:r>
            <a:r>
              <a:rPr lang="uk-UA" sz="2400" dirty="0" err="1">
                <a:solidFill>
                  <a:schemeClr val="tx1"/>
                </a:solidFill>
                <a:effectLst/>
                <a:latin typeface="Times New Roman" panose="02020603050405020304" pitchFamily="18" charset="0"/>
                <a:ea typeface="Times New Roman" panose="02020603050405020304" pitchFamily="18" charset="0"/>
              </a:rPr>
              <a:t>наукометричних</a:t>
            </a:r>
            <a:r>
              <a:rPr lang="uk-UA" sz="2400" dirty="0">
                <a:solidFill>
                  <a:schemeClr val="tx1"/>
                </a:solidFill>
                <a:effectLst/>
                <a:latin typeface="Times New Roman" panose="02020603050405020304" pitchFamily="18" charset="0"/>
                <a:ea typeface="Times New Roman" panose="02020603050405020304" pitchFamily="18" charset="0"/>
              </a:rPr>
              <a:t> базах:</a:t>
            </a:r>
          </a:p>
          <a:p>
            <a:pPr marL="457200" indent="-457200">
              <a:buFont typeface="+mj-lt"/>
              <a:buAutoNum type="arabicPeriod"/>
            </a:pPr>
            <a:r>
              <a:rPr lang="uk-UA" sz="2400" dirty="0" err="1">
                <a:solidFill>
                  <a:schemeClr val="tx1"/>
                </a:solidFill>
                <a:effectLst/>
                <a:latin typeface="Times New Roman" panose="02020603050405020304" pitchFamily="18" charset="0"/>
                <a:ea typeface="Times New Roman" panose="02020603050405020304" pitchFamily="18" charset="0"/>
              </a:rPr>
              <a:t>Scopus</a:t>
            </a:r>
            <a:r>
              <a:rPr lang="uk-UA" sz="2400" dirty="0">
                <a:solidFill>
                  <a:schemeClr val="tx1"/>
                </a:solidFill>
                <a:effectLst/>
                <a:latin typeface="Times New Roman" panose="02020603050405020304" pitchFamily="18" charset="0"/>
                <a:ea typeface="Times New Roman" panose="02020603050405020304" pitchFamily="18" charset="0"/>
              </a:rPr>
              <a:t>  (</a:t>
            </a:r>
            <a:r>
              <a:rPr lang="uk-UA" sz="2400" u="sng" dirty="0">
                <a:solidFill>
                  <a:schemeClr val="tx1"/>
                </a:solidFill>
                <a:effectLst/>
                <a:latin typeface="Times New Roman" panose="02020603050405020304" pitchFamily="18" charset="0"/>
                <a:ea typeface="Times New Roman" panose="02020603050405020304" pitchFamily="18" charset="0"/>
                <a:hlinkClick r:id="rId2"/>
              </a:rPr>
              <a:t>https://</a:t>
            </a:r>
            <a:r>
              <a:rPr lang="uk-UA" sz="2400" u="sng" dirty="0" smtClean="0">
                <a:solidFill>
                  <a:schemeClr val="tx1"/>
                </a:solidFill>
                <a:effectLst/>
                <a:latin typeface="Times New Roman" panose="02020603050405020304" pitchFamily="18" charset="0"/>
                <a:ea typeface="Times New Roman" panose="02020603050405020304" pitchFamily="18" charset="0"/>
                <a:hlinkClick r:id="rId2"/>
              </a:rPr>
              <a:t>www.scopus.com/</a:t>
            </a:r>
            <a:r>
              <a:rPr lang="uk-UA" sz="2400" dirty="0" smtClean="0">
                <a:solidFill>
                  <a:schemeClr val="tx1"/>
                </a:solidFill>
                <a:effectLst/>
                <a:latin typeface="Times New Roman" panose="02020603050405020304" pitchFamily="18" charset="0"/>
                <a:ea typeface="Times New Roman" panose="02020603050405020304" pitchFamily="18" charset="0"/>
              </a:rPr>
              <a:t>)                                                                   приклад</a:t>
            </a:r>
            <a:r>
              <a:rPr lang="uk-UA" sz="2400" dirty="0">
                <a:solidFill>
                  <a:schemeClr val="tx1"/>
                </a:solidFill>
                <a:effectLst/>
                <a:latin typeface="Times New Roman" panose="02020603050405020304" pitchFamily="18" charset="0"/>
                <a:ea typeface="Times New Roman" panose="02020603050405020304" pitchFamily="18" charset="0"/>
              </a:rPr>
              <a:t>: (</a:t>
            </a:r>
            <a:r>
              <a:rPr lang="uk-UA" sz="2400" u="sng" dirty="0">
                <a:solidFill>
                  <a:schemeClr val="tx1"/>
                </a:solidFill>
                <a:effectLst/>
                <a:latin typeface="Times New Roman" panose="02020603050405020304" pitchFamily="18" charset="0"/>
                <a:ea typeface="Times New Roman" panose="02020603050405020304" pitchFamily="18" charset="0"/>
                <a:hlinkClick r:id="rId3"/>
              </a:rPr>
              <a:t>https://www.scopus.com/authid/detail.uri?authorId=56009792600</a:t>
            </a:r>
            <a:r>
              <a:rPr lang="uk-UA" sz="2400" dirty="0">
                <a:solidFill>
                  <a:schemeClr val="tx1"/>
                </a:solidFill>
                <a:effectLst/>
                <a:latin typeface="Times New Roman" panose="02020603050405020304" pitchFamily="18" charset="0"/>
                <a:ea typeface="Times New Roman" panose="02020603050405020304" pitchFamily="18" charset="0"/>
              </a:rPr>
              <a:t>)</a:t>
            </a:r>
          </a:p>
          <a:p>
            <a:pPr marL="457200" indent="-457200">
              <a:buFont typeface="+mj-lt"/>
              <a:buAutoNum type="arabicPeriod"/>
            </a:pPr>
            <a:r>
              <a:rPr lang="uk-UA" sz="2400" dirty="0" err="1">
                <a:solidFill>
                  <a:schemeClr val="tx1"/>
                </a:solidFill>
                <a:effectLst/>
                <a:latin typeface="Times New Roman" panose="02020603050405020304" pitchFamily="18" charset="0"/>
                <a:ea typeface="Times New Roman" panose="02020603050405020304" pitchFamily="18" charset="0"/>
              </a:rPr>
              <a:t>Publons</a:t>
            </a:r>
            <a:r>
              <a:rPr lang="uk-UA" sz="2400" dirty="0">
                <a:solidFill>
                  <a:schemeClr val="tx1"/>
                </a:solidFill>
                <a:effectLst/>
                <a:latin typeface="Times New Roman" panose="02020603050405020304" pitchFamily="18" charset="0"/>
                <a:ea typeface="Times New Roman" panose="02020603050405020304" pitchFamily="18" charset="0"/>
              </a:rPr>
              <a:t> (</a:t>
            </a:r>
            <a:r>
              <a:rPr lang="uk-UA" sz="2400" u="sng" dirty="0">
                <a:solidFill>
                  <a:schemeClr val="tx1"/>
                </a:solidFill>
                <a:effectLst/>
                <a:latin typeface="Times New Roman" panose="02020603050405020304" pitchFamily="18" charset="0"/>
                <a:ea typeface="Times New Roman" panose="02020603050405020304" pitchFamily="18" charset="0"/>
                <a:hlinkClick r:id="rId4"/>
              </a:rPr>
              <a:t>https://publons.com/</a:t>
            </a:r>
            <a:r>
              <a:rPr lang="uk-UA" sz="2400" dirty="0">
                <a:solidFill>
                  <a:schemeClr val="tx1"/>
                </a:solidFill>
                <a:effectLst/>
                <a:latin typeface="Times New Roman" panose="02020603050405020304" pitchFamily="18" charset="0"/>
                <a:ea typeface="Times New Roman" panose="02020603050405020304" pitchFamily="18" charset="0"/>
              </a:rPr>
              <a:t>) приклад: </a:t>
            </a:r>
            <a:r>
              <a:rPr lang="uk-UA" sz="2400" u="sng" dirty="0">
                <a:solidFill>
                  <a:schemeClr val="tx1"/>
                </a:solidFill>
                <a:effectLst/>
                <a:latin typeface="Times New Roman" panose="02020603050405020304" pitchFamily="18" charset="0"/>
                <a:ea typeface="Times New Roman" panose="02020603050405020304" pitchFamily="18" charset="0"/>
                <a:hlinkClick r:id="rId5"/>
              </a:rPr>
              <a:t>https://publons.com/researcher/1304873/lyubomyr-nykyruy/</a:t>
            </a:r>
            <a:endParaRPr lang="uk-UA" sz="2400" u="sng" dirty="0">
              <a:solidFill>
                <a:schemeClr val="tx1"/>
              </a:solidFill>
              <a:latin typeface="Times New Roman" panose="02020603050405020304" pitchFamily="18" charset="0"/>
              <a:ea typeface="Times New Roman" panose="02020603050405020304" pitchFamily="18" charset="0"/>
            </a:endParaRPr>
          </a:p>
          <a:p>
            <a:pPr marL="457200" indent="-457200">
              <a:buFont typeface="+mj-lt"/>
              <a:buAutoNum type="arabicPeriod"/>
            </a:pPr>
            <a:r>
              <a:rPr lang="uk-UA" sz="2400" dirty="0">
                <a:solidFill>
                  <a:schemeClr val="tx1"/>
                </a:solidFill>
                <a:effectLst/>
                <a:latin typeface="Times New Roman" panose="02020603050405020304" pitchFamily="18" charset="0"/>
                <a:ea typeface="Times New Roman" panose="02020603050405020304" pitchFamily="18" charset="0"/>
              </a:rPr>
              <a:t>Також, щоб бачити монографії, можна додати ще профіль у </a:t>
            </a:r>
            <a:r>
              <a:rPr lang="uk-UA" sz="2400" dirty="0" err="1">
                <a:solidFill>
                  <a:schemeClr val="tx1"/>
                </a:solidFill>
                <a:effectLst/>
                <a:latin typeface="Times New Roman" panose="02020603050405020304" pitchFamily="18" charset="0"/>
                <a:ea typeface="Times New Roman" panose="02020603050405020304" pitchFamily="18" charset="0"/>
              </a:rPr>
              <a:t>googlescholar</a:t>
            </a:r>
            <a:r>
              <a:rPr lang="uk-UA" sz="2400" dirty="0">
                <a:solidFill>
                  <a:schemeClr val="tx1"/>
                </a:solidFill>
                <a:effectLst/>
                <a:latin typeface="Times New Roman" panose="02020603050405020304" pitchFamily="18" charset="0"/>
                <a:ea typeface="Times New Roman" panose="02020603050405020304" pitchFamily="18" charset="0"/>
              </a:rPr>
              <a:t> </a:t>
            </a:r>
            <a:r>
              <a:rPr lang="uk-UA" sz="2400" dirty="0" err="1">
                <a:solidFill>
                  <a:schemeClr val="tx1"/>
                </a:solidFill>
                <a:effectLst/>
                <a:latin typeface="Times New Roman" panose="02020603050405020304" pitchFamily="18" charset="0"/>
                <a:ea typeface="Times New Roman" panose="02020603050405020304" pitchFamily="18" charset="0"/>
              </a:rPr>
              <a:t>google</a:t>
            </a:r>
            <a:r>
              <a:rPr lang="uk-UA" sz="2400" dirty="0">
                <a:solidFill>
                  <a:schemeClr val="tx1"/>
                </a:solidFill>
                <a:effectLst/>
                <a:latin typeface="Times New Roman" panose="02020603050405020304" pitchFamily="18" charset="0"/>
                <a:ea typeface="Times New Roman" panose="02020603050405020304" pitchFamily="18" charset="0"/>
              </a:rPr>
              <a:t> </a:t>
            </a:r>
            <a:r>
              <a:rPr lang="uk-UA" sz="2400" dirty="0" err="1">
                <a:solidFill>
                  <a:schemeClr val="tx1"/>
                </a:solidFill>
                <a:effectLst/>
                <a:latin typeface="Times New Roman" panose="02020603050405020304" pitchFamily="18" charset="0"/>
                <a:ea typeface="Times New Roman" panose="02020603050405020304" pitchFamily="18" charset="0"/>
              </a:rPr>
              <a:t>scholar</a:t>
            </a:r>
            <a:r>
              <a:rPr lang="uk-UA" sz="2400" dirty="0">
                <a:solidFill>
                  <a:schemeClr val="tx1"/>
                </a:solidFill>
                <a:effectLst/>
                <a:latin typeface="Times New Roman" panose="02020603050405020304" pitchFamily="18" charset="0"/>
                <a:ea typeface="Times New Roman" panose="02020603050405020304" pitchFamily="18" charset="0"/>
              </a:rPr>
              <a:t> (</a:t>
            </a:r>
            <a:r>
              <a:rPr lang="uk-UA" sz="2400" u="sng" dirty="0">
                <a:solidFill>
                  <a:schemeClr val="tx1"/>
                </a:solidFill>
                <a:effectLst/>
                <a:latin typeface="Times New Roman" panose="02020603050405020304" pitchFamily="18" charset="0"/>
                <a:ea typeface="Times New Roman" panose="02020603050405020304" pitchFamily="18" charset="0"/>
                <a:hlinkClick r:id="rId6"/>
              </a:rPr>
              <a:t>https://scholar.google.com/</a:t>
            </a:r>
            <a:r>
              <a:rPr lang="uk-UA" sz="2400" dirty="0">
                <a:solidFill>
                  <a:schemeClr val="tx1"/>
                </a:solidFill>
                <a:effectLst/>
                <a:latin typeface="Times New Roman" panose="02020603050405020304" pitchFamily="18" charset="0"/>
                <a:ea typeface="Times New Roman" panose="02020603050405020304" pitchFamily="18" charset="0"/>
              </a:rPr>
              <a:t>)  приклад </a:t>
            </a:r>
            <a:r>
              <a:rPr lang="uk-UA" sz="2400" u="sng" dirty="0">
                <a:solidFill>
                  <a:schemeClr val="tx1"/>
                </a:solidFill>
                <a:effectLst/>
                <a:latin typeface="Times New Roman" panose="02020603050405020304" pitchFamily="18" charset="0"/>
                <a:ea typeface="Times New Roman" panose="02020603050405020304" pitchFamily="18" charset="0"/>
                <a:hlinkClick r:id="rId7"/>
              </a:rPr>
              <a:t>https://scholar.google.com/citations?user=9RMCosEAAAAJ&amp;hl=uk&amp;authuser=1</a:t>
            </a:r>
            <a:endParaRPr lang="uk-UA" sz="2400" dirty="0">
              <a:solidFill>
                <a:schemeClr val="tx1"/>
              </a:solidFill>
              <a:effectLst/>
              <a:latin typeface="Times New Roman" panose="02020603050405020304" pitchFamily="18" charset="0"/>
              <a:ea typeface="Times New Roman" panose="02020603050405020304" pitchFamily="18" charset="0"/>
            </a:endParaRPr>
          </a:p>
          <a:p>
            <a:pPr marL="0" indent="0">
              <a:buNone/>
            </a:pPr>
            <a:endParaRPr lang="uk-UA" dirty="0">
              <a:solidFill>
                <a:schemeClr val="tx1"/>
              </a:solidFill>
            </a:endParaRPr>
          </a:p>
        </p:txBody>
      </p:sp>
    </p:spTree>
    <p:extLst>
      <p:ext uri="{BB962C8B-B14F-4D97-AF65-F5344CB8AC3E}">
        <p14:creationId xmlns:p14="http://schemas.microsoft.com/office/powerpoint/2010/main" xmlns="" val="39401488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xmlns="" id="{0117797A-E05D-7B44-8471-756A717C05CD}"/>
              </a:ext>
            </a:extLst>
          </p:cNvPr>
          <p:cNvSpPr>
            <a:spLocks noGrp="1"/>
          </p:cNvSpPr>
          <p:nvPr>
            <p:ph idx="1"/>
          </p:nvPr>
        </p:nvSpPr>
        <p:spPr>
          <a:xfrm>
            <a:off x="774310" y="714747"/>
            <a:ext cx="8773678" cy="5815025"/>
          </a:xfrm>
        </p:spPr>
        <p:txBody>
          <a:bodyPr>
            <a:normAutofit/>
          </a:bodyPr>
          <a:lstStyle/>
          <a:p>
            <a:pPr marL="0" indent="0" algn="just">
              <a:buNone/>
            </a:pPr>
            <a:r>
              <a:rPr lang="uk-UA" sz="2400" dirty="0">
                <a:solidFill>
                  <a:schemeClr val="tx1"/>
                </a:solidFill>
                <a:effectLst/>
                <a:latin typeface="Times New Roman" panose="02020603050405020304" pitchFamily="18" charset="0"/>
                <a:ea typeface="Times New Roman" panose="02020603050405020304" pitchFamily="18" charset="0"/>
              </a:rPr>
              <a:t>          Оскільки в мережі Інтернет останнім часом з'являється значна кількість повідомлень про можливість швидкого оприлюднення наукових результатів у виданнях, які, начебто, є іноземними, здобувачам ступеня доктора філософії та науковим керівникам при виборі періодичного наукового видання для опублікування наукової праці рекомендуємо звертати увагу на його походження, поширення, тривалість та періодичність випусків, користувацький інтерфейс, та якість такого видання, а саме: тематичну спрямованість з певної галузі науки, наявність у складі редколегії фахівців з відповідної галузі науки, спеціалізацію видання з відповідної галузі науки, за якою планується захист дисертації, дотримання виданням вимог до редакційного оформлення тощо.</a:t>
            </a:r>
          </a:p>
          <a:p>
            <a:pPr marL="0" indent="0" algn="just">
              <a:buNone/>
            </a:pPr>
            <a:endParaRPr lang="uk-UA" dirty="0">
              <a:solidFill>
                <a:schemeClr val="tx1"/>
              </a:solidFill>
            </a:endParaRPr>
          </a:p>
        </p:txBody>
      </p:sp>
    </p:spTree>
    <p:extLst>
      <p:ext uri="{BB962C8B-B14F-4D97-AF65-F5344CB8AC3E}">
        <p14:creationId xmlns:p14="http://schemas.microsoft.com/office/powerpoint/2010/main" xmlns="" val="7632426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alphaModFix amt="39000"/>
            <a:lum/>
          </a:blip>
          <a:srcRect/>
          <a:stretch>
            <a:fillRect t="-22000" b="-22000"/>
          </a:stretch>
        </a:blip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593A2C0A-D378-DC45-A0CF-0B64BA65D612}"/>
              </a:ext>
            </a:extLst>
          </p:cNvPr>
          <p:cNvSpPr>
            <a:spLocks noGrp="1"/>
          </p:cNvSpPr>
          <p:nvPr>
            <p:ph type="title"/>
          </p:nvPr>
        </p:nvSpPr>
        <p:spPr>
          <a:xfrm>
            <a:off x="1219200" y="2895600"/>
            <a:ext cx="8979091" cy="1989380"/>
          </a:xfrm>
        </p:spPr>
        <p:txBody>
          <a:bodyPr>
            <a:normAutofit/>
          </a:bodyPr>
          <a:lstStyle/>
          <a:p>
            <a:pPr marL="0" indent="0" algn="ctr">
              <a:buNone/>
            </a:pPr>
            <a:r>
              <a:rPr lang="uk-UA" sz="6000" b="1" dirty="0">
                <a:solidFill>
                  <a:schemeClr val="tx1"/>
                </a:solidFill>
                <a:effectLst/>
                <a:latin typeface="Times New Roman" panose="02020603050405020304" pitchFamily="18" charset="0"/>
                <a:ea typeface="Times New Roman" panose="02020603050405020304" pitchFamily="18" charset="0"/>
              </a:rPr>
              <a:t>Дякую за увагу!</a:t>
            </a:r>
          </a:p>
        </p:txBody>
      </p:sp>
    </p:spTree>
    <p:extLst>
      <p:ext uri="{BB962C8B-B14F-4D97-AF65-F5344CB8AC3E}">
        <p14:creationId xmlns:p14="http://schemas.microsoft.com/office/powerpoint/2010/main" xmlns="" val="39561954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xmlns="" id="{4E5968C6-47B2-7C4E-BFBD-62A691F2610F}"/>
              </a:ext>
            </a:extLst>
          </p:cNvPr>
          <p:cNvSpPr>
            <a:spLocks noGrp="1"/>
          </p:cNvSpPr>
          <p:nvPr>
            <p:ph idx="1"/>
          </p:nvPr>
        </p:nvSpPr>
        <p:spPr>
          <a:xfrm>
            <a:off x="367610" y="381000"/>
            <a:ext cx="9329128" cy="6248400"/>
          </a:xfrm>
        </p:spPr>
        <p:txBody>
          <a:bodyPr>
            <a:noAutofit/>
          </a:bodyPr>
          <a:lstStyle/>
          <a:p>
            <a:pPr marL="457200" indent="-457200" algn="just">
              <a:buFont typeface="+mj-lt"/>
              <a:buAutoNum type="arabicPeriod"/>
            </a:pPr>
            <a:r>
              <a:rPr lang="uk-UA" sz="2200" dirty="0">
                <a:solidFill>
                  <a:schemeClr val="tx1"/>
                </a:solidFill>
                <a:effectLst/>
                <a:latin typeface="Times New Roman" panose="02020603050405020304" pitchFamily="18" charset="0"/>
                <a:ea typeface="Times New Roman" panose="02020603050405020304" pitchFamily="18" charset="0"/>
              </a:rPr>
              <a:t>Підготовка аспірантів і докторантів, яка проводилась до 2016 року здійснювалась відповідно до Постанови Кабінету Міністрів України від </a:t>
            </a:r>
            <a:r>
              <a:rPr lang="uk-UA" sz="2200" b="1" dirty="0">
                <a:solidFill>
                  <a:schemeClr val="tx2"/>
                </a:solidFill>
                <a:effectLst/>
                <a:latin typeface="Times New Roman" panose="02020603050405020304" pitchFamily="18" charset="0"/>
                <a:ea typeface="Times New Roman" panose="02020603050405020304" pitchFamily="18" charset="0"/>
              </a:rPr>
              <a:t>01.03.1999 року № 309 </a:t>
            </a:r>
            <a:r>
              <a:rPr lang="uk-UA" sz="2200" b="1" dirty="0" err="1">
                <a:solidFill>
                  <a:schemeClr val="tx2"/>
                </a:solidFill>
                <a:effectLst/>
                <a:latin typeface="Times New Roman" panose="02020603050405020304" pitchFamily="18" charset="0"/>
                <a:ea typeface="Times New Roman" panose="02020603050405020304" pitchFamily="18" charset="0"/>
              </a:rPr>
              <a:t>“Про</a:t>
            </a:r>
            <a:r>
              <a:rPr lang="uk-UA" sz="2200" b="1" dirty="0">
                <a:solidFill>
                  <a:schemeClr val="tx2"/>
                </a:solidFill>
                <a:effectLst/>
                <a:latin typeface="Times New Roman" panose="02020603050405020304" pitchFamily="18" charset="0"/>
                <a:ea typeface="Times New Roman" panose="02020603050405020304" pitchFamily="18" charset="0"/>
              </a:rPr>
              <a:t> затвердження Положення про підготовку науково-педагогічних і наукових </a:t>
            </a:r>
            <a:r>
              <a:rPr lang="uk-UA" sz="2200" b="1" dirty="0" err="1">
                <a:solidFill>
                  <a:schemeClr val="tx2"/>
                </a:solidFill>
                <a:effectLst/>
                <a:latin typeface="Times New Roman" panose="02020603050405020304" pitchFamily="18" charset="0"/>
                <a:ea typeface="Times New Roman" panose="02020603050405020304" pitchFamily="18" charset="0"/>
              </a:rPr>
              <a:t>кадрів”</a:t>
            </a:r>
            <a:r>
              <a:rPr lang="uk-UA" sz="2200" b="1" dirty="0">
                <a:solidFill>
                  <a:schemeClr val="tx2"/>
                </a:solidFill>
                <a:effectLst/>
                <a:latin typeface="Times New Roman" panose="02020603050405020304" pitchFamily="18" charset="0"/>
                <a:ea typeface="Times New Roman" panose="02020603050405020304" pitchFamily="18" charset="0"/>
              </a:rPr>
              <a:t> </a:t>
            </a:r>
            <a:r>
              <a:rPr lang="uk-UA" sz="2200" dirty="0">
                <a:solidFill>
                  <a:schemeClr val="tx1"/>
                </a:solidFill>
                <a:effectLst/>
                <a:latin typeface="Times New Roman" panose="02020603050405020304" pitchFamily="18" charset="0"/>
                <a:ea typeface="Times New Roman" panose="02020603050405020304" pitchFamily="18" charset="0"/>
              </a:rPr>
              <a:t>із змінами і доповненнями.</a:t>
            </a:r>
            <a:endParaRPr lang="uk-UA" sz="2200" dirty="0">
              <a:solidFill>
                <a:schemeClr val="tx1"/>
              </a:solidFill>
              <a:latin typeface="Times New Roman" panose="02020603050405020304" pitchFamily="18" charset="0"/>
              <a:ea typeface="Times New Roman" panose="02020603050405020304" pitchFamily="18" charset="0"/>
            </a:endParaRPr>
          </a:p>
          <a:p>
            <a:pPr marL="457200" indent="-457200" algn="just">
              <a:buFont typeface="+mj-lt"/>
              <a:buAutoNum type="arabicPeriod"/>
            </a:pPr>
            <a:r>
              <a:rPr lang="uk-UA" sz="2200" dirty="0">
                <a:solidFill>
                  <a:schemeClr val="tx1"/>
                </a:solidFill>
                <a:effectLst/>
                <a:latin typeface="Times New Roman" panose="02020603050405020304" pitchFamily="18" charset="0"/>
                <a:ea typeface="Times New Roman" panose="02020603050405020304" pitchFamily="18" charset="0"/>
              </a:rPr>
              <a:t>Підготовка аспірантів і докторантів з 2016 року регламентується Постановою Кабінету Міністрів України від </a:t>
            </a:r>
            <a:r>
              <a:rPr lang="uk-UA" sz="2200" b="1" dirty="0">
                <a:solidFill>
                  <a:schemeClr val="tx2"/>
                </a:solidFill>
                <a:effectLst/>
                <a:latin typeface="Times New Roman" panose="02020603050405020304" pitchFamily="18" charset="0"/>
                <a:ea typeface="Times New Roman" panose="02020603050405020304" pitchFamily="18" charset="0"/>
              </a:rPr>
              <a:t>23 березня 2016 р. № 261 </a:t>
            </a:r>
            <a:r>
              <a:rPr lang="uk-UA" sz="2200" b="1" dirty="0" err="1">
                <a:solidFill>
                  <a:schemeClr val="tx2"/>
                </a:solidFill>
                <a:effectLst/>
                <a:latin typeface="Times New Roman" panose="02020603050405020304" pitchFamily="18" charset="0"/>
                <a:ea typeface="Times New Roman" panose="02020603050405020304" pitchFamily="18" charset="0"/>
              </a:rPr>
              <a:t>“Про</a:t>
            </a:r>
            <a:r>
              <a:rPr lang="uk-UA" sz="2200" b="1" dirty="0">
                <a:solidFill>
                  <a:schemeClr val="tx2"/>
                </a:solidFill>
                <a:effectLst/>
                <a:latin typeface="Times New Roman" panose="02020603050405020304" pitchFamily="18" charset="0"/>
                <a:ea typeface="Times New Roman" panose="02020603050405020304" pitchFamily="18" charset="0"/>
              </a:rPr>
              <a:t> затвердження Порядку підготовки здобувачів вищої освіти ступеня доктора філософії та доктора наук у закладах вищої освіти (наукових установах)” </a:t>
            </a:r>
            <a:r>
              <a:rPr lang="uk-UA" sz="2200" dirty="0">
                <a:solidFill>
                  <a:schemeClr val="tx1"/>
                </a:solidFill>
                <a:effectLst/>
                <a:latin typeface="Times New Roman" panose="02020603050405020304" pitchFamily="18" charset="0"/>
                <a:ea typeface="Times New Roman" panose="02020603050405020304" pitchFamily="18" charset="0"/>
              </a:rPr>
              <a:t>змінами, внесеними згідно з Постановою КМ </a:t>
            </a:r>
            <a:r>
              <a:rPr lang="uk-UA" sz="2200" b="1" strike="noStrike" dirty="0">
                <a:solidFill>
                  <a:schemeClr val="tx2"/>
                </a:solidFill>
                <a:effectLst/>
                <a:latin typeface="Times New Roman" panose="02020603050405020304" pitchFamily="18" charset="0"/>
                <a:ea typeface="Times New Roman" panose="02020603050405020304" pitchFamily="18" charset="0"/>
              </a:rPr>
              <a:t>№ 283 від 03.04.2019</a:t>
            </a:r>
            <a:r>
              <a:rPr lang="uk-UA" sz="2200" dirty="0">
                <a:solidFill>
                  <a:schemeClr val="tx2"/>
                </a:solidFill>
                <a:effectLst/>
                <a:latin typeface="Times New Roman" panose="02020603050405020304" pitchFamily="18" charset="0"/>
                <a:ea typeface="Times New Roman" panose="02020603050405020304" pitchFamily="18" charset="0"/>
              </a:rPr>
              <a:t> </a:t>
            </a:r>
            <a:r>
              <a:rPr lang="uk-UA" sz="2200" dirty="0">
                <a:solidFill>
                  <a:schemeClr val="tx1"/>
                </a:solidFill>
                <a:effectLst/>
                <a:latin typeface="Times New Roman" panose="02020603050405020304" pitchFamily="18" charset="0"/>
                <a:ea typeface="Times New Roman" panose="02020603050405020304" pitchFamily="18" charset="0"/>
              </a:rPr>
              <a:t>року</a:t>
            </a:r>
            <a:r>
              <a:rPr lang="uk-UA" sz="2200" dirty="0">
                <a:solidFill>
                  <a:schemeClr val="tx1"/>
                </a:solidFill>
                <a:latin typeface="Times New Roman" panose="02020603050405020304" pitchFamily="18" charset="0"/>
                <a:ea typeface="Times New Roman" panose="02020603050405020304" pitchFamily="18" charset="0"/>
              </a:rPr>
              <a:t>.</a:t>
            </a:r>
          </a:p>
          <a:p>
            <a:pPr marL="457200" indent="-457200" algn="just">
              <a:buFont typeface="+mj-lt"/>
              <a:buAutoNum type="arabicPeriod"/>
            </a:pPr>
            <a:r>
              <a:rPr lang="uk-UA" sz="2200" dirty="0">
                <a:solidFill>
                  <a:schemeClr val="tx1"/>
                </a:solidFill>
                <a:effectLst/>
                <a:latin typeface="Times New Roman" panose="02020603050405020304" pitchFamily="18" charset="0"/>
                <a:ea typeface="Times New Roman" panose="02020603050405020304" pitchFamily="18" charset="0"/>
              </a:rPr>
              <a:t>Процедура проведення захистів докторів філософії проводиться відповідно до Постанови Кабінету Міністрів України від 6.03.2019 року № 167 </a:t>
            </a:r>
            <a:r>
              <a:rPr lang="uk-UA" sz="2200" dirty="0" err="1">
                <a:solidFill>
                  <a:schemeClr val="tx1"/>
                </a:solidFill>
                <a:effectLst/>
                <a:latin typeface="Times New Roman" panose="02020603050405020304" pitchFamily="18" charset="0"/>
                <a:ea typeface="Times New Roman" panose="02020603050405020304" pitchFamily="18" charset="0"/>
              </a:rPr>
              <a:t>“Про</a:t>
            </a:r>
            <a:r>
              <a:rPr lang="uk-UA" sz="2200" dirty="0">
                <a:solidFill>
                  <a:schemeClr val="tx1"/>
                </a:solidFill>
                <a:effectLst/>
                <a:latin typeface="Times New Roman" panose="02020603050405020304" pitchFamily="18" charset="0"/>
                <a:ea typeface="Times New Roman" panose="02020603050405020304" pitchFamily="18" charset="0"/>
              </a:rPr>
              <a:t> проведення експерименту з присудження ступеня доктора філософії ” із змінами, внесеними згідно з Постановою КМ </a:t>
            </a:r>
            <a:r>
              <a:rPr lang="uk-UA" sz="2200" b="1" strike="noStrike" dirty="0">
                <a:solidFill>
                  <a:schemeClr val="tx2"/>
                </a:solidFill>
                <a:effectLst/>
                <a:latin typeface="Times New Roman" panose="02020603050405020304" pitchFamily="18" charset="0"/>
                <a:ea typeface="Times New Roman" panose="02020603050405020304" pitchFamily="18" charset="0"/>
              </a:rPr>
              <a:t>№ 979 від 21.10.2020</a:t>
            </a:r>
            <a:r>
              <a:rPr lang="uk-UA" sz="2200" dirty="0">
                <a:solidFill>
                  <a:schemeClr val="tx1"/>
                </a:solidFill>
                <a:effectLst/>
                <a:latin typeface="Times New Roman" panose="02020603050405020304" pitchFamily="18" charset="0"/>
                <a:ea typeface="Times New Roman" panose="02020603050405020304" pitchFamily="18" charset="0"/>
              </a:rPr>
              <a:t> року про проведення до 30 червня 2021 р. експерименту з присудження ступеня доктора філософії та затвердити </a:t>
            </a:r>
            <a:r>
              <a:rPr lang="uk-UA" sz="2200" b="1" strike="noStrike" dirty="0">
                <a:solidFill>
                  <a:schemeClr val="tx2"/>
                </a:solidFill>
                <a:effectLst/>
                <a:latin typeface="Times New Roman" panose="02020603050405020304" pitchFamily="18" charset="0"/>
                <a:ea typeface="Times New Roman" panose="02020603050405020304" pitchFamily="18" charset="0"/>
              </a:rPr>
              <a:t>Порядок проведення експерименту з присудження ступеня доктора філософії</a:t>
            </a:r>
            <a:r>
              <a:rPr lang="uk-UA" sz="2200" b="1" dirty="0">
                <a:solidFill>
                  <a:schemeClr val="tx2"/>
                </a:solidFill>
                <a:effectLst/>
                <a:latin typeface="Times New Roman" panose="02020603050405020304" pitchFamily="18" charset="0"/>
                <a:ea typeface="Times New Roman" panose="02020603050405020304" pitchFamily="18" charset="0"/>
              </a:rPr>
              <a:t>.</a:t>
            </a:r>
          </a:p>
          <a:p>
            <a:pPr marL="0" indent="0" algn="just">
              <a:buNone/>
            </a:pPr>
            <a:endParaRPr lang="uk-UA" sz="2200" dirty="0">
              <a:solidFill>
                <a:schemeClr val="tx1"/>
              </a:solidFill>
            </a:endParaRPr>
          </a:p>
        </p:txBody>
      </p:sp>
    </p:spTree>
    <p:extLst>
      <p:ext uri="{BB962C8B-B14F-4D97-AF65-F5344CB8AC3E}">
        <p14:creationId xmlns:p14="http://schemas.microsoft.com/office/powerpoint/2010/main" xmlns="" val="32751991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Місце для вмісту 4">
            <a:extLst>
              <a:ext uri="{FF2B5EF4-FFF2-40B4-BE49-F238E27FC236}">
                <a16:creationId xmlns:a16="http://schemas.microsoft.com/office/drawing/2014/main" xmlns="" id="{30CE10E6-9B48-2D49-B59E-FB2990DF43ED}"/>
              </a:ext>
            </a:extLst>
          </p:cNvPr>
          <p:cNvSpPr>
            <a:spLocks noGrp="1"/>
          </p:cNvSpPr>
          <p:nvPr>
            <p:ph idx="1"/>
          </p:nvPr>
        </p:nvSpPr>
        <p:spPr>
          <a:xfrm>
            <a:off x="304800" y="228600"/>
            <a:ext cx="9220200" cy="6384560"/>
          </a:xfrm>
        </p:spPr>
        <p:txBody>
          <a:bodyPr>
            <a:noAutofit/>
          </a:bodyPr>
          <a:lstStyle/>
          <a:p>
            <a:pPr marL="0" indent="0" algn="just">
              <a:buNone/>
            </a:pPr>
            <a:r>
              <a:rPr lang="uk-UA" sz="1700" dirty="0">
                <a:solidFill>
                  <a:schemeClr val="tx1">
                    <a:lumMod val="95000"/>
                    <a:lumOff val="5000"/>
                  </a:schemeClr>
                </a:solidFill>
                <a:effectLst/>
                <a:latin typeface="Times New Roman" panose="02020603050405020304" pitchFamily="18" charset="0"/>
                <a:ea typeface="Times New Roman" panose="02020603050405020304" pitchFamily="18" charset="0"/>
              </a:rPr>
              <a:t>        Відповідно до наказу Міністерства освіти і науки України </a:t>
            </a:r>
            <a:r>
              <a:rPr lang="uk-UA" sz="1700" b="1" dirty="0">
                <a:solidFill>
                  <a:schemeClr val="tx1">
                    <a:lumMod val="95000"/>
                    <a:lumOff val="5000"/>
                  </a:schemeClr>
                </a:solidFill>
                <a:effectLst/>
                <a:latin typeface="Times New Roman" panose="02020603050405020304" pitchFamily="18" charset="0"/>
                <a:ea typeface="Times New Roman" panose="02020603050405020304" pitchFamily="18" charset="0"/>
              </a:rPr>
              <a:t>№ </a:t>
            </a:r>
            <a:r>
              <a:rPr lang="uk-UA" sz="1700" b="1" u="sng" dirty="0">
                <a:solidFill>
                  <a:schemeClr val="tx2"/>
                </a:solidFill>
                <a:effectLst/>
                <a:latin typeface="Times New Roman" panose="02020603050405020304" pitchFamily="18" charset="0"/>
                <a:ea typeface="Times New Roman" panose="02020603050405020304" pitchFamily="18" charset="0"/>
              </a:rPr>
              <a:t>1220 від 23.09.2019 року </a:t>
            </a:r>
            <a:r>
              <a:rPr lang="uk-UA" sz="1700" b="1" u="sng" dirty="0" err="1">
                <a:solidFill>
                  <a:schemeClr val="tx2"/>
                </a:solidFill>
                <a:effectLst/>
                <a:latin typeface="Times New Roman" panose="02020603050405020304" pitchFamily="18" charset="0"/>
                <a:ea typeface="Times New Roman" panose="02020603050405020304" pitchFamily="18" charset="0"/>
              </a:rPr>
              <a:t>“Про</a:t>
            </a:r>
            <a:r>
              <a:rPr lang="uk-UA" sz="1700" b="1" u="sng" dirty="0">
                <a:solidFill>
                  <a:schemeClr val="tx2"/>
                </a:solidFill>
                <a:effectLst/>
                <a:latin typeface="Times New Roman" panose="02020603050405020304" pitchFamily="18" charset="0"/>
                <a:ea typeface="Times New Roman" panose="02020603050405020304" pitchFamily="18" charset="0"/>
              </a:rPr>
              <a:t> опублікування результатів дисертацій на здобуття наукових ступенів доктора і кандидата </a:t>
            </a:r>
            <a:r>
              <a:rPr lang="uk-UA" sz="1700" b="1" u="sng" dirty="0" err="1">
                <a:solidFill>
                  <a:schemeClr val="tx2"/>
                </a:solidFill>
                <a:effectLst/>
                <a:latin typeface="Times New Roman" panose="02020603050405020304" pitchFamily="18" charset="0"/>
                <a:ea typeface="Times New Roman" panose="02020603050405020304" pitchFamily="18" charset="0"/>
              </a:rPr>
              <a:t>наук”</a:t>
            </a:r>
            <a:r>
              <a:rPr lang="uk-UA" sz="1700" b="1" u="sng" dirty="0">
                <a:solidFill>
                  <a:schemeClr val="tx2"/>
                </a:solidFill>
                <a:effectLst/>
                <a:latin typeface="Times New Roman" panose="02020603050405020304" pitchFamily="18" charset="0"/>
                <a:ea typeface="Times New Roman" panose="02020603050405020304" pitchFamily="18" charset="0"/>
              </a:rPr>
              <a:t> </a:t>
            </a:r>
            <a:r>
              <a:rPr lang="uk-UA" sz="1700" dirty="0">
                <a:solidFill>
                  <a:schemeClr val="tx1">
                    <a:lumMod val="95000"/>
                    <a:lumOff val="5000"/>
                  </a:schemeClr>
                </a:solidFill>
                <a:effectLst/>
                <a:latin typeface="Times New Roman" panose="02020603050405020304" pitchFamily="18" charset="0"/>
                <a:ea typeface="Times New Roman" panose="02020603050405020304" pitchFamily="18" charset="0"/>
              </a:rPr>
              <a:t>та роз’яснення лист МОН України №1/11-9518 від 30.10.2019 року визначає різну кількість публікацій для захисту кандидатських дисертацій у спеціалізованих вчених радах, а саме:</a:t>
            </a:r>
          </a:p>
          <a:p>
            <a:pPr marL="0" indent="0" algn="just">
              <a:buNone/>
            </a:pPr>
            <a:r>
              <a:rPr lang="uk-UA" sz="1700" dirty="0">
                <a:solidFill>
                  <a:schemeClr val="tx1">
                    <a:lumMod val="95000"/>
                    <a:lumOff val="5000"/>
                  </a:schemeClr>
                </a:solidFill>
                <a:effectLst/>
                <a:latin typeface="Times New Roman" panose="02020603050405020304" pitchFamily="18" charset="0"/>
                <a:ea typeface="Times New Roman" panose="02020603050405020304" pitchFamily="18" charset="0"/>
              </a:rPr>
              <a:t>       Відповідно до пункту 12 Порядку присудження наукових ступенів, затвердженого постановою Кабінету Міністрів України від 24 липня 2013 р. № 567, мінімальну кількість та обсяг публікацій, які розкривають основний зміст дисертацій, визначає МОН.</a:t>
            </a:r>
          </a:p>
          <a:p>
            <a:pPr marL="0" indent="0" algn="just">
              <a:buNone/>
            </a:pPr>
            <a:r>
              <a:rPr lang="uk-UA" sz="1700" dirty="0">
                <a:solidFill>
                  <a:schemeClr val="tx1">
                    <a:lumMod val="95000"/>
                    <a:lumOff val="5000"/>
                  </a:schemeClr>
                </a:solidFill>
                <a:effectLst/>
                <a:latin typeface="Times New Roman" panose="02020603050405020304" pitchFamily="18" charset="0"/>
                <a:ea typeface="Times New Roman" panose="02020603050405020304" pitchFamily="18" charset="0"/>
              </a:rPr>
              <a:t>  Щодо публікацій на здобуття наукового ступеня кандидата та доктора наук:</a:t>
            </a:r>
          </a:p>
          <a:p>
            <a:pPr algn="just">
              <a:buFont typeface="+mj-lt"/>
              <a:buAutoNum type="arabicPeriod"/>
            </a:pPr>
            <a:r>
              <a:rPr lang="uk-UA" sz="1700" dirty="0">
                <a:solidFill>
                  <a:schemeClr val="tx1">
                    <a:lumMod val="95000"/>
                    <a:lumOff val="5000"/>
                  </a:schemeClr>
                </a:solidFill>
                <a:effectLst/>
                <a:latin typeface="Times New Roman" panose="02020603050405020304" pitchFamily="18" charset="0"/>
                <a:ea typeface="Times New Roman" panose="02020603050405020304" pitchFamily="18" charset="0"/>
              </a:rPr>
              <a:t>для здобувачів, підготовка яких започаткована до 06 вересня 2014 року, застосовуються вимоги наказу МОН від </a:t>
            </a:r>
            <a:r>
              <a:rPr lang="uk-UA" sz="1700" b="1" dirty="0">
                <a:solidFill>
                  <a:schemeClr val="tx2"/>
                </a:solidFill>
                <a:effectLst/>
                <a:latin typeface="Times New Roman" panose="02020603050405020304" pitchFamily="18" charset="0"/>
                <a:ea typeface="Times New Roman" panose="02020603050405020304" pitchFamily="18" charset="0"/>
              </a:rPr>
              <a:t>17 жовтня 2012 року №1112 «Про опублікування результатів дисертацій на здобуття наукових ступенів доктора і кандидата наук» </a:t>
            </a:r>
            <a:r>
              <a:rPr lang="uk-UA" sz="1700" dirty="0">
                <a:solidFill>
                  <a:schemeClr val="tx1">
                    <a:lumMod val="95000"/>
                    <a:lumOff val="5000"/>
                  </a:schemeClr>
                </a:solidFill>
                <a:effectLst/>
                <a:latin typeface="Times New Roman" panose="02020603050405020304" pitchFamily="18" charset="0"/>
                <a:ea typeface="Times New Roman" panose="02020603050405020304" pitchFamily="18" charset="0"/>
              </a:rPr>
              <a:t>на підставі підпункту 7 пункту 2 розділу XV «ПРИКІНЦЕВІ ТА ПЕРЕХІДНІ ПОЛОЖЕННЯ» Закону України «Про вищу освіту»;</a:t>
            </a:r>
          </a:p>
          <a:p>
            <a:pPr algn="just">
              <a:buFont typeface="+mj-lt"/>
              <a:buAutoNum type="arabicPeriod"/>
            </a:pPr>
            <a:r>
              <a:rPr lang="uk-UA" sz="1700" dirty="0">
                <a:solidFill>
                  <a:schemeClr val="tx1">
                    <a:lumMod val="95000"/>
                    <a:lumOff val="5000"/>
                  </a:schemeClr>
                </a:solidFill>
                <a:effectLst/>
                <a:latin typeface="Times New Roman" panose="02020603050405020304" pitchFamily="18" charset="0"/>
                <a:ea typeface="Times New Roman" panose="02020603050405020304" pitchFamily="18" charset="0"/>
              </a:rPr>
              <a:t>для здобувачів, підготовка яких започаткована з 06 вересня 2014 року до 01 вересня 2016 року, застосовуються вимоги наказу МОН від 23 вересня 2019 року № </a:t>
            </a:r>
            <a:r>
              <a:rPr lang="uk-UA" sz="1700" b="1" dirty="0">
                <a:solidFill>
                  <a:schemeClr val="tx2"/>
                </a:solidFill>
                <a:effectLst/>
                <a:latin typeface="Times New Roman" panose="02020603050405020304" pitchFamily="18" charset="0"/>
                <a:ea typeface="Times New Roman" panose="02020603050405020304" pitchFamily="18" charset="0"/>
              </a:rPr>
              <a:t>1220 «Про опублікування результатів дисертацій на здобуття наукових ступенів доктора і кандидата наук»</a:t>
            </a:r>
            <a:r>
              <a:rPr lang="uk-UA" sz="1700" dirty="0">
                <a:solidFill>
                  <a:schemeClr val="tx1">
                    <a:lumMod val="95000"/>
                    <a:lumOff val="5000"/>
                  </a:schemeClr>
                </a:solidFill>
                <a:effectLst/>
                <a:latin typeface="Times New Roman" panose="02020603050405020304" pitchFamily="18" charset="0"/>
                <a:ea typeface="Times New Roman" panose="02020603050405020304" pitchFamily="18" charset="0"/>
              </a:rPr>
              <a:t>. Відповідно до цього наказу </a:t>
            </a:r>
            <a:r>
              <a:rPr lang="uk-UA" sz="1700" dirty="0" err="1">
                <a:solidFill>
                  <a:schemeClr val="tx1">
                    <a:lumMod val="95000"/>
                    <a:lumOff val="5000"/>
                  </a:schemeClr>
                </a:solidFill>
                <a:effectLst/>
                <a:latin typeface="Times New Roman" panose="02020603050405020304" pitchFamily="18" charset="0"/>
                <a:ea typeface="Times New Roman" panose="02020603050405020304" pitchFamily="18" charset="0"/>
              </a:rPr>
              <a:t>здобувані</a:t>
            </a:r>
            <a:r>
              <a:rPr lang="uk-UA" sz="1700" dirty="0">
                <a:solidFill>
                  <a:schemeClr val="tx1">
                    <a:lumMod val="95000"/>
                    <a:lumOff val="5000"/>
                  </a:schemeClr>
                </a:solidFill>
                <a:effectLst/>
                <a:latin typeface="Times New Roman" panose="02020603050405020304" pitchFamily="18" charset="0"/>
                <a:ea typeface="Times New Roman" panose="02020603050405020304" pitchFamily="18" charset="0"/>
              </a:rPr>
              <a:t> наукового ступеня кандидата наук повинні мати не менш як три наукові публікації, які розкривають основний зміст дисертації. До таких наукових публікацій належать статті у наукових виданнях, включених до Переліку фахових видань України (замість однієї статті може бути зараховано монографію або розділ монографії, опублікованої у співавторстві).</a:t>
            </a:r>
          </a:p>
          <a:p>
            <a:pPr marL="0" indent="0" algn="just">
              <a:buNone/>
            </a:pPr>
            <a:endParaRPr lang="uk-UA" sz="1700" dirty="0">
              <a:solidFill>
                <a:schemeClr val="tx1">
                  <a:lumMod val="95000"/>
                  <a:lumOff val="5000"/>
                </a:schemeClr>
              </a:solidFill>
            </a:endParaRPr>
          </a:p>
        </p:txBody>
      </p:sp>
    </p:spTree>
    <p:extLst>
      <p:ext uri="{BB962C8B-B14F-4D97-AF65-F5344CB8AC3E}">
        <p14:creationId xmlns:p14="http://schemas.microsoft.com/office/powerpoint/2010/main" xmlns="" val="32198111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xmlns="" id="{BC447227-2149-3848-B17E-1F95F8ED48E7}"/>
              </a:ext>
            </a:extLst>
          </p:cNvPr>
          <p:cNvSpPr>
            <a:spLocks noGrp="1"/>
          </p:cNvSpPr>
          <p:nvPr>
            <p:ph idx="1"/>
          </p:nvPr>
        </p:nvSpPr>
        <p:spPr>
          <a:xfrm>
            <a:off x="677334" y="1084033"/>
            <a:ext cx="8596668" cy="4957329"/>
          </a:xfrm>
        </p:spPr>
        <p:txBody>
          <a:bodyPr>
            <a:normAutofit/>
          </a:bodyPr>
          <a:lstStyle/>
          <a:p>
            <a:pPr marL="0" indent="0" algn="just">
              <a:buNone/>
            </a:pPr>
            <a:r>
              <a:rPr lang="uk-UA" sz="2400" dirty="0">
                <a:solidFill>
                  <a:schemeClr val="tx1">
                    <a:lumMod val="95000"/>
                    <a:lumOff val="5000"/>
                  </a:schemeClr>
                </a:solidFill>
                <a:effectLst/>
                <a:latin typeface="Times New Roman" panose="02020603050405020304" pitchFamily="18" charset="0"/>
                <a:ea typeface="Times New Roman" panose="02020603050405020304" pitchFamily="18" charset="0"/>
              </a:rPr>
              <a:t>         Звертаємо увагу наукових консультантів і здобувачів наукового ступеня доктора наук, що з 01 вересня 2021 року необхідна наявність не менше трьох статей з наукового напряму, за яким підготовлено дисертацію здобувача, опублікованих щонайменше у двох різних періодичних виданнях, включених до категорії «А» Переліку наукових фахових видань України, або у закордонних виданнях, проіндексованих у базах даних </a:t>
            </a:r>
            <a:r>
              <a:rPr lang="uk-UA" sz="2400" dirty="0" err="1">
                <a:solidFill>
                  <a:schemeClr val="tx1">
                    <a:lumMod val="95000"/>
                    <a:lumOff val="5000"/>
                  </a:schemeClr>
                </a:solidFill>
                <a:effectLst/>
                <a:latin typeface="Times New Roman" panose="02020603050405020304" pitchFamily="18" charset="0"/>
                <a:ea typeface="Times New Roman" panose="02020603050405020304" pitchFamily="18" charset="0"/>
              </a:rPr>
              <a:t>Web</a:t>
            </a:r>
            <a:r>
              <a:rPr lang="uk-UA" sz="2400" dirty="0">
                <a:solidFill>
                  <a:schemeClr val="tx1">
                    <a:lumMod val="95000"/>
                    <a:lumOff val="5000"/>
                  </a:schemeClr>
                </a:solidFill>
                <a:effectLst/>
                <a:latin typeface="Times New Roman" panose="02020603050405020304" pitchFamily="18" charset="0"/>
                <a:ea typeface="Times New Roman" panose="02020603050405020304" pitchFamily="18" charset="0"/>
              </a:rPr>
              <a:t> </a:t>
            </a:r>
            <a:r>
              <a:rPr lang="uk-UA" sz="2400" dirty="0" err="1">
                <a:solidFill>
                  <a:schemeClr val="tx1">
                    <a:lumMod val="95000"/>
                    <a:lumOff val="5000"/>
                  </a:schemeClr>
                </a:solidFill>
                <a:effectLst/>
                <a:latin typeface="Times New Roman" panose="02020603050405020304" pitchFamily="18" charset="0"/>
                <a:ea typeface="Times New Roman" panose="02020603050405020304" pitchFamily="18" charset="0"/>
              </a:rPr>
              <a:t>of</a:t>
            </a:r>
            <a:r>
              <a:rPr lang="uk-UA" sz="2400" dirty="0">
                <a:solidFill>
                  <a:schemeClr val="tx1">
                    <a:lumMod val="95000"/>
                    <a:lumOff val="5000"/>
                  </a:schemeClr>
                </a:solidFill>
                <a:effectLst/>
                <a:latin typeface="Times New Roman" panose="02020603050405020304" pitchFamily="18" charset="0"/>
                <a:ea typeface="Times New Roman" panose="02020603050405020304" pitchFamily="18" charset="0"/>
              </a:rPr>
              <a:t> </a:t>
            </a:r>
            <a:r>
              <a:rPr lang="uk-UA" sz="2400" dirty="0" err="1">
                <a:solidFill>
                  <a:schemeClr val="tx1">
                    <a:lumMod val="95000"/>
                    <a:lumOff val="5000"/>
                  </a:schemeClr>
                </a:solidFill>
                <a:effectLst/>
                <a:latin typeface="Times New Roman" panose="02020603050405020304" pitchFamily="18" charset="0"/>
                <a:ea typeface="Times New Roman" panose="02020603050405020304" pitchFamily="18" charset="0"/>
              </a:rPr>
              <a:t>Science</a:t>
            </a:r>
            <a:r>
              <a:rPr lang="uk-UA" sz="2400" dirty="0">
                <a:solidFill>
                  <a:schemeClr val="tx1">
                    <a:lumMod val="95000"/>
                    <a:lumOff val="5000"/>
                  </a:schemeClr>
                </a:solidFill>
                <a:effectLst/>
                <a:latin typeface="Times New Roman" panose="02020603050405020304" pitchFamily="18" charset="0"/>
                <a:ea typeface="Times New Roman" panose="02020603050405020304" pitchFamily="18" charset="0"/>
              </a:rPr>
              <a:t> </a:t>
            </a:r>
            <a:r>
              <a:rPr lang="uk-UA" sz="2400" dirty="0" err="1">
                <a:solidFill>
                  <a:schemeClr val="tx1">
                    <a:lumMod val="95000"/>
                    <a:lumOff val="5000"/>
                  </a:schemeClr>
                </a:solidFill>
                <a:effectLst/>
                <a:latin typeface="Times New Roman" panose="02020603050405020304" pitchFamily="18" charset="0"/>
                <a:ea typeface="Times New Roman" panose="02020603050405020304" pitchFamily="18" charset="0"/>
              </a:rPr>
              <a:t>Core</a:t>
            </a:r>
            <a:r>
              <a:rPr lang="uk-UA" sz="2400" dirty="0">
                <a:solidFill>
                  <a:schemeClr val="tx1">
                    <a:lumMod val="95000"/>
                    <a:lumOff val="5000"/>
                  </a:schemeClr>
                </a:solidFill>
                <a:effectLst/>
                <a:latin typeface="Times New Roman" panose="02020603050405020304" pitchFamily="18" charset="0"/>
                <a:ea typeface="Times New Roman" panose="02020603050405020304" pitchFamily="18" charset="0"/>
              </a:rPr>
              <a:t> </a:t>
            </a:r>
            <a:r>
              <a:rPr lang="uk-UA" sz="2400" dirty="0" err="1">
                <a:solidFill>
                  <a:schemeClr val="tx1">
                    <a:lumMod val="95000"/>
                    <a:lumOff val="5000"/>
                  </a:schemeClr>
                </a:solidFill>
                <a:effectLst/>
                <a:latin typeface="Times New Roman" panose="02020603050405020304" pitchFamily="18" charset="0"/>
                <a:ea typeface="Times New Roman" panose="02020603050405020304" pitchFamily="18" charset="0"/>
              </a:rPr>
              <a:t>Collection</a:t>
            </a:r>
            <a:r>
              <a:rPr lang="uk-UA" sz="2400" dirty="0">
                <a:solidFill>
                  <a:schemeClr val="tx1">
                    <a:lumMod val="95000"/>
                    <a:lumOff val="5000"/>
                  </a:schemeClr>
                </a:solidFill>
                <a:effectLst/>
                <a:latin typeface="Times New Roman" panose="02020603050405020304" pitchFamily="18" charset="0"/>
                <a:ea typeface="Times New Roman" panose="02020603050405020304" pitchFamily="18" charset="0"/>
              </a:rPr>
              <a:t> та/або </a:t>
            </a:r>
            <a:r>
              <a:rPr lang="uk-UA" sz="2400" dirty="0" err="1">
                <a:solidFill>
                  <a:schemeClr val="tx1">
                    <a:lumMod val="95000"/>
                    <a:lumOff val="5000"/>
                  </a:schemeClr>
                </a:solidFill>
                <a:effectLst/>
                <a:latin typeface="Times New Roman" panose="02020603050405020304" pitchFamily="18" charset="0"/>
                <a:ea typeface="Times New Roman" panose="02020603050405020304" pitchFamily="18" charset="0"/>
              </a:rPr>
              <a:t>Scopus</a:t>
            </a:r>
            <a:r>
              <a:rPr lang="uk-UA" sz="2400" dirty="0">
                <a:solidFill>
                  <a:schemeClr val="tx1">
                    <a:lumMod val="95000"/>
                    <a:lumOff val="5000"/>
                  </a:schemeClr>
                </a:solidFill>
                <a:effectLst/>
                <a:latin typeface="Times New Roman" panose="02020603050405020304" pitchFamily="18" charset="0"/>
                <a:ea typeface="Times New Roman" panose="02020603050405020304" pitchFamily="18" charset="0"/>
              </a:rPr>
              <a:t>, а з 01 вересня 2022 року - не менше п'яти таких статей.</a:t>
            </a:r>
          </a:p>
          <a:p>
            <a:pPr marL="0" indent="0" algn="just">
              <a:buNone/>
            </a:pPr>
            <a:r>
              <a:rPr lang="uk-UA" sz="2400" dirty="0">
                <a:solidFill>
                  <a:schemeClr val="tx1">
                    <a:lumMod val="95000"/>
                    <a:lumOff val="5000"/>
                  </a:schemeClr>
                </a:solidFill>
                <a:effectLst/>
                <a:latin typeface="Times New Roman" panose="02020603050405020304" pitchFamily="18" charset="0"/>
                <a:ea typeface="Times New Roman" panose="02020603050405020304" pitchFamily="18" charset="0"/>
              </a:rPr>
              <a:t>         Відповідно до наказу Міністерства освіти і науки України № 1220 від 23.09.2019 року.</a:t>
            </a:r>
          </a:p>
          <a:p>
            <a:pPr marL="0" indent="0" algn="just">
              <a:buNone/>
            </a:pPr>
            <a:endParaRPr lang="uk-UA" sz="2400" dirty="0">
              <a:solidFill>
                <a:schemeClr val="tx1">
                  <a:lumMod val="95000"/>
                  <a:lumOff val="5000"/>
                </a:schemeClr>
              </a:solidFill>
            </a:endParaRPr>
          </a:p>
        </p:txBody>
      </p:sp>
    </p:spTree>
    <p:extLst>
      <p:ext uri="{BB962C8B-B14F-4D97-AF65-F5344CB8AC3E}">
        <p14:creationId xmlns:p14="http://schemas.microsoft.com/office/powerpoint/2010/main" xmlns="" val="32891633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xmlns="" id="{4913BFF1-2600-F442-B135-5F4A9818D730}"/>
              </a:ext>
            </a:extLst>
          </p:cNvPr>
          <p:cNvSpPr>
            <a:spLocks noGrp="1"/>
          </p:cNvSpPr>
          <p:nvPr>
            <p:ph idx="1"/>
          </p:nvPr>
        </p:nvSpPr>
        <p:spPr>
          <a:xfrm>
            <a:off x="677334" y="643273"/>
            <a:ext cx="8596668" cy="5398089"/>
          </a:xfrm>
        </p:spPr>
        <p:txBody>
          <a:bodyPr>
            <a:noAutofit/>
          </a:bodyPr>
          <a:lstStyle/>
          <a:p>
            <a:pPr marL="0" indent="0" algn="just">
              <a:buNone/>
            </a:pPr>
            <a:r>
              <a:rPr lang="uk-UA" sz="2000" dirty="0">
                <a:solidFill>
                  <a:schemeClr val="tx1">
                    <a:lumMod val="95000"/>
                    <a:lumOff val="5000"/>
                  </a:schemeClr>
                </a:solidFill>
                <a:effectLst/>
                <a:latin typeface="Times New Roman" panose="02020603050405020304" pitchFamily="18" charset="0"/>
                <a:ea typeface="Times New Roman" panose="02020603050405020304" pitchFamily="18" charset="0"/>
              </a:rPr>
              <a:t>       Пункт 10 Постанови КМУ від </a:t>
            </a:r>
            <a:r>
              <a:rPr lang="uk-UA" sz="2000" b="1" dirty="0">
                <a:solidFill>
                  <a:schemeClr val="tx2"/>
                </a:solidFill>
                <a:effectLst/>
                <a:latin typeface="Times New Roman" panose="02020603050405020304" pitchFamily="18" charset="0"/>
                <a:ea typeface="Times New Roman" panose="02020603050405020304" pitchFamily="18" charset="0"/>
              </a:rPr>
              <a:t>23.03.2016 р. № 261 </a:t>
            </a:r>
            <a:r>
              <a:rPr lang="uk-UA" sz="2000" b="1" dirty="0" err="1">
                <a:solidFill>
                  <a:schemeClr val="tx2"/>
                </a:solidFill>
                <a:effectLst/>
                <a:latin typeface="Times New Roman" panose="02020603050405020304" pitchFamily="18" charset="0"/>
                <a:ea typeface="Times New Roman" panose="02020603050405020304" pitchFamily="18" charset="0"/>
              </a:rPr>
              <a:t>“Про</a:t>
            </a:r>
            <a:r>
              <a:rPr lang="uk-UA" sz="2000" b="1" dirty="0">
                <a:solidFill>
                  <a:schemeClr val="tx2"/>
                </a:solidFill>
                <a:effectLst/>
                <a:latin typeface="Times New Roman" panose="02020603050405020304" pitchFamily="18" charset="0"/>
                <a:ea typeface="Times New Roman" panose="02020603050405020304" pitchFamily="18" charset="0"/>
              </a:rPr>
              <a:t> затвердження Порядку підготовки здобувачів вищої освіти ступеня доктора філософії та доктора наук у закладах вищої освіти (наукових установах)” </a:t>
            </a:r>
            <a:r>
              <a:rPr lang="uk-UA" sz="2000" dirty="0">
                <a:solidFill>
                  <a:schemeClr val="tx1">
                    <a:lumMod val="95000"/>
                    <a:lumOff val="5000"/>
                  </a:schemeClr>
                </a:solidFill>
                <a:effectLst/>
                <a:latin typeface="Times New Roman" panose="02020603050405020304" pitchFamily="18" charset="0"/>
                <a:ea typeface="Times New Roman" panose="02020603050405020304" pitchFamily="18" charset="0"/>
              </a:rPr>
              <a:t>визначено, що аспіранти проводять наукові дослідження згідно з індивідуальним планом наукової роботи. Індивідуальний план наукової роботи погоджується здобувачем з його науковим керівником та затверджується вченою радою закладу вищої освіти.</a:t>
            </a:r>
          </a:p>
          <a:p>
            <a:pPr marL="0" indent="0" algn="just">
              <a:buNone/>
            </a:pPr>
            <a:r>
              <a:rPr lang="uk-UA" sz="2000" dirty="0">
                <a:solidFill>
                  <a:schemeClr val="tx1">
                    <a:lumMod val="95000"/>
                    <a:lumOff val="5000"/>
                  </a:schemeClr>
                </a:solidFill>
                <a:effectLst/>
                <a:latin typeface="Times New Roman" panose="02020603050405020304" pitchFamily="18" charset="0"/>
                <a:ea typeface="Times New Roman" panose="02020603050405020304" pitchFamily="18" charset="0"/>
              </a:rPr>
              <a:t>        Згідно з пунктом 24 даної постанови науковий керівник аспіранта контролює виконання індивідуального плану наукової роботи та індивідуального навчального плану аспіранта і відповідає перед вченою радою закладу вищої освіти за належне та своєчасне виконання обов'язків наукового керівника.</a:t>
            </a:r>
          </a:p>
          <a:p>
            <a:pPr marL="0" indent="0" algn="just">
              <a:buNone/>
            </a:pPr>
            <a:r>
              <a:rPr lang="uk-UA" sz="2000" b="1" dirty="0">
                <a:solidFill>
                  <a:schemeClr val="tx1">
                    <a:lumMod val="95000"/>
                    <a:lumOff val="5000"/>
                  </a:schemeClr>
                </a:solidFill>
                <a:effectLst/>
                <a:latin typeface="Times New Roman" panose="02020603050405020304" pitchFamily="18" charset="0"/>
                <a:ea typeface="Times New Roman" panose="02020603050405020304" pitchFamily="18" charset="0"/>
              </a:rPr>
              <a:t>          Таким чином, контроль за якістю публікацій аспіранта з метою оцінки успішності виконання індивідуального плану аспіранта здійснює науковий керівник та вчена рада закладу вищої освіти.</a:t>
            </a:r>
            <a:endParaRPr lang="uk-UA" sz="2000" dirty="0">
              <a:solidFill>
                <a:schemeClr val="tx1">
                  <a:lumMod val="95000"/>
                  <a:lumOff val="5000"/>
                </a:schemeClr>
              </a:solidFill>
              <a:effectLst/>
              <a:latin typeface="Times New Roman" panose="02020603050405020304" pitchFamily="18" charset="0"/>
              <a:ea typeface="Times New Roman" panose="02020603050405020304" pitchFamily="18" charset="0"/>
            </a:endParaRPr>
          </a:p>
          <a:p>
            <a:pPr marL="0" indent="0" algn="just">
              <a:buNone/>
            </a:pPr>
            <a:endParaRPr lang="uk-UA" sz="2000" dirty="0">
              <a:solidFill>
                <a:schemeClr val="tx1">
                  <a:lumMod val="95000"/>
                  <a:lumOff val="5000"/>
                </a:schemeClr>
              </a:solidFill>
            </a:endParaRPr>
          </a:p>
        </p:txBody>
      </p:sp>
    </p:spTree>
    <p:extLst>
      <p:ext uri="{BB962C8B-B14F-4D97-AF65-F5344CB8AC3E}">
        <p14:creationId xmlns:p14="http://schemas.microsoft.com/office/powerpoint/2010/main" xmlns="" val="40383910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xmlns="" id="{51C16F55-79BD-D542-A797-7E893D3D5829}"/>
              </a:ext>
            </a:extLst>
          </p:cNvPr>
          <p:cNvSpPr>
            <a:spLocks noGrp="1"/>
          </p:cNvSpPr>
          <p:nvPr>
            <p:ph idx="1"/>
          </p:nvPr>
        </p:nvSpPr>
        <p:spPr>
          <a:xfrm>
            <a:off x="457200" y="321636"/>
            <a:ext cx="9067800" cy="6536364"/>
          </a:xfrm>
        </p:spPr>
        <p:txBody>
          <a:bodyPr>
            <a:noAutofit/>
          </a:bodyPr>
          <a:lstStyle/>
          <a:p>
            <a:pPr marL="0" indent="0" algn="just">
              <a:buNone/>
            </a:pPr>
            <a:r>
              <a:rPr lang="uk-UA" dirty="0">
                <a:solidFill>
                  <a:srgbClr val="000000"/>
                </a:solidFill>
                <a:effectLst/>
                <a:latin typeface="Times New Roman" panose="02020603050405020304" pitchFamily="18" charset="0"/>
                <a:ea typeface="Times New Roman" panose="02020603050405020304" pitchFamily="18" charset="0"/>
              </a:rPr>
              <a:t>       Вимоги до опублікування результатів дисертації на здобуття ступеня доктора філософії встановлені пунктом 11 Порядку проведення експерименту з присудження ступеня доктора філософії, затвердженого постановою Кабінету Міністрів України від 6 березня 2019 р. № 167 (із змінами).</a:t>
            </a:r>
            <a:endParaRPr lang="uk-UA" dirty="0">
              <a:effectLst/>
              <a:latin typeface="Times New Roman" panose="02020603050405020304" pitchFamily="18" charset="0"/>
              <a:ea typeface="Times New Roman" panose="02020603050405020304" pitchFamily="18" charset="0"/>
            </a:endParaRPr>
          </a:p>
          <a:p>
            <a:pPr marL="0" indent="0" algn="just">
              <a:buNone/>
            </a:pPr>
            <a:r>
              <a:rPr lang="uk-UA" dirty="0">
                <a:solidFill>
                  <a:srgbClr val="000000"/>
                </a:solidFill>
                <a:effectLst/>
                <a:latin typeface="Times New Roman" panose="02020603050405020304" pitchFamily="18" charset="0"/>
                <a:ea typeface="Times New Roman" panose="02020603050405020304" pitchFamily="18" charset="0"/>
              </a:rPr>
              <a:t>        Для здобуття ступеня доктора філософії аспіранту необхідно мати не менше ніж у три наукові публікації, які розкривають основний зміст дисертації. До таких наукових публікацій зараховуються:</a:t>
            </a:r>
            <a:endParaRPr lang="uk-UA" dirty="0">
              <a:effectLst/>
              <a:latin typeface="Times New Roman" panose="02020603050405020304" pitchFamily="18" charset="0"/>
              <a:ea typeface="Times New Roman" panose="02020603050405020304" pitchFamily="18" charset="0"/>
            </a:endParaRPr>
          </a:p>
          <a:p>
            <a:pPr algn="just"/>
            <a:r>
              <a:rPr lang="uk-UA" dirty="0">
                <a:solidFill>
                  <a:srgbClr val="000000"/>
                </a:solidFill>
                <a:effectLst/>
                <a:latin typeface="Times New Roman" panose="02020603050405020304" pitchFamily="18" charset="0"/>
                <a:ea typeface="Times New Roman" panose="02020603050405020304" pitchFamily="18" charset="0"/>
              </a:rPr>
              <a:t>не менше однієї статті в періодичних наукових виданнях інших держав, які входять до Організації економічного співробітництва та розвитку та/або Європейського Союзу, з наукового напряму, за яким підготовлено дисертацію здобувача. До такої публікації може прирівнюватися публікація у виданнях, включених до </a:t>
            </a:r>
            <a:r>
              <a:rPr lang="uk-UA" b="1" u="none" strike="noStrike" dirty="0">
                <a:solidFill>
                  <a:srgbClr val="000000"/>
                </a:solidFill>
                <a:effectLst/>
                <a:latin typeface="Times New Roman" panose="02020603050405020304" pitchFamily="18" charset="0"/>
                <a:ea typeface="Times New Roman" panose="02020603050405020304" pitchFamily="18" charset="0"/>
                <a:hlinkClick r:id="rId2"/>
              </a:rPr>
              <a:t>переліку наукових фахових видань України</a:t>
            </a:r>
            <a:r>
              <a:rPr lang="uk-UA" dirty="0">
                <a:solidFill>
                  <a:srgbClr val="000000"/>
                </a:solidFill>
                <a:effectLst/>
                <a:latin typeface="Times New Roman" panose="02020603050405020304" pitchFamily="18" charset="0"/>
                <a:ea typeface="Times New Roman" panose="02020603050405020304" pitchFamily="18" charset="0"/>
              </a:rPr>
              <a:t> з присвоєнням категорії “А”, або в закордонних виданнях, проіндексованих у базах даних </a:t>
            </a:r>
            <a:r>
              <a:rPr lang="uk-UA" dirty="0" err="1">
                <a:solidFill>
                  <a:srgbClr val="000000"/>
                </a:solidFill>
                <a:effectLst/>
                <a:latin typeface="Times New Roman" panose="02020603050405020304" pitchFamily="18" charset="0"/>
                <a:ea typeface="Times New Roman" panose="02020603050405020304" pitchFamily="18" charset="0"/>
              </a:rPr>
              <a:t>Web</a:t>
            </a:r>
            <a:r>
              <a:rPr lang="uk-UA" dirty="0">
                <a:solidFill>
                  <a:srgbClr val="000000"/>
                </a:solidFill>
                <a:effectLst/>
                <a:latin typeface="Times New Roman" panose="02020603050405020304" pitchFamily="18" charset="0"/>
                <a:ea typeface="Times New Roman" panose="02020603050405020304" pitchFamily="18" charset="0"/>
              </a:rPr>
              <a:t> </a:t>
            </a:r>
            <a:r>
              <a:rPr lang="uk-UA" dirty="0" err="1">
                <a:solidFill>
                  <a:srgbClr val="000000"/>
                </a:solidFill>
                <a:effectLst/>
                <a:latin typeface="Times New Roman" panose="02020603050405020304" pitchFamily="18" charset="0"/>
                <a:ea typeface="Times New Roman" panose="02020603050405020304" pitchFamily="18" charset="0"/>
              </a:rPr>
              <a:t>of</a:t>
            </a:r>
            <a:r>
              <a:rPr lang="uk-UA" dirty="0">
                <a:solidFill>
                  <a:srgbClr val="000000"/>
                </a:solidFill>
                <a:effectLst/>
                <a:latin typeface="Times New Roman" panose="02020603050405020304" pitchFamily="18" charset="0"/>
                <a:ea typeface="Times New Roman" panose="02020603050405020304" pitchFamily="18" charset="0"/>
              </a:rPr>
              <a:t> </a:t>
            </a:r>
            <a:r>
              <a:rPr lang="uk-UA" dirty="0" err="1">
                <a:solidFill>
                  <a:srgbClr val="000000"/>
                </a:solidFill>
                <a:effectLst/>
                <a:latin typeface="Times New Roman" panose="02020603050405020304" pitchFamily="18" charset="0"/>
                <a:ea typeface="Times New Roman" panose="02020603050405020304" pitchFamily="18" charset="0"/>
              </a:rPr>
              <a:t>Science</a:t>
            </a:r>
            <a:r>
              <a:rPr lang="uk-UA" dirty="0">
                <a:solidFill>
                  <a:srgbClr val="000000"/>
                </a:solidFill>
                <a:effectLst/>
                <a:latin typeface="Times New Roman" panose="02020603050405020304" pitchFamily="18" charset="0"/>
                <a:ea typeface="Times New Roman" panose="02020603050405020304" pitchFamily="18" charset="0"/>
              </a:rPr>
              <a:t> </a:t>
            </a:r>
            <a:r>
              <a:rPr lang="uk-UA" dirty="0" err="1">
                <a:solidFill>
                  <a:srgbClr val="000000"/>
                </a:solidFill>
                <a:effectLst/>
                <a:latin typeface="Times New Roman" panose="02020603050405020304" pitchFamily="18" charset="0"/>
                <a:ea typeface="Times New Roman" panose="02020603050405020304" pitchFamily="18" charset="0"/>
              </a:rPr>
              <a:t>Core</a:t>
            </a:r>
            <a:r>
              <a:rPr lang="uk-UA" dirty="0">
                <a:solidFill>
                  <a:srgbClr val="000000"/>
                </a:solidFill>
                <a:effectLst/>
                <a:latin typeface="Times New Roman" panose="02020603050405020304" pitchFamily="18" charset="0"/>
                <a:ea typeface="Times New Roman" panose="02020603050405020304" pitchFamily="18" charset="0"/>
              </a:rPr>
              <a:t> </a:t>
            </a:r>
            <a:r>
              <a:rPr lang="uk-UA" dirty="0" err="1">
                <a:solidFill>
                  <a:srgbClr val="000000"/>
                </a:solidFill>
                <a:effectLst/>
                <a:latin typeface="Times New Roman" panose="02020603050405020304" pitchFamily="18" charset="0"/>
                <a:ea typeface="Times New Roman" panose="02020603050405020304" pitchFamily="18" charset="0"/>
              </a:rPr>
              <a:t>Collection</a:t>
            </a:r>
            <a:r>
              <a:rPr lang="uk-UA" dirty="0">
                <a:solidFill>
                  <a:srgbClr val="000000"/>
                </a:solidFill>
                <a:effectLst/>
                <a:latin typeface="Times New Roman" panose="02020603050405020304" pitchFamily="18" charset="0"/>
                <a:ea typeface="Times New Roman" panose="02020603050405020304" pitchFamily="18" charset="0"/>
              </a:rPr>
              <a:t> та/або </a:t>
            </a:r>
            <a:r>
              <a:rPr lang="uk-UA" dirty="0" err="1">
                <a:solidFill>
                  <a:srgbClr val="000000"/>
                </a:solidFill>
                <a:effectLst/>
                <a:latin typeface="Times New Roman" panose="02020603050405020304" pitchFamily="18" charset="0"/>
                <a:ea typeface="Times New Roman" panose="02020603050405020304" pitchFamily="18" charset="0"/>
              </a:rPr>
              <a:t>Scopus</a:t>
            </a:r>
            <a:r>
              <a:rPr lang="uk-UA" dirty="0">
                <a:solidFill>
                  <a:srgbClr val="000000"/>
                </a:solidFill>
                <a:effectLst/>
                <a:latin typeface="Times New Roman" panose="02020603050405020304" pitchFamily="18" charset="0"/>
                <a:ea typeface="Times New Roman" panose="02020603050405020304" pitchFamily="18" charset="0"/>
              </a:rPr>
              <a:t>; (в редакції Постанови КМ </a:t>
            </a:r>
            <a:r>
              <a:rPr lang="uk-UA" b="1" u="none" strike="noStrike" dirty="0">
                <a:solidFill>
                  <a:srgbClr val="000000"/>
                </a:solidFill>
                <a:effectLst/>
                <a:latin typeface="Times New Roman" panose="02020603050405020304" pitchFamily="18" charset="0"/>
                <a:ea typeface="Times New Roman" panose="02020603050405020304" pitchFamily="18" charset="0"/>
                <a:hlinkClick r:id="rId3"/>
              </a:rPr>
              <a:t>№ 979 від 21.10.2020</a:t>
            </a:r>
            <a:r>
              <a:rPr lang="uk-UA" b="1" dirty="0">
                <a:solidFill>
                  <a:srgbClr val="000000"/>
                </a:solidFill>
                <a:effectLst/>
                <a:latin typeface="Times New Roman" panose="02020603050405020304" pitchFamily="18" charset="0"/>
                <a:ea typeface="Times New Roman" panose="02020603050405020304" pitchFamily="18" charset="0"/>
              </a:rPr>
              <a:t>)</a:t>
            </a:r>
            <a:endParaRPr lang="uk-UA" b="1" dirty="0">
              <a:latin typeface="Times New Roman" panose="02020603050405020304" pitchFamily="18" charset="0"/>
              <a:ea typeface="Times New Roman" panose="02020603050405020304" pitchFamily="18" charset="0"/>
            </a:endParaRPr>
          </a:p>
          <a:p>
            <a:pPr algn="just"/>
            <a:r>
              <a:rPr lang="uk-UA" dirty="0">
                <a:solidFill>
                  <a:srgbClr val="000000"/>
                </a:solidFill>
                <a:effectLst/>
                <a:latin typeface="Times New Roman" panose="02020603050405020304" pitchFamily="18" charset="0"/>
                <a:ea typeface="Times New Roman" panose="02020603050405020304" pitchFamily="18" charset="0"/>
              </a:rPr>
              <a:t>статті в наукових виданнях, включених до </a:t>
            </a:r>
            <a:r>
              <a:rPr lang="uk-UA" b="1" u="none" strike="noStrike" dirty="0">
                <a:solidFill>
                  <a:srgbClr val="000000"/>
                </a:solidFill>
                <a:effectLst/>
                <a:latin typeface="Times New Roman" panose="02020603050405020304" pitchFamily="18" charset="0"/>
                <a:ea typeface="Times New Roman" panose="02020603050405020304" pitchFamily="18" charset="0"/>
                <a:hlinkClick r:id="rId2"/>
              </a:rPr>
              <a:t>переліку наукових фахових видань України</a:t>
            </a:r>
            <a:r>
              <a:rPr lang="uk-UA" dirty="0">
                <a:solidFill>
                  <a:srgbClr val="000000"/>
                </a:solidFill>
                <a:effectLst/>
                <a:latin typeface="Times New Roman" panose="02020603050405020304" pitchFamily="18" charset="0"/>
                <a:ea typeface="Times New Roman" panose="02020603050405020304" pitchFamily="18" charset="0"/>
              </a:rPr>
              <a:t> з присвоєнням категорії “Б” (замість однієї статті може бути зараховано монографію або розділ монографії, опублікованої у співавторстві). (Абзац третій пункту 11 в редакції Постанови КМ </a:t>
            </a:r>
            <a:r>
              <a:rPr lang="uk-UA" b="1" u="none" strike="noStrike" dirty="0">
                <a:solidFill>
                  <a:srgbClr val="000000"/>
                </a:solidFill>
                <a:effectLst/>
                <a:latin typeface="Times New Roman" panose="02020603050405020304" pitchFamily="18" charset="0"/>
                <a:ea typeface="Times New Roman" panose="02020603050405020304" pitchFamily="18" charset="0"/>
                <a:hlinkClick r:id="rId3"/>
              </a:rPr>
              <a:t>№ 979 від 21.10.2020</a:t>
            </a:r>
            <a:r>
              <a:rPr lang="uk-UA" b="1" dirty="0">
                <a:solidFill>
                  <a:srgbClr val="000000"/>
                </a:solidFill>
                <a:effectLst/>
                <a:latin typeface="Times New Roman" panose="02020603050405020304" pitchFamily="18" charset="0"/>
                <a:ea typeface="Times New Roman" panose="02020603050405020304" pitchFamily="18" charset="0"/>
              </a:rPr>
              <a:t>)</a:t>
            </a:r>
            <a:endParaRPr lang="uk-UA" b="1" dirty="0">
              <a:latin typeface="Times New Roman" panose="02020603050405020304" pitchFamily="18" charset="0"/>
              <a:ea typeface="Times New Roman" panose="02020603050405020304" pitchFamily="18" charset="0"/>
            </a:endParaRPr>
          </a:p>
          <a:p>
            <a:pPr algn="just"/>
            <a:r>
              <a:rPr lang="uk-UA" dirty="0">
                <a:solidFill>
                  <a:srgbClr val="000000"/>
                </a:solidFill>
                <a:effectLst/>
                <a:latin typeface="Times New Roman" panose="02020603050405020304" pitchFamily="18" charset="0"/>
                <a:ea typeface="Times New Roman" panose="02020603050405020304" pitchFamily="18" charset="0"/>
              </a:rPr>
              <a:t>Наукова публікація у виданні, віднесеному до першого - третього </a:t>
            </a:r>
            <a:r>
              <a:rPr lang="uk-UA" dirty="0" err="1">
                <a:solidFill>
                  <a:srgbClr val="000000"/>
                </a:solidFill>
                <a:effectLst/>
                <a:latin typeface="Times New Roman" panose="02020603050405020304" pitchFamily="18" charset="0"/>
                <a:ea typeface="Times New Roman" panose="02020603050405020304" pitchFamily="18" charset="0"/>
              </a:rPr>
              <a:t>квартилів</a:t>
            </a:r>
            <a:r>
              <a:rPr lang="uk-UA" dirty="0">
                <a:solidFill>
                  <a:srgbClr val="000000"/>
                </a:solidFill>
                <a:effectLst/>
                <a:latin typeface="Times New Roman" panose="02020603050405020304" pitchFamily="18" charset="0"/>
                <a:ea typeface="Times New Roman" panose="02020603050405020304" pitchFamily="18" charset="0"/>
              </a:rPr>
              <a:t> (Q 1 - </a:t>
            </a:r>
            <a:r>
              <a:rPr lang="uk-UA" dirty="0" err="1">
                <a:solidFill>
                  <a:srgbClr val="000000"/>
                </a:solidFill>
                <a:effectLst/>
                <a:latin typeface="Times New Roman" panose="02020603050405020304" pitchFamily="18" charset="0"/>
                <a:ea typeface="Times New Roman" panose="02020603050405020304" pitchFamily="18" charset="0"/>
              </a:rPr>
              <a:t>Q</a:t>
            </a:r>
            <a:r>
              <a:rPr lang="uk-UA" dirty="0">
                <a:solidFill>
                  <a:srgbClr val="000000"/>
                </a:solidFill>
                <a:effectLst/>
                <a:latin typeface="Times New Roman" panose="02020603050405020304" pitchFamily="18" charset="0"/>
                <a:ea typeface="Times New Roman" panose="02020603050405020304" pitchFamily="18" charset="0"/>
              </a:rPr>
              <a:t> 3) відповідно до класифікації </a:t>
            </a:r>
            <a:r>
              <a:rPr lang="uk-UA" dirty="0" err="1">
                <a:solidFill>
                  <a:srgbClr val="000000"/>
                </a:solidFill>
                <a:effectLst/>
                <a:latin typeface="Times New Roman" panose="02020603050405020304" pitchFamily="18" charset="0"/>
                <a:ea typeface="Times New Roman" panose="02020603050405020304" pitchFamily="18" charset="0"/>
              </a:rPr>
              <a:t>SCImago</a:t>
            </a:r>
            <a:r>
              <a:rPr lang="uk-UA" dirty="0">
                <a:solidFill>
                  <a:srgbClr val="000000"/>
                </a:solidFill>
                <a:effectLst/>
                <a:latin typeface="Times New Roman" panose="02020603050405020304" pitchFamily="18" charset="0"/>
                <a:ea typeface="Times New Roman" panose="02020603050405020304" pitchFamily="18" charset="0"/>
              </a:rPr>
              <a:t> </a:t>
            </a:r>
            <a:r>
              <a:rPr lang="uk-UA" dirty="0" err="1">
                <a:solidFill>
                  <a:srgbClr val="000000"/>
                </a:solidFill>
                <a:effectLst/>
                <a:latin typeface="Times New Roman" panose="02020603050405020304" pitchFamily="18" charset="0"/>
                <a:ea typeface="Times New Roman" panose="02020603050405020304" pitchFamily="18" charset="0"/>
              </a:rPr>
              <a:t>Journal</a:t>
            </a:r>
            <a:r>
              <a:rPr lang="uk-UA" dirty="0">
                <a:solidFill>
                  <a:srgbClr val="000000"/>
                </a:solidFill>
                <a:effectLst/>
                <a:latin typeface="Times New Roman" panose="02020603050405020304" pitchFamily="18" charset="0"/>
                <a:ea typeface="Times New Roman" panose="02020603050405020304" pitchFamily="18" charset="0"/>
              </a:rPr>
              <a:t> </a:t>
            </a:r>
            <a:r>
              <a:rPr lang="uk-UA" dirty="0" err="1">
                <a:solidFill>
                  <a:srgbClr val="000000"/>
                </a:solidFill>
                <a:effectLst/>
                <a:latin typeface="Times New Roman" panose="02020603050405020304" pitchFamily="18" charset="0"/>
                <a:ea typeface="Times New Roman" panose="02020603050405020304" pitchFamily="18" charset="0"/>
              </a:rPr>
              <a:t>and</a:t>
            </a:r>
            <a:r>
              <a:rPr lang="uk-UA" dirty="0">
                <a:solidFill>
                  <a:srgbClr val="000000"/>
                </a:solidFill>
                <a:effectLst/>
                <a:latin typeface="Times New Roman" panose="02020603050405020304" pitchFamily="18" charset="0"/>
                <a:ea typeface="Times New Roman" panose="02020603050405020304" pitchFamily="18" charset="0"/>
              </a:rPr>
              <a:t> </a:t>
            </a:r>
            <a:r>
              <a:rPr lang="uk-UA" dirty="0" err="1">
                <a:solidFill>
                  <a:srgbClr val="000000"/>
                </a:solidFill>
                <a:effectLst/>
                <a:latin typeface="Times New Roman" panose="02020603050405020304" pitchFamily="18" charset="0"/>
                <a:ea typeface="Times New Roman" panose="02020603050405020304" pitchFamily="18" charset="0"/>
              </a:rPr>
              <a:t>Country</a:t>
            </a:r>
            <a:r>
              <a:rPr lang="uk-UA" dirty="0">
                <a:solidFill>
                  <a:srgbClr val="000000"/>
                </a:solidFill>
                <a:effectLst/>
                <a:latin typeface="Times New Roman" panose="02020603050405020304" pitchFamily="18" charset="0"/>
                <a:ea typeface="Times New Roman" panose="02020603050405020304" pitchFamily="18" charset="0"/>
              </a:rPr>
              <a:t> </a:t>
            </a:r>
            <a:r>
              <a:rPr lang="uk-UA" dirty="0" err="1">
                <a:solidFill>
                  <a:srgbClr val="000000"/>
                </a:solidFill>
                <a:effectLst/>
                <a:latin typeface="Times New Roman" panose="02020603050405020304" pitchFamily="18" charset="0"/>
                <a:ea typeface="Times New Roman" panose="02020603050405020304" pitchFamily="18" charset="0"/>
              </a:rPr>
              <a:t>Rank</a:t>
            </a:r>
            <a:r>
              <a:rPr lang="uk-UA" dirty="0">
                <a:solidFill>
                  <a:srgbClr val="000000"/>
                </a:solidFill>
                <a:effectLst/>
                <a:latin typeface="Times New Roman" panose="02020603050405020304" pitchFamily="18" charset="0"/>
                <a:ea typeface="Times New Roman" panose="02020603050405020304" pitchFamily="18" charset="0"/>
              </a:rPr>
              <a:t> або </a:t>
            </a:r>
            <a:r>
              <a:rPr lang="uk-UA" dirty="0" err="1">
                <a:solidFill>
                  <a:srgbClr val="000000"/>
                </a:solidFill>
                <a:effectLst/>
                <a:latin typeface="Times New Roman" panose="02020603050405020304" pitchFamily="18" charset="0"/>
                <a:ea typeface="Times New Roman" panose="02020603050405020304" pitchFamily="18" charset="0"/>
              </a:rPr>
              <a:t>Journal</a:t>
            </a:r>
            <a:r>
              <a:rPr lang="uk-UA" dirty="0">
                <a:solidFill>
                  <a:srgbClr val="000000"/>
                </a:solidFill>
                <a:effectLst/>
                <a:latin typeface="Times New Roman" panose="02020603050405020304" pitchFamily="18" charset="0"/>
                <a:ea typeface="Times New Roman" panose="02020603050405020304" pitchFamily="18" charset="0"/>
              </a:rPr>
              <a:t> </a:t>
            </a:r>
            <a:r>
              <a:rPr lang="uk-UA" dirty="0" err="1">
                <a:solidFill>
                  <a:srgbClr val="000000"/>
                </a:solidFill>
                <a:effectLst/>
                <a:latin typeface="Times New Roman" panose="02020603050405020304" pitchFamily="18" charset="0"/>
                <a:ea typeface="Times New Roman" panose="02020603050405020304" pitchFamily="18" charset="0"/>
              </a:rPr>
              <a:t>Citation</a:t>
            </a:r>
            <a:r>
              <a:rPr lang="uk-UA" dirty="0">
                <a:solidFill>
                  <a:srgbClr val="000000"/>
                </a:solidFill>
                <a:effectLst/>
                <a:latin typeface="Times New Roman" panose="02020603050405020304" pitchFamily="18" charset="0"/>
                <a:ea typeface="Times New Roman" panose="02020603050405020304" pitchFamily="18" charset="0"/>
              </a:rPr>
              <a:t> </a:t>
            </a:r>
            <a:r>
              <a:rPr lang="uk-UA" dirty="0" err="1">
                <a:solidFill>
                  <a:srgbClr val="000000"/>
                </a:solidFill>
                <a:effectLst/>
                <a:latin typeface="Times New Roman" panose="02020603050405020304" pitchFamily="18" charset="0"/>
                <a:ea typeface="Times New Roman" panose="02020603050405020304" pitchFamily="18" charset="0"/>
              </a:rPr>
              <a:t>Reports</a:t>
            </a:r>
            <a:r>
              <a:rPr lang="uk-UA" dirty="0">
                <a:solidFill>
                  <a:srgbClr val="000000"/>
                </a:solidFill>
                <a:effectLst/>
                <a:latin typeface="Times New Roman" panose="02020603050405020304" pitchFamily="18" charset="0"/>
                <a:ea typeface="Times New Roman" panose="02020603050405020304" pitchFamily="18" charset="0"/>
              </a:rPr>
              <a:t>, прирівнюється до двох публікацій.</a:t>
            </a:r>
            <a:endParaRPr lang="uk-UA"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xmlns="" val="30780249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xmlns="" id="{4BBB0D1C-06BF-334B-8276-A5474A0712EC}"/>
              </a:ext>
            </a:extLst>
          </p:cNvPr>
          <p:cNvSpPr>
            <a:spLocks noGrp="1"/>
          </p:cNvSpPr>
          <p:nvPr>
            <p:ph idx="1"/>
          </p:nvPr>
        </p:nvSpPr>
        <p:spPr>
          <a:xfrm>
            <a:off x="724984" y="421370"/>
            <a:ext cx="8800016" cy="6208030"/>
          </a:xfrm>
        </p:spPr>
        <p:txBody>
          <a:bodyPr>
            <a:noAutofit/>
          </a:bodyPr>
          <a:lstStyle/>
          <a:p>
            <a:pPr marL="0" indent="0" algn="just">
              <a:buNone/>
            </a:pPr>
            <a:r>
              <a:rPr lang="uk-UA" sz="2200" dirty="0">
                <a:solidFill>
                  <a:schemeClr val="tx1">
                    <a:lumMod val="95000"/>
                    <a:lumOff val="5000"/>
                  </a:schemeClr>
                </a:solidFill>
                <a:effectLst/>
                <a:latin typeface="Times New Roman" panose="02020603050405020304" pitchFamily="18" charset="0"/>
                <a:ea typeface="Times New Roman" panose="02020603050405020304" pitchFamily="18" charset="0"/>
              </a:rPr>
              <a:t>      Наукові публікації зараховуються за темою дисертації з дотриманням таких умов:</a:t>
            </a:r>
          </a:p>
          <a:p>
            <a:pPr algn="just"/>
            <a:r>
              <a:rPr lang="uk-UA" sz="2200" dirty="0">
                <a:solidFill>
                  <a:schemeClr val="tx1">
                    <a:lumMod val="95000"/>
                    <a:lumOff val="5000"/>
                  </a:schemeClr>
                </a:solidFill>
                <a:effectLst/>
                <a:latin typeface="Times New Roman" panose="02020603050405020304" pitchFamily="18" charset="0"/>
                <a:ea typeface="Times New Roman" panose="02020603050405020304" pitchFamily="18" charset="0"/>
              </a:rPr>
              <a:t>обґрунтування отриманих наукових результатів відповідно до мети статті (поставленого завдання) та висновків;</a:t>
            </a:r>
            <a:endParaRPr lang="uk-UA" sz="2200" dirty="0">
              <a:solidFill>
                <a:schemeClr val="tx1">
                  <a:lumMod val="95000"/>
                  <a:lumOff val="5000"/>
                </a:schemeClr>
              </a:solidFill>
              <a:latin typeface="Times New Roman" panose="02020603050405020304" pitchFamily="18" charset="0"/>
              <a:ea typeface="Times New Roman" panose="02020603050405020304" pitchFamily="18" charset="0"/>
            </a:endParaRPr>
          </a:p>
          <a:p>
            <a:pPr algn="just"/>
            <a:r>
              <a:rPr lang="uk-UA" sz="2200" dirty="0">
                <a:solidFill>
                  <a:schemeClr val="tx1">
                    <a:lumMod val="95000"/>
                    <a:lumOff val="5000"/>
                  </a:schemeClr>
                </a:solidFill>
                <a:effectLst/>
                <a:latin typeface="Times New Roman" panose="02020603050405020304" pitchFamily="18" charset="0"/>
                <a:ea typeface="Times New Roman" panose="02020603050405020304" pitchFamily="18" charset="0"/>
              </a:rPr>
              <a:t>опублікування статей у наукових фахових виданнях, які на дату їх опублікування внесені до переліку наукових фахових видань України, затвердженого в установленому законодавством порядку;</a:t>
            </a:r>
            <a:endParaRPr lang="uk-UA" sz="2200" dirty="0">
              <a:solidFill>
                <a:schemeClr val="tx1">
                  <a:lumMod val="95000"/>
                  <a:lumOff val="5000"/>
                </a:schemeClr>
              </a:solidFill>
              <a:latin typeface="Times New Roman" panose="02020603050405020304" pitchFamily="18" charset="0"/>
              <a:ea typeface="Times New Roman" panose="02020603050405020304" pitchFamily="18" charset="0"/>
            </a:endParaRPr>
          </a:p>
          <a:p>
            <a:pPr algn="just"/>
            <a:r>
              <a:rPr lang="uk-UA" sz="2200" dirty="0">
                <a:solidFill>
                  <a:schemeClr val="tx1">
                    <a:lumMod val="95000"/>
                    <a:lumOff val="5000"/>
                  </a:schemeClr>
                </a:solidFill>
                <a:effectLst/>
                <a:latin typeface="Times New Roman" panose="02020603050405020304" pitchFamily="18" charset="0"/>
                <a:ea typeface="Times New Roman" panose="02020603050405020304" pitchFamily="18" charset="0"/>
              </a:rPr>
              <a:t>опублікування статей у наукових періодичних виданнях інших держав з наукового напряму, за яким підготовлено дисертацію здобувача, за умови повноти викладу матеріалів дисертації, що визначається радою;</a:t>
            </a:r>
            <a:endParaRPr lang="uk-UA" sz="2200" dirty="0">
              <a:solidFill>
                <a:schemeClr val="tx1">
                  <a:lumMod val="95000"/>
                  <a:lumOff val="5000"/>
                </a:schemeClr>
              </a:solidFill>
              <a:latin typeface="Times New Roman" panose="02020603050405020304" pitchFamily="18" charset="0"/>
              <a:ea typeface="Times New Roman" panose="02020603050405020304" pitchFamily="18" charset="0"/>
            </a:endParaRPr>
          </a:p>
          <a:p>
            <a:pPr algn="just"/>
            <a:r>
              <a:rPr lang="uk-UA" sz="2200" dirty="0">
                <a:solidFill>
                  <a:schemeClr val="tx1">
                    <a:lumMod val="95000"/>
                    <a:lumOff val="5000"/>
                  </a:schemeClr>
                </a:solidFill>
                <a:effectLst/>
                <a:latin typeface="Times New Roman" panose="02020603050405020304" pitchFamily="18" charset="0"/>
                <a:ea typeface="Times New Roman" panose="02020603050405020304" pitchFamily="18" charset="0"/>
              </a:rPr>
              <a:t>опублікування не більше ніж однієї статті в одному випуску (номері) наукового видання.</a:t>
            </a:r>
          </a:p>
          <a:p>
            <a:pPr marL="0" indent="0" algn="just">
              <a:buNone/>
            </a:pPr>
            <a:r>
              <a:rPr lang="uk-UA" sz="2200" dirty="0">
                <a:solidFill>
                  <a:schemeClr val="tx1">
                    <a:lumMod val="95000"/>
                    <a:lumOff val="5000"/>
                  </a:schemeClr>
                </a:solidFill>
                <a:effectLst/>
                <a:latin typeface="Times New Roman" panose="02020603050405020304" pitchFamily="18" charset="0"/>
                <a:ea typeface="Times New Roman" panose="02020603050405020304" pitchFamily="18" charset="0"/>
              </a:rPr>
              <a:t>За темою дисертації не зараховуються наукові публікації, в яких повторюються наукові результати, опубліковані раніше в інших наукових публікаціях, що вже зараховані за темою дисертації.</a:t>
            </a:r>
          </a:p>
          <a:p>
            <a:pPr marL="0" indent="0" algn="just">
              <a:buNone/>
            </a:pPr>
            <a:endParaRPr lang="uk-UA" sz="2200" dirty="0">
              <a:solidFill>
                <a:schemeClr val="tx1">
                  <a:lumMod val="95000"/>
                  <a:lumOff val="5000"/>
                </a:schemeClr>
              </a:solidFill>
            </a:endParaRPr>
          </a:p>
        </p:txBody>
      </p:sp>
    </p:spTree>
    <p:extLst>
      <p:ext uri="{BB962C8B-B14F-4D97-AF65-F5344CB8AC3E}">
        <p14:creationId xmlns:p14="http://schemas.microsoft.com/office/powerpoint/2010/main" xmlns="" val="24130802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xmlns="" id="{DE53D138-5F99-5B43-95D2-49319E41141F}"/>
              </a:ext>
            </a:extLst>
          </p:cNvPr>
          <p:cNvSpPr>
            <a:spLocks noGrp="1"/>
          </p:cNvSpPr>
          <p:nvPr>
            <p:ph idx="1"/>
          </p:nvPr>
        </p:nvSpPr>
        <p:spPr>
          <a:xfrm>
            <a:off x="677334" y="500323"/>
            <a:ext cx="8771466" cy="5541039"/>
          </a:xfrm>
        </p:spPr>
        <p:txBody>
          <a:bodyPr>
            <a:normAutofit/>
          </a:bodyPr>
          <a:lstStyle/>
          <a:p>
            <a:pPr marL="0" indent="0" algn="just">
              <a:buNone/>
            </a:pPr>
            <a:r>
              <a:rPr lang="uk-UA" sz="2200" dirty="0">
                <a:solidFill>
                  <a:schemeClr val="tx1"/>
                </a:solidFill>
                <a:effectLst/>
                <a:latin typeface="Times New Roman" panose="02020603050405020304" pitchFamily="18" charset="0"/>
                <a:ea typeface="Times New Roman" panose="02020603050405020304" pitchFamily="18" charset="0"/>
              </a:rPr>
              <a:t>1. При прийнятті документів від здобувачів наукового ступеня доктора кандидата наук та доктора філософії необхідно проводити перевірку публікацій здобувачів відповідно до вимог МОН України з даної спеціальності. Для цього на офіційному сайті МОН України розміщено два накази про відповідність наукових видань.</a:t>
            </a:r>
          </a:p>
          <a:p>
            <a:pPr marL="0" indent="0" algn="just">
              <a:buNone/>
            </a:pPr>
            <a:r>
              <a:rPr lang="uk-UA" sz="2200" dirty="0">
                <a:solidFill>
                  <a:schemeClr val="tx1"/>
                </a:solidFill>
                <a:effectLst/>
                <a:latin typeface="Times New Roman" panose="02020603050405020304" pitchFamily="18" charset="0"/>
                <a:ea typeface="Times New Roman" panose="02020603050405020304" pitchFamily="18" charset="0"/>
              </a:rPr>
              <a:t>І. </a:t>
            </a:r>
            <a:r>
              <a:rPr lang="uk-UA" sz="2200" strike="noStrike" dirty="0">
                <a:solidFill>
                  <a:schemeClr val="tx1"/>
                </a:solidFill>
                <a:effectLst/>
                <a:latin typeface="Times New Roman" panose="02020603050405020304" pitchFamily="18" charset="0"/>
                <a:ea typeface="Times New Roman" panose="02020603050405020304" pitchFamily="18" charset="0"/>
              </a:rPr>
              <a:t>Перелік наукових фахових видань України, наукові публікації в яких зараховуються за темою дисертації на здобуття наукових ступенів доктора наук, кандидата наук та ступеня доктора філософії, і опубліковані до 12 березня 2020 року</a:t>
            </a:r>
            <a:r>
              <a:rPr lang="uk-UA" sz="2200" dirty="0">
                <a:solidFill>
                  <a:schemeClr val="tx1"/>
                </a:solidFill>
                <a:effectLst/>
                <a:latin typeface="Times New Roman" panose="02020603050405020304" pitchFamily="18" charset="0"/>
                <a:ea typeface="Times New Roman" panose="02020603050405020304" pitchFamily="18" charset="0"/>
              </a:rPr>
              <a:t> </a:t>
            </a:r>
          </a:p>
          <a:p>
            <a:pPr marL="0" indent="0" algn="just">
              <a:buNone/>
            </a:pPr>
            <a:r>
              <a:rPr lang="uk-UA" sz="2200" dirty="0">
                <a:solidFill>
                  <a:schemeClr val="tx1"/>
                </a:solidFill>
                <a:effectLst/>
                <a:latin typeface="Times New Roman" panose="02020603050405020304" pitchFamily="18" charset="0"/>
                <a:ea typeface="Times New Roman" panose="02020603050405020304" pitchFamily="18" charset="0"/>
              </a:rPr>
              <a:t>ІІ. </a:t>
            </a:r>
            <a:r>
              <a:rPr lang="uk-UA" sz="2200" strike="noStrike" dirty="0">
                <a:solidFill>
                  <a:schemeClr val="tx1"/>
                </a:solidFill>
                <a:effectLst/>
                <a:latin typeface="Times New Roman" panose="02020603050405020304" pitchFamily="18" charset="0"/>
                <a:ea typeface="Times New Roman" panose="02020603050405020304" pitchFamily="18" charset="0"/>
              </a:rPr>
              <a:t>Перелік наукових фахових видань України, в яких можуть публікуватися результати дисертаційних робіт на здобуття наукових ступенів доктора наук, кандидата наук та ступеня доктора філософії</a:t>
            </a:r>
            <a:r>
              <a:rPr lang="uk-UA" sz="2200" dirty="0">
                <a:solidFill>
                  <a:schemeClr val="tx1"/>
                </a:solidFill>
                <a:effectLst/>
                <a:latin typeface="Times New Roman" panose="02020603050405020304" pitchFamily="18" charset="0"/>
                <a:ea typeface="Times New Roman" panose="02020603050405020304" pitchFamily="18" charset="0"/>
              </a:rPr>
              <a:t>, які розміщенні на сайті МОН України за адресою (</a:t>
            </a:r>
            <a:r>
              <a:rPr lang="uk-UA" sz="2200" strike="noStrike" dirty="0">
                <a:solidFill>
                  <a:schemeClr val="tx1"/>
                </a:solidFill>
                <a:effectLst/>
                <a:latin typeface="Times New Roman" panose="02020603050405020304" pitchFamily="18" charset="0"/>
                <a:ea typeface="Times New Roman" panose="02020603050405020304" pitchFamily="18" charset="0"/>
                <a:hlinkClick r:id="rId2">
                  <a:extLst>
                    <a:ext uri="{A12FA001-AC4F-418D-AE19-62706E023703}">
                      <ahyp:hlinkClr xmlns:ahyp="http://schemas.microsoft.com/office/drawing/2018/hyperlinkcolor" xmlns="" val="tx"/>
                    </a:ext>
                  </a:extLst>
                </a:hlinkClick>
              </a:rPr>
              <a:t>https://mon.gov.ua/ua/nauka/nauka/atestaciya-kadriv-vishoyi-kvalifikaciyi/naukovi-fahovi-vidannya</a:t>
            </a:r>
            <a:r>
              <a:rPr lang="uk-UA" sz="2200" i="1" dirty="0">
                <a:solidFill>
                  <a:schemeClr val="tx1"/>
                </a:solidFill>
                <a:effectLst/>
                <a:latin typeface="Times New Roman" panose="02020603050405020304" pitchFamily="18" charset="0"/>
                <a:ea typeface="Times New Roman" panose="02020603050405020304" pitchFamily="18" charset="0"/>
              </a:rPr>
              <a:t>)</a:t>
            </a:r>
            <a:r>
              <a:rPr lang="uk-UA" sz="2200" dirty="0">
                <a:solidFill>
                  <a:schemeClr val="tx1"/>
                </a:solidFill>
                <a:effectLst/>
                <a:latin typeface="Times New Roman" panose="02020603050405020304" pitchFamily="18" charset="0"/>
                <a:ea typeface="Times New Roman" panose="02020603050405020304" pitchFamily="18" charset="0"/>
              </a:rPr>
              <a:t>. </a:t>
            </a:r>
          </a:p>
          <a:p>
            <a:pPr marL="0" indent="0" algn="just">
              <a:buNone/>
            </a:pPr>
            <a:endParaRPr lang="uk-UA" sz="2200" dirty="0">
              <a:solidFill>
                <a:schemeClr val="tx1"/>
              </a:solidFill>
            </a:endParaRPr>
          </a:p>
        </p:txBody>
      </p:sp>
    </p:spTree>
    <p:extLst>
      <p:ext uri="{BB962C8B-B14F-4D97-AF65-F5344CB8AC3E}">
        <p14:creationId xmlns:p14="http://schemas.microsoft.com/office/powerpoint/2010/main" xmlns="" val="19218661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xmlns="" id="{41B14471-C54B-0543-A725-BBBDD13FEBE0}"/>
              </a:ext>
            </a:extLst>
          </p:cNvPr>
          <p:cNvSpPr>
            <a:spLocks noGrp="1"/>
          </p:cNvSpPr>
          <p:nvPr>
            <p:ph idx="1"/>
          </p:nvPr>
        </p:nvSpPr>
        <p:spPr>
          <a:xfrm>
            <a:off x="677334" y="619448"/>
            <a:ext cx="8771466" cy="5628951"/>
          </a:xfrm>
        </p:spPr>
        <p:txBody>
          <a:bodyPr>
            <a:normAutofit/>
          </a:bodyPr>
          <a:lstStyle/>
          <a:p>
            <a:pPr marL="0" indent="0" algn="just">
              <a:buNone/>
            </a:pPr>
            <a:r>
              <a:rPr lang="uk-UA" sz="2000" dirty="0">
                <a:solidFill>
                  <a:schemeClr val="tx1"/>
                </a:solidFill>
                <a:effectLst/>
                <a:latin typeface="Times New Roman" panose="02020603050405020304" pitchFamily="18" charset="0"/>
                <a:ea typeface="Times New Roman" panose="02020603050405020304" pitchFamily="18" charset="0"/>
              </a:rPr>
              <a:t>     </a:t>
            </a:r>
            <a:r>
              <a:rPr lang="uk-UA" sz="2000" b="1" dirty="0">
                <a:solidFill>
                  <a:schemeClr val="tx1"/>
                </a:solidFill>
                <a:effectLst/>
                <a:latin typeface="Times New Roman" panose="02020603050405020304" pitchFamily="18" charset="0"/>
                <a:ea typeface="Times New Roman" panose="02020603050405020304" pitchFamily="18" charset="0"/>
              </a:rPr>
              <a:t>Періодичне видання </a:t>
            </a:r>
            <a:r>
              <a:rPr lang="uk-UA" sz="2000" dirty="0">
                <a:solidFill>
                  <a:schemeClr val="tx1"/>
                </a:solidFill>
                <a:effectLst/>
                <a:latin typeface="Times New Roman" panose="02020603050405020304" pitchFamily="18" charset="0"/>
                <a:ea typeface="Times New Roman" panose="02020603050405020304" pitchFamily="18" charset="0"/>
              </a:rPr>
              <a:t>- це </a:t>
            </a:r>
            <a:r>
              <a:rPr lang="uk-UA" sz="2000" dirty="0" err="1">
                <a:solidFill>
                  <a:schemeClr val="tx1"/>
                </a:solidFill>
                <a:effectLst/>
                <a:latin typeface="Times New Roman" panose="02020603050405020304" pitchFamily="18" charset="0"/>
                <a:ea typeface="Times New Roman" panose="02020603050405020304" pitchFamily="18" charset="0"/>
              </a:rPr>
              <a:t>серіальне</a:t>
            </a:r>
            <a:r>
              <a:rPr lang="uk-UA" sz="2000" dirty="0">
                <a:solidFill>
                  <a:schemeClr val="tx1"/>
                </a:solidFill>
                <a:effectLst/>
                <a:latin typeface="Times New Roman" panose="02020603050405020304" pitchFamily="18" charset="0"/>
                <a:ea typeface="Times New Roman" panose="02020603050405020304" pitchFamily="18" charset="0"/>
              </a:rPr>
              <a:t> видання, що виходить через певні, рівні проміжки часу та має заздалегідь визначену постійну щорічну кількість нумерованих (датованих) випусків й однакову назву (ДСТУ 3017:2015: Видання. Основні види. Терміни та визначення. - чин. від 2016-01-07. - Київ: Держспоживстандарт України, 2015. - с. 5).</a:t>
            </a:r>
          </a:p>
          <a:p>
            <a:pPr marL="0" indent="0" algn="just">
              <a:buNone/>
            </a:pPr>
            <a:r>
              <a:rPr lang="uk-UA" sz="2000" dirty="0">
                <a:solidFill>
                  <a:schemeClr val="tx1"/>
                </a:solidFill>
                <a:effectLst/>
                <a:latin typeface="Times New Roman" panose="02020603050405020304" pitchFamily="18" charset="0"/>
                <a:ea typeface="Times New Roman" panose="02020603050405020304" pitchFamily="18" charset="0"/>
              </a:rPr>
              <a:t>      Періодичним виданням присвоюється міжнародний стандартний номер </a:t>
            </a:r>
            <a:r>
              <a:rPr lang="uk-UA" sz="2000" dirty="0" err="1">
                <a:solidFill>
                  <a:schemeClr val="tx1"/>
                </a:solidFill>
                <a:effectLst/>
                <a:latin typeface="Times New Roman" panose="02020603050405020304" pitchFamily="18" charset="0"/>
                <a:ea typeface="Times New Roman" panose="02020603050405020304" pitchFamily="18" charset="0"/>
              </a:rPr>
              <a:t>серіальних</a:t>
            </a:r>
            <a:r>
              <a:rPr lang="uk-UA" sz="2000" dirty="0">
                <a:solidFill>
                  <a:schemeClr val="tx1"/>
                </a:solidFill>
                <a:effectLst/>
                <a:latin typeface="Times New Roman" panose="02020603050405020304" pitchFamily="18" charset="0"/>
                <a:ea typeface="Times New Roman" panose="02020603050405020304" pitchFamily="18" charset="0"/>
              </a:rPr>
              <a:t> видань - ISSN, який призначений для ідентифікації усіх постійних ресурсів незалежно від їх носія (</a:t>
            </a:r>
            <a:r>
              <a:rPr lang="uk-UA" sz="2000" u="none" strike="noStrike" dirty="0">
                <a:solidFill>
                  <a:schemeClr val="tx1"/>
                </a:solidFill>
                <a:effectLst/>
                <a:latin typeface="Times New Roman" panose="02020603050405020304" pitchFamily="18" charset="0"/>
                <a:ea typeface="Times New Roman" panose="02020603050405020304" pitchFamily="18" charset="0"/>
                <a:hlinkClick r:id="rId2"/>
              </a:rPr>
              <a:t>https://www.issn.org/</a:t>
            </a:r>
            <a:r>
              <a:rPr lang="uk-UA" sz="2000" dirty="0">
                <a:solidFill>
                  <a:schemeClr val="tx1"/>
                </a:solidFill>
                <a:effectLst/>
                <a:latin typeface="Times New Roman" panose="02020603050405020304" pitchFamily="18" charset="0"/>
                <a:ea typeface="Times New Roman" panose="02020603050405020304" pitchFamily="18" charset="0"/>
              </a:rPr>
              <a:t>).</a:t>
            </a:r>
          </a:p>
          <a:p>
            <a:pPr marL="0" indent="0" algn="just">
              <a:buNone/>
            </a:pPr>
            <a:r>
              <a:rPr lang="uk-UA" sz="2000" dirty="0">
                <a:solidFill>
                  <a:schemeClr val="tx1"/>
                </a:solidFill>
                <a:effectLst/>
                <a:latin typeface="Times New Roman" panose="02020603050405020304" pitchFamily="18" charset="0"/>
                <a:ea typeface="Times New Roman" panose="02020603050405020304" pitchFamily="18" charset="0"/>
              </a:rPr>
              <a:t>       При розгляді наукових публікацій, які надруковані в періодичних наукових виданнях інших держав, які входять до Організації економічного співробітництва та розвитку та/або Європейського Союзу, з наукового напряму, за яким підготовлено дисертацію здобувача перевіряти таку публікацію на належність у видання реєстраційного номеру ISSN на офіційному сайті за посиланням (</a:t>
            </a:r>
            <a:r>
              <a:rPr lang="uk-UA" sz="2000" u="sng" dirty="0">
                <a:solidFill>
                  <a:schemeClr val="tx1"/>
                </a:solidFill>
                <a:effectLst/>
                <a:latin typeface="Times New Roman" panose="02020603050405020304" pitchFamily="18" charset="0"/>
                <a:ea typeface="Times New Roman" panose="02020603050405020304" pitchFamily="18" charset="0"/>
                <a:hlinkClick r:id="rId3"/>
              </a:rPr>
              <a:t>https://portal.issn.org</a:t>
            </a:r>
            <a:r>
              <a:rPr lang="uk-UA" sz="2000" dirty="0">
                <a:solidFill>
                  <a:schemeClr val="tx1"/>
                </a:solidFill>
                <a:effectLst/>
                <a:latin typeface="Times New Roman" panose="02020603050405020304" pitchFamily="18" charset="0"/>
                <a:ea typeface="Times New Roman" panose="02020603050405020304" pitchFamily="18" charset="0"/>
              </a:rPr>
              <a:t>). </a:t>
            </a:r>
          </a:p>
          <a:p>
            <a:pPr marL="0" indent="0" algn="just">
              <a:buNone/>
            </a:pPr>
            <a:r>
              <a:rPr lang="uk-UA" sz="2000" dirty="0">
                <a:solidFill>
                  <a:schemeClr val="tx1"/>
                </a:solidFill>
                <a:effectLst/>
                <a:latin typeface="Times New Roman" panose="02020603050405020304" pitchFamily="18" charset="0"/>
                <a:ea typeface="Times New Roman" panose="02020603050405020304" pitchFamily="18" charset="0"/>
              </a:rPr>
              <a:t>Відповідно до листа Міністерства освіти і науки України </a:t>
            </a:r>
            <a:r>
              <a:rPr lang="uk-UA" sz="2000" b="1" dirty="0">
                <a:solidFill>
                  <a:srgbClr val="0070C0"/>
                </a:solidFill>
                <a:effectLst/>
                <a:latin typeface="Times New Roman" panose="02020603050405020304" pitchFamily="18" charset="0"/>
                <a:ea typeface="Times New Roman" panose="02020603050405020304" pitchFamily="18" charset="0"/>
              </a:rPr>
              <a:t>№9/267-21 від 09.03.2021 року та наказу університету №148 від 11.03.2021 року.</a:t>
            </a:r>
          </a:p>
          <a:p>
            <a:pPr marL="0" indent="0" algn="just">
              <a:buNone/>
            </a:pPr>
            <a:endParaRPr lang="uk-UA" sz="2000" dirty="0">
              <a:solidFill>
                <a:schemeClr val="tx1"/>
              </a:solidFill>
            </a:endParaRPr>
          </a:p>
        </p:txBody>
      </p:sp>
    </p:spTree>
    <p:extLst>
      <p:ext uri="{BB962C8B-B14F-4D97-AF65-F5344CB8AC3E}">
        <p14:creationId xmlns:p14="http://schemas.microsoft.com/office/powerpoint/2010/main" xmlns="" val="211883277"/>
      </p:ext>
    </p:extLst>
  </p:cSld>
  <p:clrMapOvr>
    <a:masterClrMapping/>
  </p:clrMapOvr>
</p:sld>
</file>

<file path=ppt/theme/theme1.xml><?xml version="1.0" encoding="utf-8"?>
<a:theme xmlns:a="http://schemas.openxmlformats.org/drawingml/2006/main" name="Грань">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CFBC31BA-B70F-4F30-BCAA-4F3011E16C4D}"/>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0</TotalTime>
  <Words>1378</Words>
  <Application>Microsoft Office PowerPoint</Application>
  <PresentationFormat>Произвольный</PresentationFormat>
  <Paragraphs>45</Paragraphs>
  <Slides>13</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13</vt:i4>
      </vt:variant>
    </vt:vector>
  </HeadingPairs>
  <TitlesOfParts>
    <vt:vector size="14" baseType="lpstr">
      <vt:lpstr>Грань</vt:lpstr>
      <vt:lpstr>Вимоги до наукових публікацій науково-педагогічних працівників та здобувачів при створенні разових спеціалізованих рад для захисту докторів філософії.  </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Дякую за увагу!</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Вимоги до наукових публікацій науково-педагогічних працівників та здобувачів при створенні разових спеціалізованих рад для захисту докторів філософії.  </dc:title>
  <dc:creator>Марія Повх</dc:creator>
  <cp:lastModifiedBy>Користувач Windows</cp:lastModifiedBy>
  <cp:revision>3</cp:revision>
  <dcterms:created xsi:type="dcterms:W3CDTF">2021-03-13T17:09:57Z</dcterms:created>
  <dcterms:modified xsi:type="dcterms:W3CDTF">2021-03-14T17:08:47Z</dcterms:modified>
</cp:coreProperties>
</file>