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3" r:id="rId4"/>
    <p:sldId id="296" r:id="rId5"/>
    <p:sldId id="285" r:id="rId6"/>
    <p:sldId id="297" r:id="rId7"/>
    <p:sldId id="305" r:id="rId8"/>
    <p:sldId id="268" r:id="rId9"/>
    <p:sldId id="269" r:id="rId10"/>
    <p:sldId id="270" r:id="rId11"/>
    <p:sldId id="271" r:id="rId12"/>
    <p:sldId id="300" r:id="rId13"/>
    <p:sldId id="294" r:id="rId14"/>
    <p:sldId id="295" r:id="rId15"/>
    <p:sldId id="287" r:id="rId16"/>
    <p:sldId id="306" r:id="rId17"/>
    <p:sldId id="283" r:id="rId18"/>
    <p:sldId id="272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25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ня" initials="Т" lastIdx="1" clrIdx="0">
    <p:extLst>
      <p:ext uri="{19B8F6BF-5375-455C-9EA6-DF929625EA0E}">
        <p15:presenceInfo xmlns:p15="http://schemas.microsoft.com/office/powerpoint/2012/main" userId="Тан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CC"/>
    <a:srgbClr val="441D61"/>
    <a:srgbClr val="6600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4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3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0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8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1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6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7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0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7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2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48D6-F04B-4869-8AAE-A83C1DA7700F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753F3-F218-4BE1-9F6A-F0841735E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2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image" Target="../media/image67.jpe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44" y="2513151"/>
            <a:ext cx="9106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266700" dist="165100" dir="12600000" algn="tl">
                    <a:srgbClr val="00B0F0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Навчально-науковий центр </a:t>
            </a:r>
          </a:p>
          <a:p>
            <a:pPr algn="ctr"/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266700" dist="165100" dir="12600000" algn="tl">
                    <a:srgbClr val="00B0F0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хімічного матеріалознавства </a:t>
            </a:r>
          </a:p>
          <a:p>
            <a:pPr algn="ctr"/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266700" dist="165100" dir="12600000" algn="tl">
                    <a:srgbClr val="00B0F0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та нанотехнологій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0000CC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266700" dist="165100" dir="12600000" algn="tl">
                  <a:srgbClr val="00B0F0">
                    <a:alpha val="43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5644" y="5082989"/>
            <a:ext cx="5950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Звіт за 2020 рік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38" y="207563"/>
            <a:ext cx="1990165" cy="1990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16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192" y="264938"/>
            <a:ext cx="8519615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uk-UA" sz="32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Лабораторне  обладнання</a:t>
            </a:r>
            <a:endParaRPr lang="uk-UA" sz="3200" b="1" kern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6" b="94778" l="5556" r="94389">
                        <a14:foregroundMark x1="31111" y1="37389" x2="40222" y2="27944"/>
                        <a14:foregroundMark x1="18167" y1="44056" x2="27278" y2="34278"/>
                      </a14:backgroundRemoval>
                    </a14:imgEffect>
                  </a14:imgLayer>
                </a14:imgProps>
              </a:ext>
            </a:extLst>
          </a:blip>
          <a:srcRect l="12937" t="4545" r="14335" b="9091"/>
          <a:stretch/>
        </p:blipFill>
        <p:spPr bwMode="auto">
          <a:xfrm>
            <a:off x="580312" y="1080884"/>
            <a:ext cx="3681832" cy="414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305457"/>
            <a:ext cx="4842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-метр/ кондуктометр/ термометр/ОВП-метр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лабораторний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AZ-86505</a:t>
            </a:r>
          </a:p>
        </p:txBody>
      </p:sp>
      <p:pic>
        <p:nvPicPr>
          <p:cNvPr id="9" name="Рисунок 8" descr="D:\Х-2м\Робота\!!!Сайт\Файли\Фото\nike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3" y="1441714"/>
            <a:ext cx="3881590" cy="355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86202" y="5459345"/>
            <a:ext cx="3745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перистальтичних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насосів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Іnjecta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NK.LP</a:t>
            </a:r>
          </a:p>
        </p:txBody>
      </p:sp>
    </p:spTree>
    <p:extLst>
      <p:ext uri="{BB962C8B-B14F-4D97-AF65-F5344CB8AC3E}">
        <p14:creationId xmlns:p14="http://schemas.microsoft.com/office/powerpoint/2010/main" val="32901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192" y="174141"/>
            <a:ext cx="8519615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uk-UA" sz="32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Лабораторне  обладнання</a:t>
            </a:r>
            <a:endParaRPr lang="uk-UA" sz="3200" b="1" kern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" name="Рисунок 9" descr="Измеритель уровня освещенности BENETECH + термометр GM1030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7" y="1461281"/>
            <a:ext cx="3821926" cy="364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5086202" y="1714449"/>
            <a:ext cx="3296993" cy="31408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546" y="5459345"/>
            <a:ext cx="417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Люксметр BENETECH GM1030C з термометром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1895" y="5456924"/>
            <a:ext cx="3745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Вакуумний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насос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KNF LABOPORT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-duiib9Hv4R4/YAXo8BN3l-I/AAAAAAAAHfE/hnrfRCF0S_00tlKvgh4Ym_L2_Z2CIcukQCK8BGAsYHg/s0/2021-01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4" y="901790"/>
            <a:ext cx="3001645" cy="533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49848" y="178411"/>
            <a:ext cx="4576654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Ремонтні роботи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6601" y="1652186"/>
            <a:ext cx="54483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</a:t>
            </a:r>
            <a:r>
              <a:rPr lang="uk-U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витяжної вентиляції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лабораторії центру (</a:t>
            </a:r>
            <a:r>
              <a:rPr lang="uk-UA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вул.Галицька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201Д, </a:t>
            </a:r>
            <a:r>
              <a:rPr lang="uk-UA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112) </a:t>
            </a:r>
            <a:b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кошти </a:t>
            </a:r>
            <a:r>
              <a:rPr lang="uk-UA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госпдоговірної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тематики </a:t>
            </a:r>
            <a:b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сумі </a:t>
            </a:r>
            <a:r>
              <a:rPr lang="uk-U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19200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грн.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88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965" y="721519"/>
            <a:ext cx="85338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лабораторії ННЦ проводяться лабораторні заняття для студентів спеціальності 102 Хімія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Практикум спектрофотометричного аналізу;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Аналітична хімія харчових продуктів;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Хімічне матеріалознавство та нанотехнології; 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5698" y="154721"/>
            <a:ext cx="5111244" cy="523220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3" y="2242425"/>
            <a:ext cx="3565079" cy="2673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67" y="3832423"/>
            <a:ext cx="3756732" cy="281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1" y="4188359"/>
            <a:ext cx="3282149" cy="246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1930" y="2180225"/>
            <a:ext cx="3505441" cy="233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729" y="721520"/>
            <a:ext cx="8498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Впроваджено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успішного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виконання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стартапу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Назарія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Данилюка «SMART-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аналіз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</a:t>
            </a:r>
            <a:r>
              <a:rPr 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дисципліну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Практикум спектрофотометричного аналізу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Студенти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проводять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виміри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одночасно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допомогою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спектрофотометра і </a:t>
            </a:r>
            <a:r>
              <a:rPr lang="ru-RU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власного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смартфона.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5383" y="116651"/>
            <a:ext cx="5111244" cy="523220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5" y="2003498"/>
            <a:ext cx="4211939" cy="315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68930"/>
            <a:ext cx="4417748" cy="331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5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5694" y="204724"/>
            <a:ext cx="5978151" cy="646331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конференціях</a:t>
            </a:r>
            <a:endParaRPr lang="ru-RU" sz="28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730" y="970400"/>
            <a:ext cx="823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доповідей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міжнародних та Всеукраїнських конференціях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аспірантів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молодих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вчених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9" y="2170729"/>
            <a:ext cx="2284103" cy="296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965" y="2170728"/>
            <a:ext cx="2115944" cy="296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043" y="2170729"/>
            <a:ext cx="2100532" cy="296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286" y="4005327"/>
            <a:ext cx="2099491" cy="285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036" y="4005328"/>
            <a:ext cx="2107859" cy="285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020" y="4005327"/>
            <a:ext cx="2021731" cy="275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1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1139" t="30398" r="17561" b="24366"/>
          <a:stretch/>
        </p:blipFill>
        <p:spPr>
          <a:xfrm>
            <a:off x="95277" y="202167"/>
            <a:ext cx="2007499" cy="120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93537" y="602278"/>
            <a:ext cx="6521823" cy="46166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102 Хімія (МАГІСТР) – акредитована !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28762" b="21448"/>
          <a:stretch/>
        </p:blipFill>
        <p:spPr>
          <a:xfrm>
            <a:off x="223837" y="4584797"/>
            <a:ext cx="8591523" cy="180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05315" y="6003061"/>
            <a:ext cx="7326744" cy="777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562651" y="4186548"/>
            <a:ext cx="201393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Висновок ЕГ: </a:t>
            </a:r>
            <a:endParaRPr lang="ru-RU" sz="20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96" y="2256052"/>
            <a:ext cx="8616786" cy="1479359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226996" y="3241183"/>
            <a:ext cx="8691563" cy="559522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02850" y="1703512"/>
            <a:ext cx="213353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Висновок ГЕР: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195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TP University of Science and Technology | Linke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61" y="2615674"/>
            <a:ext cx="1191249" cy="1191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599" y="4066236"/>
            <a:ext cx="2770094" cy="2680053"/>
          </a:xfrm>
          <a:prstGeom prst="roundRect">
            <a:avLst>
              <a:gd name="adj" fmla="val 680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464366" y="131637"/>
            <a:ext cx="6644207" cy="523220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89917" y="1065415"/>
            <a:ext cx="739310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Uniwersytet</a:t>
            </a:r>
            <a:r>
              <a:rPr lang="en-US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Jagielloński</a:t>
            </a:r>
            <a:r>
              <a:rPr lang="en-US" sz="2400" b="1" i="1" dirty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w </a:t>
            </a:r>
            <a:r>
              <a:rPr lang="en-US" sz="2400" b="1" i="1" dirty="0" err="1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Krakowie</a:t>
            </a:r>
            <a:endParaRPr lang="uk-UA" sz="2400" b="1" i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uk-UA" sz="2400" b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     </a:t>
            </a:r>
            <a:r>
              <a:rPr lang="uk-UA" sz="2000" b="1" dirty="0" smtClean="0">
                <a:latin typeface="Cambria" panose="02040503050406030204" pitchFamily="18" charset="0"/>
                <a:ea typeface="Calibri" panose="020F0502020204030204" pitchFamily="34" charset="0"/>
              </a:rPr>
              <a:t>Республіка </a:t>
            </a:r>
            <a:r>
              <a:rPr lang="uk-UA" sz="2000" b="1" dirty="0">
                <a:latin typeface="Cambria" panose="02040503050406030204" pitchFamily="18" charset="0"/>
                <a:ea typeface="Calibri" panose="020F0502020204030204" pitchFamily="34" charset="0"/>
              </a:rPr>
              <a:t>Польща </a:t>
            </a:r>
          </a:p>
          <a:p>
            <a:endParaRPr lang="uk-UA" sz="2400" b="1" i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2400" b="1" i="1" dirty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Uniwersytet Technologiczno-Przyrodniczy </a:t>
            </a:r>
            <a:r>
              <a:rPr lang="ru-RU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/>
            </a:r>
            <a:br>
              <a:rPr lang="ru-RU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</a:br>
            <a:r>
              <a:rPr lang="pl-PL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im</a:t>
            </a:r>
            <a:r>
              <a:rPr lang="pl-PL" sz="2400" b="1" i="1" dirty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. Jana i Jędrzeja Śniadeckich w </a:t>
            </a:r>
            <a:r>
              <a:rPr lang="pl-PL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Bydgoszczy</a:t>
            </a:r>
            <a:endParaRPr lang="uk-UA" sz="2400" b="1" i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uk-UA" sz="2400" b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     </a:t>
            </a:r>
            <a:r>
              <a:rPr lang="uk-UA" sz="2000" b="1" dirty="0" smtClean="0">
                <a:latin typeface="Cambria" panose="02040503050406030204" pitchFamily="18" charset="0"/>
                <a:ea typeface="Calibri" panose="020F0502020204030204" pitchFamily="34" charset="0"/>
              </a:rPr>
              <a:t>Республіка </a:t>
            </a:r>
            <a:r>
              <a:rPr lang="uk-UA" sz="2000" b="1" dirty="0">
                <a:latin typeface="Cambria" panose="02040503050406030204" pitchFamily="18" charset="0"/>
                <a:ea typeface="Calibri" panose="020F0502020204030204" pitchFamily="34" charset="0"/>
              </a:rPr>
              <a:t>Польща </a:t>
            </a:r>
          </a:p>
          <a:p>
            <a:endParaRPr lang="uk-UA" sz="2400" b="1" i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University </a:t>
            </a:r>
            <a:r>
              <a:rPr lang="en-US" sz="2400" b="1" i="1" dirty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of </a:t>
            </a:r>
            <a:r>
              <a:rPr lang="en-US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Bahrain</a:t>
            </a:r>
            <a:endParaRPr lang="uk-UA" sz="2400" b="1" i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uk-UA" sz="2400" b="1" i="1" dirty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uk-UA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    </a:t>
            </a:r>
            <a:r>
              <a:rPr lang="uk-UA" sz="2000" b="1" dirty="0" smtClean="0">
                <a:latin typeface="Cambria" panose="02040503050406030204" pitchFamily="18" charset="0"/>
                <a:ea typeface="Calibri" panose="020F0502020204030204" pitchFamily="34" charset="0"/>
              </a:rPr>
              <a:t>Королівство Бахрейн</a:t>
            </a:r>
            <a:endParaRPr lang="uk-UA" sz="2400" b="1" dirty="0" smtClean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endParaRPr lang="uk-UA" sz="2400" b="1" dirty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King Saud University</a:t>
            </a:r>
            <a:endParaRPr lang="uk-UA" sz="2400" b="1" i="1" dirty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uk-UA" sz="2400" b="1" i="1" dirty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     </a:t>
            </a:r>
            <a:r>
              <a:rPr lang="en-US" sz="2400" b="1" i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smtClean="0">
                <a:latin typeface="Cambria" panose="02040503050406030204" pitchFamily="18" charset="0"/>
                <a:ea typeface="Calibri" panose="020F0502020204030204" pitchFamily="34" charset="0"/>
              </a:rPr>
              <a:t>Saudi Arabia</a:t>
            </a:r>
            <a:endParaRPr lang="uk-UA" sz="2400" b="1" dirty="0"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endParaRPr lang="uk-UA" sz="2400" b="1" dirty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uk-UA" sz="2400" b="1" dirty="0" smtClean="0">
                <a:solidFill>
                  <a:srgbClr val="0000CC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     </a:t>
            </a:r>
            <a:endParaRPr lang="uk-UA" sz="2400" b="1" i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uk-UA" sz="2400" b="1" dirty="0" smtClean="0">
              <a:solidFill>
                <a:srgbClr val="0000CC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uk-UA" sz="2400" b="1" dirty="0" smtClean="0">
                <a:solidFill>
                  <a:srgbClr val="0000CC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73" y="546788"/>
            <a:ext cx="1611327" cy="199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468" y="3371434"/>
            <a:ext cx="1159131" cy="1379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King Saud University Saudi Arabia Scholarships 2018 - IamSchol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71" y="5269540"/>
            <a:ext cx="2051638" cy="1073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871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79510" y="73066"/>
            <a:ext cx="6644207" cy="523220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14" y="3033540"/>
            <a:ext cx="2916651" cy="224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760" y="686209"/>
            <a:ext cx="2911012" cy="2246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626" y="852163"/>
            <a:ext cx="3068499" cy="2170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005" y="852163"/>
            <a:ext cx="3095151" cy="218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2" y="3155324"/>
            <a:ext cx="2968391" cy="227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254" y="3155324"/>
            <a:ext cx="2916651" cy="223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26" y="4815107"/>
            <a:ext cx="2926615" cy="206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607" y="4815107"/>
            <a:ext cx="2896784" cy="204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5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778064" y="229543"/>
            <a:ext cx="5884413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 публікації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(Scopus)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82" y="3976050"/>
            <a:ext cx="1773797" cy="238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732731" y="5687521"/>
            <a:ext cx="50385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“Molecular Crystals and Liquids Crystals”</a:t>
            </a:r>
            <a:endParaRPr lang="uk-UA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квартиль</a:t>
            </a:r>
            <a:r>
              <a:rPr lang="uk-UA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Physics and Chemistry of Solid State | ICI Journals Master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0" y="1737677"/>
            <a:ext cx="1176794" cy="163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778064" y="1082891"/>
            <a:ext cx="5526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«Фізика і хімія твердого тіла»</a:t>
            </a:r>
          </a:p>
        </p:txBody>
      </p:sp>
      <p:pic>
        <p:nvPicPr>
          <p:cNvPr id="20" name="Picture 12" descr="Physics and Chemistry of Solid State | ICI Journals Master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884" y="1742563"/>
            <a:ext cx="1176794" cy="163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Physics and Chemistry of Solid State | ICI Journals Master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98" y="1704141"/>
            <a:ext cx="1176794" cy="163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Physics and Chemistry of Solid State | ICI Journals Master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03" y="1737677"/>
            <a:ext cx="1176794" cy="163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Physics and Chemistry of Solid State | ICI Journals Master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70" y="1699890"/>
            <a:ext cx="1176794" cy="163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4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082" y="184069"/>
            <a:ext cx="759123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Навчально-науковий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центр х</a:t>
            </a:r>
            <a:r>
              <a:rPr lang="uk-UA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імічного</a:t>
            </a:r>
            <a:r>
              <a:rPr lang="uk-UA" sz="20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матеріалознавства і нанотехнологій </a:t>
            </a:r>
            <a:r>
              <a:rPr lang="uk-UA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створений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наказом ректора від 02.10.2017 року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8246" y="974937"/>
            <a:ext cx="74429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Основні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напрям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ННЦ:</a:t>
            </a:r>
          </a:p>
          <a:p>
            <a:pPr algn="just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фундаментальних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і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прикладних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досліджень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збільшення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кількості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наукових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публікацій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у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виданнях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що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мають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високий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рейтинг і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входять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до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наукометричних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баз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даних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Scopus 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та </a:t>
            </a:r>
            <a:r>
              <a:rPr lang="en-US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Web of </a:t>
            </a:r>
            <a:r>
              <a:rPr lang="en-US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Science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sz="1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b="1" dirty="0" err="1" smtClean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міжнародне</a:t>
            </a:r>
            <a:r>
              <a:rPr lang="ru-RU" sz="2000" b="1" dirty="0" smtClean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наукове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науково-технічне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освітнє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співробітництво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з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університетами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-партнерами,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фірмами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фондами;</a:t>
            </a:r>
          </a:p>
          <a:p>
            <a:pPr marL="285750" indent="-285750" algn="just">
              <a:buFontTx/>
              <a:buChar char="-"/>
            </a:pPr>
            <a:endParaRPr lang="ru-RU" sz="1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розвиток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матеріально-технічної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бази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для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досліджень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інноваційної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b="1" dirty="0" err="1" smtClean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надання</a:t>
            </a:r>
            <a:r>
              <a:rPr lang="ru-RU" sz="2000" b="1" dirty="0" smtClean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організаційної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допомоги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лабораторної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бази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студентам і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аспірантам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під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час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виконання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експериментальної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частини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курсових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дипломних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і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дисертаційних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робіт</a:t>
            </a:r>
            <a:r>
              <a:rPr lang="ru-RU" sz="2000" b="1" dirty="0">
                <a:solidFill>
                  <a:srgbClr val="441D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; </a:t>
            </a:r>
            <a:endParaRPr lang="en-US" sz="2000" b="1" dirty="0" smtClean="0">
              <a:solidFill>
                <a:srgbClr val="441D6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endParaRPr lang="ru-RU" sz="1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організація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наукових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конференцій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засідань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студентських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наукових</a:t>
            </a:r>
            <a:r>
              <a:rPr lang="ru-RU" sz="20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гуртків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наукових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семінарів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тощо</a:t>
            </a:r>
            <a:r>
              <a:rPr lang="ru-RU" sz="20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00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41892" y="5932436"/>
            <a:ext cx="1604215" cy="16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042" y="802646"/>
            <a:ext cx="860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статей 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(сумарний </a:t>
            </a:r>
            <a:r>
              <a:rPr 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Factor</a:t>
            </a:r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опублікованих </a:t>
            </a:r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статей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&gt; </a:t>
            </a:r>
            <a:r>
              <a:rPr lang="uk-UA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9545" y="216016"/>
            <a:ext cx="8235943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 публікації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(Scopus, </a:t>
            </a:r>
            <a:r>
              <a:rPr kumimoji="0" lang="uk-UA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квартиль</a:t>
            </a: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Q1)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o to journal home page - Journal of Molecular Liqu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37" y="1624183"/>
            <a:ext cx="1427404" cy="190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14108" y="3511272"/>
            <a:ext cx="2416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5.065</a:t>
            </a:r>
            <a:endParaRPr lang="uk-UA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Go to journal home page - Journal of Environmental Manag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5" y="1624183"/>
            <a:ext cx="1427286" cy="190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7110" y="3527231"/>
            <a:ext cx="1946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647</a:t>
            </a:r>
          </a:p>
        </p:txBody>
      </p:sp>
      <p:pic>
        <p:nvPicPr>
          <p:cNvPr id="1030" name="Picture 6" descr="Journal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94" y="3951929"/>
            <a:ext cx="1453964" cy="1928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737508" y="5970927"/>
            <a:ext cx="1863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3.056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Journal 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89" y="3994275"/>
            <a:ext cx="1462392" cy="193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624731" y="5968886"/>
            <a:ext cx="25192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2.394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Go to journal home page - Ceramics Internat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5" y="3994275"/>
            <a:ext cx="1497114" cy="199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228700" y="5999829"/>
            <a:ext cx="2416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uk-UA" sz="14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Go to journal home page - Journal of Alloys and Compoun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56" y="1657419"/>
            <a:ext cx="1390805" cy="1854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6859112" y="3511272"/>
            <a:ext cx="1863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.6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endParaRPr lang="en-US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Go to journal home page - Journal of Molecular Liqu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12" y="1633643"/>
            <a:ext cx="1408222" cy="187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Go to journal home page - Ceramics Internati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45" y="4031122"/>
            <a:ext cx="144430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373402" y="3518708"/>
            <a:ext cx="2416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5.065</a:t>
            </a:r>
            <a:endParaRPr lang="uk-UA" sz="1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4581" y="6015788"/>
            <a:ext cx="2416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uk-UA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uk-UA" sz="14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93" y="946671"/>
            <a:ext cx="8210178" cy="5911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70" y="94437"/>
            <a:ext cx="5738728" cy="933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6919" y="197122"/>
            <a:ext cx="5318132" cy="830997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 публікації ПНУ за 2020 рік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(Scopus)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323660" y="479783"/>
            <a:ext cx="3043689" cy="1323439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Цитування статей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666" y="2003808"/>
            <a:ext cx="3319678" cy="139885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64" y="3603252"/>
            <a:ext cx="438150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389" y="3603252"/>
            <a:ext cx="438150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89" y="335616"/>
            <a:ext cx="4371975" cy="306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8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935" y="85401"/>
            <a:ext cx="2592778" cy="248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kc.pnu.edu.ua/wp-content/uploads/sites/11/2020/11/%D0%A2%D0%B0%D1%82%D0%B0%D1%80%D1%87%D1%83%D0%BA1%D1%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91"/>
          <a:stretch/>
        </p:blipFill>
        <p:spPr bwMode="auto">
          <a:xfrm>
            <a:off x="423163" y="1588061"/>
            <a:ext cx="1349639" cy="39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2177" y="5508391"/>
            <a:ext cx="37920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Лауреатка </a:t>
            </a:r>
          </a:p>
          <a:p>
            <a:pPr algn="ctr"/>
            <a:r>
              <a:rPr lang="ru-RU" sz="2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Премії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L’Oréal-UNESCO </a:t>
            </a:r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жінок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0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науці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ru-RU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kc.pnu.edu.ua/wp-content/uploads/sites/11/2020/11/%D0%A2%D0%B0%D1%82%D0%B0%D1%80%D1%87%D1%83%D0%BA1%D1%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2"/>
          <a:stretch/>
        </p:blipFill>
        <p:spPr bwMode="auto">
          <a:xfrm>
            <a:off x="1794512" y="1128431"/>
            <a:ext cx="1564424" cy="43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328" y="307538"/>
            <a:ext cx="3951770" cy="646331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ЗМІ про нас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5778" y="2461863"/>
            <a:ext cx="2286000" cy="116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TV-4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8"/>
          <a:stretch/>
        </p:blipFill>
        <p:spPr bwMode="auto">
          <a:xfrm>
            <a:off x="3592626" y="2048694"/>
            <a:ext cx="3037891" cy="172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/>
          <a:srcRect l="7443" t="18576" r="39751" b="27952"/>
          <a:stretch/>
        </p:blipFill>
        <p:spPr>
          <a:xfrm>
            <a:off x="6630518" y="4997225"/>
            <a:ext cx="2427839" cy="13822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5236" y="999222"/>
            <a:ext cx="42450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uk-U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телевізійних репортажів</a:t>
            </a:r>
          </a:p>
          <a:p>
            <a:r>
              <a:rPr lang="uk-UA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uk-UA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статей у ЗМІ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682" y="3753879"/>
            <a:ext cx="2859782" cy="173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8754" y="5158321"/>
            <a:ext cx="2828321" cy="16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2080" y="3469730"/>
            <a:ext cx="2698966" cy="149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7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42" y="398023"/>
            <a:ext cx="2963858" cy="29638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8332" y="868670"/>
            <a:ext cx="5411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Інформаційна сторінка у </a:t>
            </a:r>
            <a:r>
              <a:rPr lang="uk-UA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Фейсбук</a:t>
            </a:r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659" y="1573598"/>
            <a:ext cx="5591213" cy="5069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3028" y="3361881"/>
            <a:ext cx="2530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 центру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15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142529"/>
            <a:ext cx="74182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Створено сайт навчально-наукового центру хімічного матеріалознавства та нанотехнологій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https://chemcenter.pnu.edu.ua/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01" y="1281302"/>
            <a:ext cx="7159438" cy="550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9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35" y="5023733"/>
            <a:ext cx="1937377" cy="1627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2902" y="2622630"/>
            <a:ext cx="6807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266700" dist="165100" dir="12600000" algn="tl">
                    <a:srgbClr val="00B0F0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ДЯКУЮ  ЗА  УВАГУ !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rgbClr val="0000CC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266700" dist="165100" dir="12600000" algn="tl">
                  <a:srgbClr val="00B0F0">
                    <a:alpha val="43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193" y="4373076"/>
            <a:ext cx="59375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i="1" dirty="0" smtClean="0"/>
              <a:t>Навчально-науковий центр </a:t>
            </a:r>
          </a:p>
          <a:p>
            <a:r>
              <a:rPr lang="uk-UA" sz="2000" b="1" i="1" dirty="0" smtClean="0"/>
              <a:t>хімічного матеріалознавства та нанотехнологій</a:t>
            </a:r>
          </a:p>
          <a:p>
            <a:r>
              <a:rPr lang="uk-UA" sz="2000" b="1" i="1" dirty="0" smtClean="0"/>
              <a:t>вул. Галицька, 201Д, </a:t>
            </a:r>
            <a:r>
              <a:rPr lang="uk-UA" sz="2000" b="1" i="1" dirty="0" err="1" smtClean="0"/>
              <a:t>ауд</a:t>
            </a:r>
            <a:r>
              <a:rPr lang="uk-UA" sz="2000" b="1" i="1" dirty="0"/>
              <a:t>. </a:t>
            </a:r>
            <a:r>
              <a:rPr lang="uk-UA" sz="2000" b="1" i="1" dirty="0" smtClean="0"/>
              <a:t>112</a:t>
            </a:r>
          </a:p>
          <a:p>
            <a:r>
              <a:rPr lang="uk-UA" sz="2000" b="1" i="1" dirty="0" smtClean="0"/>
              <a:t>м. Івано-Франківськ, 76008</a:t>
            </a:r>
            <a:endParaRPr lang="uk-UA" sz="2000" b="1" i="1" dirty="0"/>
          </a:p>
          <a:p>
            <a:endParaRPr lang="uk-UA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9099" y="1"/>
            <a:ext cx="23749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05857" y="48411"/>
            <a:ext cx="7442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Команда  </a:t>
            </a:r>
            <a:endParaRPr lang="ru-RU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39785" y="5253785"/>
            <a:ext cx="1604215" cy="16042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02" y="735665"/>
            <a:ext cx="6069386" cy="60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7777" y="189944"/>
            <a:ext cx="6689524" cy="523220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kern="0" dirty="0" smtClean="0">
                <a:solidFill>
                  <a:prstClr val="black"/>
                </a:solidFill>
                <a:latin typeface="Georgia" panose="02040502050405020303" pitchFamily="18" charset="0"/>
              </a:rPr>
              <a:t>Наукові проекти ННЦ</a:t>
            </a:r>
            <a:endParaRPr lang="uk-UA" sz="2800" b="1" kern="0" dirty="0" smtClean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0784" y="912454"/>
            <a:ext cx="505116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Українсько-польський двосторонній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Фотокаталітичні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гібридні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системи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для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очищення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води» </a:t>
            </a:r>
          </a:p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(2020-2021)</a:t>
            </a:r>
          </a:p>
          <a:p>
            <a:pPr algn="ctr"/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проекту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Татарчук Т.Р.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 грн.</a:t>
            </a:r>
          </a:p>
          <a:p>
            <a:pPr algn="ctr"/>
            <a:endParaRPr lang="uk-UA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Narodowa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Agencja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Wymiany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Akademickiej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(NAWA)+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400" i="1" dirty="0" smtClean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D:\Х-2м\Робота\!!!Сайт\Файли\Фото\Без названия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3" y="950942"/>
            <a:ext cx="3366978" cy="145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" y="2541162"/>
            <a:ext cx="3366978" cy="448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83" y="3836331"/>
            <a:ext cx="5132047" cy="2887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7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7777" y="48277"/>
            <a:ext cx="6689524" cy="954107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kern="0" dirty="0" smtClean="0">
                <a:solidFill>
                  <a:prstClr val="black"/>
                </a:solidFill>
                <a:latin typeface="Georgia" panose="02040502050405020303" pitchFamily="18" charset="0"/>
              </a:rPr>
              <a:t>Спільні </a:t>
            </a:r>
            <a:r>
              <a:rPr lang="uk-UA" sz="28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н</a:t>
            </a:r>
            <a:r>
              <a:rPr lang="uk-UA" sz="2800" b="1" kern="0" dirty="0" smtClean="0">
                <a:solidFill>
                  <a:prstClr val="black"/>
                </a:solidFill>
                <a:latin typeface="Georgia" panose="02040502050405020303" pitchFamily="18" charset="0"/>
              </a:rPr>
              <a:t>аукові проекти ННЦ та кафедри хімії</a:t>
            </a:r>
            <a:endParaRPr lang="uk-UA" sz="2800" b="1" kern="0" dirty="0" smtClean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37" y="3814941"/>
            <a:ext cx="4399402" cy="282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2907" y="1131390"/>
            <a:ext cx="75592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Композиційні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будівельні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матеріали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основі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цементу та золи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виносу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теплових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електростанцій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»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/>
            <a:r>
              <a:rPr lang="ru-RU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госпдоговірна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науково-дослідна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робота</a:t>
            </a: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300 000 грн.</a:t>
            </a:r>
          </a:p>
          <a:p>
            <a:pPr algn="ctr"/>
            <a:r>
              <a:rPr lang="uk-UA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ПрАТ 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«Івано-</a:t>
            </a:r>
            <a:r>
              <a:rPr lang="uk-UA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Франківськцемент</a:t>
            </a:r>
            <a:r>
              <a:rPr lang="uk-UA" b="1" i="1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», </a:t>
            </a:r>
            <a:r>
              <a:rPr lang="uk-UA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2018-2020 </a:t>
            </a:r>
            <a:r>
              <a:rPr lang="uk-UA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р.р</a:t>
            </a:r>
            <a:r>
              <a:rPr lang="uk-UA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.,</a:t>
            </a:r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</a:p>
          <a:p>
            <a:pPr algn="ctr"/>
            <a:r>
              <a:rPr lang="ru-RU" sz="2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керівник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професор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Миронюк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І.Ф.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7777" y="189944"/>
            <a:ext cx="6689524" cy="523220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kern="0" dirty="0" smtClean="0">
                <a:solidFill>
                  <a:prstClr val="black"/>
                </a:solidFill>
                <a:latin typeface="Georgia" panose="02040502050405020303" pitchFamily="18" charset="0"/>
              </a:rPr>
              <a:t>Реалізований </a:t>
            </a:r>
            <a:r>
              <a:rPr lang="uk-UA" sz="2800" b="1" kern="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стартап</a:t>
            </a:r>
            <a:endParaRPr lang="uk-UA" sz="2800" b="1" kern="0" dirty="0" smtClean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97483" y="1159318"/>
            <a:ext cx="454651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SMART-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аналіз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»</a:t>
            </a:r>
          </a:p>
          <a:p>
            <a:pPr algn="ctr"/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(2019-2020)</a:t>
            </a:r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 – </a:t>
            </a:r>
          </a:p>
          <a:p>
            <a:pPr algn="ctr"/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фахівець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Данилюк Н.В.</a:t>
            </a:r>
            <a:endParaRPr lang="uk-UA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50 000 грн.</a:t>
            </a: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Івано-Франківську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ІВАНО-ФРАНКІВСЬКА МІСЬКА РАДА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" y="912454"/>
            <a:ext cx="4303321" cy="322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23" y="3870553"/>
            <a:ext cx="3160059" cy="2814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8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2192" y="264938"/>
            <a:ext cx="8519615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noFill/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НАУКОВА   ЛАБОРАТОРІЯ</a:t>
            </a:r>
            <a:endParaRPr kumimoji="0" lang="uk-UA" sz="3200" b="1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4098" name="Picture 2" descr="https://lh3.googleusercontent.com/-i-ZjwoImYGo/YD0a-kZpuaI/AAAAAAAABuk/Y-6U5HssWxQSAj9DtA4RRmI4GiKLwCG9gCK8BGAsYHg/s0/2021-03-0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880"/>
            <a:ext cx="7039429" cy="394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hemcenter.pnu.edu.ua/wp-content/uploads/sites/154/2021/01/DSC_0504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28" y="4082254"/>
            <a:ext cx="3816055" cy="253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193" y="264938"/>
            <a:ext cx="8329532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Лабораторне  обладнання</a:t>
            </a:r>
            <a:endParaRPr kumimoji="0" lang="uk-UA" sz="3200" b="1" i="0" u="none" strike="noStrike" kern="0" cap="none" spc="0" normalizeH="0" baseline="0" noProof="0" dirty="0" smtClean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192" y="6096085"/>
            <a:ext cx="283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Верхньопривідна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мішалка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OS-20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04424" y="6096085"/>
            <a:ext cx="2352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Магнітна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мішалка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РІВА-03.1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9358" y="6096085"/>
            <a:ext cx="2619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Ваги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аналітичні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AXIS ANG 60C (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Польща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Рисунок 10" descr="D:\Х-2м\Робота\Центр\ННЦ ХМНТ\stirrer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70"/>
          <a:stretch/>
        </p:blipFill>
        <p:spPr bwMode="auto">
          <a:xfrm>
            <a:off x="248249" y="1021975"/>
            <a:ext cx="2898364" cy="482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Х-2м\Робота\Центр\ННЦ ХМНТ\magnetic-stirrer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0" b="11094"/>
          <a:stretch/>
        </p:blipFill>
        <p:spPr bwMode="auto">
          <a:xfrm>
            <a:off x="3572389" y="1777286"/>
            <a:ext cx="2416287" cy="339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" t="7505" r="25445" b="5960"/>
          <a:stretch/>
        </p:blipFill>
        <p:spPr>
          <a:xfrm rot="5400000">
            <a:off x="5568340" y="2208980"/>
            <a:ext cx="4009876" cy="252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2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192" y="264938"/>
            <a:ext cx="8519615" cy="584775"/>
          </a:xfrm>
          <a:prstGeom prst="rect">
            <a:avLst/>
          </a:prstGeom>
          <a:gradFill rotWithShape="1">
            <a:gsLst>
              <a:gs pos="0">
                <a:srgbClr val="0BD0D9">
                  <a:tint val="70000"/>
                  <a:satMod val="130000"/>
                </a:srgbClr>
              </a:gs>
              <a:gs pos="43000">
                <a:srgbClr val="0BD0D9">
                  <a:tint val="44000"/>
                  <a:satMod val="165000"/>
                </a:srgbClr>
              </a:gs>
              <a:gs pos="93000">
                <a:srgbClr val="0BD0D9">
                  <a:tint val="15000"/>
                  <a:satMod val="165000"/>
                </a:srgbClr>
              </a:gs>
              <a:gs pos="100000">
                <a:srgbClr val="0BD0D9">
                  <a:tint val="5000"/>
                  <a:satMod val="250000"/>
                </a:srgb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uk-UA" sz="32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Лабораторне  обладнання</a:t>
            </a:r>
            <a:endParaRPr lang="uk-UA" sz="3200" b="1" kern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942" y="5670455"/>
            <a:ext cx="38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Електронний 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титратор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dTrite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D:\Х-2м\Робота\!!!Сайт\1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r="13995"/>
          <a:stretch/>
        </p:blipFill>
        <p:spPr bwMode="auto">
          <a:xfrm>
            <a:off x="477942" y="1143000"/>
            <a:ext cx="3617539" cy="4047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Х-2м\Робота\!!!Сайт\Файли\Фото\717j0L3RemL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4484" r="13274" b="1711"/>
          <a:stretch/>
        </p:blipFill>
        <p:spPr bwMode="auto">
          <a:xfrm>
            <a:off x="4957579" y="1143000"/>
            <a:ext cx="3742668" cy="3956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39474" y="5670455"/>
            <a:ext cx="3978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Стаціонарний лабораторний 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рН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-метр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PH800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</TotalTime>
  <Words>511</Words>
  <Application>Microsoft Office PowerPoint</Application>
  <PresentationFormat>Экран (4:3)</PresentationFormat>
  <Paragraphs>115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MS Mincho</vt:lpstr>
      <vt:lpstr>Arial</vt:lpstr>
      <vt:lpstr>Arial Narrow</vt:lpstr>
      <vt:lpstr>Calibri</vt:lpstr>
      <vt:lpstr>Calibri Light</vt:lpstr>
      <vt:lpstr>Cambria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Home</cp:lastModifiedBy>
  <cp:revision>266</cp:revision>
  <dcterms:created xsi:type="dcterms:W3CDTF">2019-01-09T10:42:31Z</dcterms:created>
  <dcterms:modified xsi:type="dcterms:W3CDTF">2021-03-31T12:08:05Z</dcterms:modified>
</cp:coreProperties>
</file>