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301" r:id="rId13"/>
    <p:sldId id="271" r:id="rId14"/>
    <p:sldId id="274" r:id="rId15"/>
    <p:sldId id="273" r:id="rId16"/>
    <p:sldId id="275" r:id="rId17"/>
    <p:sldId id="276" r:id="rId18"/>
    <p:sldId id="277" r:id="rId19"/>
    <p:sldId id="278" r:id="rId20"/>
    <p:sldId id="279" r:id="rId21"/>
    <p:sldId id="282" r:id="rId22"/>
    <p:sldId id="304" r:id="rId23"/>
    <p:sldId id="305" r:id="rId24"/>
    <p:sldId id="306" r:id="rId25"/>
    <p:sldId id="307" r:id="rId26"/>
    <p:sldId id="308" r:id="rId27"/>
    <p:sldId id="30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Лист1!$I$3</c:f>
              <c:strCache>
                <c:ptCount val="1"/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Лист1!$H$4:$H$23</c:f>
              <c:strCache>
                <c:ptCount val="20"/>
                <c:pt idx="0">
                  <c:v>Івано-Франківський міський суд Івано-Франківської області</c:v>
                </c:pt>
                <c:pt idx="1">
                  <c:v>Снятинський районний суд Івано-Франківської області </c:v>
                </c:pt>
                <c:pt idx="2">
                  <c:v>Надвірнянський районний суд Івано-Франківської  області</c:v>
                </c:pt>
                <c:pt idx="3">
                  <c:v>Косівський районний суд Івано-Франківської області</c:v>
                </c:pt>
                <c:pt idx="4">
                  <c:v>Калуський міськрайонний суд Івано-Франківської області</c:v>
                </c:pt>
                <c:pt idx="5">
                  <c:v>Галицький районний суд Івано-Франківської області</c:v>
                </c:pt>
                <c:pt idx="6">
                  <c:v>Долинський районний суд Івано-Франківської області</c:v>
                </c:pt>
                <c:pt idx="7">
                  <c:v>Тисменецький районний суд Івано-Франківської області </c:v>
                </c:pt>
                <c:pt idx="8">
                  <c:v>Рогатинський районний суд Івано-Франківської  області</c:v>
                </c:pt>
                <c:pt idx="9">
                  <c:v>Тлумацький районний суд Івано-Франківської області </c:v>
                </c:pt>
                <c:pt idx="10">
                  <c:v>Апеляційний суд Івано-Франківської області</c:v>
                </c:pt>
                <c:pt idx="11">
                  <c:v>Коломийський міськрайонний суд Івано-Франківської області </c:v>
                </c:pt>
                <c:pt idx="12">
                  <c:v>Рожнятівський районний суд Івано-Франківської області </c:v>
                </c:pt>
                <c:pt idx="13">
                  <c:v>Івано-Франківський окружний адміністративний суд</c:v>
                </c:pt>
                <c:pt idx="14">
                  <c:v>Яремчанський міський суд Івано-Франківської області</c:v>
                </c:pt>
                <c:pt idx="15">
                  <c:v>Богородчанський районний суд Івано-Франківської області</c:v>
                </c:pt>
                <c:pt idx="16">
                  <c:v>Верховинський районний суд Івано-Франківської області</c:v>
                </c:pt>
                <c:pt idx="17">
                  <c:v>Болехівський міський суд Івано-Франківської області</c:v>
                </c:pt>
                <c:pt idx="18">
                  <c:v>Господарський суд Івано-Франківської області </c:v>
                </c:pt>
                <c:pt idx="19">
                  <c:v>Городенківський районний суд Івано-Франківської області</c:v>
                </c:pt>
              </c:strCache>
            </c:strRef>
          </c:cat>
          <c:val>
            <c:numRef>
              <c:f>Лист1!$I$4:$I$23</c:f>
              <c:numCache>
                <c:formatCode>General</c:formatCode>
                <c:ptCount val="20"/>
                <c:pt idx="0">
                  <c:v>31.7</c:v>
                </c:pt>
                <c:pt idx="1">
                  <c:v>9.6999999999999993</c:v>
                </c:pt>
                <c:pt idx="2">
                  <c:v>7.7</c:v>
                </c:pt>
                <c:pt idx="3">
                  <c:v>7</c:v>
                </c:pt>
                <c:pt idx="4">
                  <c:v>6</c:v>
                </c:pt>
                <c:pt idx="5">
                  <c:v>5.6</c:v>
                </c:pt>
                <c:pt idx="6">
                  <c:v>4.2</c:v>
                </c:pt>
                <c:pt idx="7">
                  <c:v>4.2</c:v>
                </c:pt>
                <c:pt idx="8">
                  <c:v>3.1</c:v>
                </c:pt>
                <c:pt idx="9">
                  <c:v>3.1</c:v>
                </c:pt>
                <c:pt idx="10">
                  <c:v>2.9</c:v>
                </c:pt>
                <c:pt idx="11">
                  <c:v>2.5</c:v>
                </c:pt>
                <c:pt idx="12">
                  <c:v>2.2999999999999998</c:v>
                </c:pt>
                <c:pt idx="13">
                  <c:v>2.2999999999999998</c:v>
                </c:pt>
                <c:pt idx="14">
                  <c:v>1.8</c:v>
                </c:pt>
                <c:pt idx="15">
                  <c:v>1.4</c:v>
                </c:pt>
                <c:pt idx="16">
                  <c:v>1.4</c:v>
                </c:pt>
                <c:pt idx="17">
                  <c:v>1.2</c:v>
                </c:pt>
                <c:pt idx="18">
                  <c:v>1.2</c:v>
                </c:pt>
                <c:pt idx="19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632128"/>
        <c:axId val="107633664"/>
      </c:barChart>
      <c:catAx>
        <c:axId val="1076321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7633664"/>
        <c:crosses val="autoZero"/>
        <c:auto val="1"/>
        <c:lblAlgn val="ctr"/>
        <c:lblOffset val="100"/>
        <c:noMultiLvlLbl val="0"/>
      </c:catAx>
      <c:valAx>
        <c:axId val="10763366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76321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face_cover1_1new_f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3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486916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Інструментарій та методи дослідження </a:t>
            </a:r>
            <a:endParaRPr lang="uk-UA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Методи опитування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по-перше, Ф2Ф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інтрев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базі спеціалізованої цифрової 	платформи для проведення опитувань</a:t>
            </a: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по-друге,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фокусовані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групові дискусії із працівниками судових 	установ Прикарпаття та відвідувачів, учасників судових 	проваджень  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Інструментарій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анкета за тематичними блоками Методики КГЗ а також із 	запитаннями авторського модуля оцінювання 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6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486916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048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ПІДСУМКИ ОПИТУВАННЯ </a:t>
            </a:r>
            <a:endParaRPr lang="uk-UA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6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Графіка_17.10.2019\info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Графіка_17.10.2019\info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1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0" y="5419998"/>
            <a:ext cx="7488832" cy="143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24945"/>
              </p:ext>
            </p:extLst>
          </p:nvPr>
        </p:nvGraphicFramePr>
        <p:xfrm>
          <a:off x="395536" y="260649"/>
          <a:ext cx="8424935" cy="504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7803924"/>
                <a:gridCol w="621011"/>
              </a:tblGrid>
              <a:tr h="3144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Вимір 1. Доступність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4,13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9354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легко Вам було знайти будівлю суду?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4,64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44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зручно Вам діставатися до будівлі суду громадським транспортом? 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4,34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44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зручно </a:t>
                      </a: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паркувати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автомобіль  біля будівлі суду?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90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зазнавали Ви певних перешкод у доступі до приміщень суду через обмеження охорони?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0708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 Ви вважаєте, чи люди з обмеженими можливостями можуть безперешкодно потрапити до приміщення суду і користуватися послугами суду?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3,27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44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Якщо Вам доводилося телефонувати до суду, чи завжди вдавалось додзвонитися?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4,35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902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Якщо Вам доводилося телефонувати до суду, чи завжди вдавалось отримати потрібну інформацію?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4,34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8987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давав графік роботи канцелярії суду можливість вчасно та безперешкодно вирішувати Ваші справи у суді (подати позов, ознайомитися з матеріалами, отримати рішення, ухвалу, вирок та ін.)?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4,51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1440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могли б Ви собі дозволити витрати на послуги адвоката у разі необхідності?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6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3,59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7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486916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994186"/>
              </p:ext>
            </p:extLst>
          </p:nvPr>
        </p:nvGraphicFramePr>
        <p:xfrm>
          <a:off x="611560" y="476672"/>
          <a:ext cx="8136904" cy="42484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7183237"/>
                <a:gridCol w="953667"/>
              </a:tblGrid>
              <a:tr h="7233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Вимір 2. Зручність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 комфортність перебування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4,33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551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достатність зручних місць для очікування, оформлення документів, підготовки до засідання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4,23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233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вільний доступ до побутових приміщень (туалетів)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4,26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233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чистота та прибраність приміщень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2333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достатність освітлення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5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513080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560296"/>
              </p:ext>
            </p:extLst>
          </p:nvPr>
        </p:nvGraphicFramePr>
        <p:xfrm>
          <a:off x="611560" y="404665"/>
          <a:ext cx="7992887" cy="46470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7065075"/>
                <a:gridCol w="927812"/>
              </a:tblGrid>
              <a:tr h="48797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Вимір 3. Повнота та зрозумілість інформації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429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зручно у суді розташовані інформаційні стенди (дошки об’яв)?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363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повною мірою задовольняє Вас наявна в суді інформація щодо: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36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розташування кабінетів, залів судових засідань, інших приміщень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79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 допуску в суд та перебування в ньому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79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справ, що призначені до розгляду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4,37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8797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зразків документів (заяв, клопотань тощо)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5363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порядку сплати судових зборів та мита, реквізити та розміри платежів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4,54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7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5109056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926505"/>
              </p:ext>
            </p:extLst>
          </p:nvPr>
        </p:nvGraphicFramePr>
        <p:xfrm>
          <a:off x="755577" y="548680"/>
          <a:ext cx="7488832" cy="43286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6768751"/>
                <a:gridCol w="720081"/>
              </a:tblGrid>
              <a:tr h="4380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Вимір 4. Дотримання професійних стандартів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4,27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9021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старанно працювали працівники суду?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637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не припускалися працівники апарату суду помилок, які призводили б до перероблення документів та (або) порушення строків розгляду справ?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3,10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1715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виявили працівники апарату суду при спілкуванні з Вами: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доброзичливість, повагу, бажання допомогти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4,48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80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однакове ставлення до всіх, незалежно від соціального статусу 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801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професіоналізм, знання своєї справи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4,58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62088" y="2959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  <a:tab pos="152558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486916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177448"/>
              </p:ext>
            </p:extLst>
          </p:nvPr>
        </p:nvGraphicFramePr>
        <p:xfrm>
          <a:off x="827584" y="476674"/>
          <a:ext cx="7632847" cy="43924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6820895"/>
                <a:gridCol w="811952"/>
              </a:tblGrid>
              <a:tr h="8784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uk-UA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Вимір </a:t>
                      </a: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Своєчасність судового розгляду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uk-UA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784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вчасно (відповідно до графіка) розпочалося останнє засідання по Вашій справі?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3,96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784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було враховано Ваші побажання при призначенні дня та часу засідання?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4,23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784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вчасно Ви отримували повістки та повідомлення про розгляд справи?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784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вважаєте Ви обґрунтованими затримки/ перенесення слухань у розгляді Вашої справи?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3,98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52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486916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048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87215"/>
              </p:ext>
            </p:extLst>
          </p:nvPr>
        </p:nvGraphicFramePr>
        <p:xfrm>
          <a:off x="899592" y="908723"/>
          <a:ext cx="7200800" cy="36307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6416590"/>
                <a:gridCol w="784210"/>
              </a:tblGrid>
              <a:tr h="5191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Вимір 6. Дотримання суддями професійних стандартів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4,46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7260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неупередженість та незалежність (суддя не піддався зовнішньому тиску, якщо такий був)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4,12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91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коректність, доброзичливість, ввічливість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91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належна підготовка до справи та знання справи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91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надання можливостей сторонам обґрунтовувати свою позицію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1914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Times New Roman"/>
                        <a:buChar char="–"/>
                        <a:tabLst>
                          <a:tab pos="274320" algn="l"/>
                          <a:tab pos="1525905" algn="l"/>
                        </a:tabLs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дотримання процедури розгляду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52563" y="3200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2322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йди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один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далеко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йдіть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разом»</a:t>
            </a:r>
            <a:r>
              <a:rPr lang="ru-RU" dirty="0"/>
              <a:t> </a:t>
            </a:r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7992888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486916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618409"/>
              </p:ext>
            </p:extLst>
          </p:nvPr>
        </p:nvGraphicFramePr>
        <p:xfrm>
          <a:off x="1443037" y="1556792"/>
          <a:ext cx="6257925" cy="26642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5626100"/>
                <a:gridCol w="631825"/>
              </a:tblGrid>
              <a:tr h="7336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Вимір 7. Якість судового рішення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969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 було рішення викладено легкою, доступною для розуміння мовою?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4,67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36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Вашу думку, чи було рішення по Вашій справі добре обґрунтованим?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uk-UA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4,43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43038" y="351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Графіка_17.10.2019\info_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486916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92696"/>
            <a:ext cx="8964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Авторський модуль оцінювання 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« … »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Якою 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буде Ваша оцінка, якщо, стандарт якості послуги складається з протоколу операцій, нормативу ресурсів (</a:t>
            </a:r>
            <a:r>
              <a:rPr lang="uk-UA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час+кадри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), належної форми послуги (документарний стандарт), шкали оцінок якості послуги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?»  - 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Андрій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Малєєв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суддя апеляційного суду Івано-Франківської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області разом з ініціативною групою у складі (2015):</a:t>
            </a:r>
          </a:p>
          <a:p>
            <a:pPr algn="just"/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Андрієчко</a:t>
            </a: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 Ігор - 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аступник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начальника ТУ ДСА 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Івано-Франківській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Безусова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-Попович Людмила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прес-секретар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Апеляційного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суду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Івано-Франківської області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Бойко Любомира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помічник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судді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Апеляційного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суду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Івано-Франківської області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Малєєв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суддя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Апеляційного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суду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Івано-Франківської області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Максимович Ольга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- доцент, Директор Навчально-наукового центру соціологічних досліджень Прикарпатського регіону ДВНЗ “Прикарпатський національний університет імені Василя Стефаника», керівник Івано-Франківського регіонального відділення Соціологічної асоціації України, докторант кафедри соціології Харківського національного університету імені В. Н.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Каразіна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Оліяр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Івано-Франківського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суду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Філімонов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Олексій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аступник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керівника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Господарського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суду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Івано-Франківської області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endParaRPr lang="uk-UA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6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648474"/>
            <a:ext cx="6264696" cy="117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 descr="C:\Users\Admin\Desktop\DSC_0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032448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Admin\Desktop\DSC_00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" y="0"/>
            <a:ext cx="3779912" cy="25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472514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Авторський </a:t>
            </a:r>
            <a:r>
              <a:rPr lang="uk-UA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модуль оцінювання:  Круглий стіл – 2015 (14 жовтня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endParaRPr lang="ru-RU" dirty="0"/>
          </a:p>
        </p:txBody>
      </p:sp>
      <p:pic>
        <p:nvPicPr>
          <p:cNvPr id="33796" name="Picture 4" descr="C:\Users\Admin\Desktop\DSC_00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58083"/>
            <a:ext cx="3751192" cy="250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Графіка_17.10.2019\info_2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3299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913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Авторський модуль оцінювання:  «Судові послуги, сервіси та стандарти» (2019)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223224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йди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один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далеко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йдіть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разом»</a:t>
            </a:r>
            <a:r>
              <a:rPr lang="ru-RU" dirty="0"/>
              <a:t> </a:t>
            </a:r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7992888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312368"/>
          </a:xfrm>
        </p:spPr>
        <p:txBody>
          <a:bodyPr>
            <a:normAutofit/>
          </a:bodyPr>
          <a:lstStyle/>
          <a:p>
            <a:pPr algn="l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З повагою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проекту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U-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eport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Івано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Франківської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ініціативна група партнерства з впровадження судових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	інновацій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 території Івано-Франківської області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41168"/>
            <a:ext cx="7992888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7.10\Заставки_подія_17.10.2019\present Olga_ne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63" y="404664"/>
            <a:ext cx="9163463" cy="60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4941168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РЕЗУЛЬТАТИ проекту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«U-</a:t>
            </a:r>
            <a:r>
              <a:rPr lang="en-US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eport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Івано-Франківської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708358"/>
            <a:ext cx="70567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опитано відвідувачів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судових установ Івано-Франківської області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налагоджено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партнерські взаємини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 95 % судових відомств Прикарпаття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масив даних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1400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інтерв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  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розроблено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89 практичних рекомендацій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судовим установам регіону задля покращення їхньої роботи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дослідження проведене на  базі спеціалізованої </a:t>
            </a:r>
            <a:r>
              <a:rPr lang="uk-UA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цифрової платформи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із високим ступенем захисту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надійності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автоматичною обробки даних    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486916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92696"/>
            <a:ext cx="89644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КОМАНДА проекту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«U-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eport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Івано-Франківської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ініціативна група партнерства з впровадження судових інновацій на території 	Івано-Франківської області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«Культурно-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товариство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інвалідів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Українська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молодіжна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Андрій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Марков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Андрій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Філіпчук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ін.)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Територіальне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судової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адміністрації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Івано-Франківській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Оксана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Рибак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Ігор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Андрієчко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Богдашка,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Оліяр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ініціативна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партнерства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Малєєв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Олексій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Філімонов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 Людмила-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Безусова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-Попович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Експертка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проекту –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Уляна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Сидор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«Центр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муніципального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регіонального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центр»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Науковці Прикарпатського національного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університектуту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Любомир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Никируй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, Василь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Варварук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, Андрій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Аннич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, Віталій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Надурак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, Ольга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аксимович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Інтервюєри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проекту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/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181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486916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Проект здійснено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неурядових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грантів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опитувань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громадян-учасників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проваджень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задоволеності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арток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громадянського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звітування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(КГЗ)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Прогарми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USAID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правосуддя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Проект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спрямований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думок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проваджень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предмет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інституцій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методикою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громадського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звітування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(КГЗ),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затверджена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суддів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№28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2015 року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Проект реалізує «Культурно-освітнє товариство інвалідів «Українська молодіжна група» у партнерстві з Територіальним управлінням Державної судової адміністрації України Івано-Франківської області та Прикарпатським національним університетом імені Василя Стефаника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згідно меморандуму про партнерство і співробітництво.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0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486916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048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Методологія</a:t>
            </a:r>
          </a:p>
          <a:p>
            <a:pPr algn="just"/>
            <a:r>
              <a:rPr lang="uk-UA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питування проводилося в усіх судових установах івано-Франківської області на базі спеціалізованої цифрової платформи на основі Карток громадського звітування</a:t>
            </a:r>
          </a:p>
          <a:p>
            <a:pPr algn="just"/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еоретична генеральна сукупність оцінена на основі спеціальних повідомлень судових установ про середню чисельність відвідувачів впродовж одного робочого дня </a:t>
            </a:r>
          </a:p>
          <a:p>
            <a:pPr algn="just"/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за усередненими  офіційними повідомленнями  судових установ 	Прикарпаття  з'ясовано, що впродовж одного робочого дня близько 	1300 громадян відвідують судові установи краю </a:t>
            </a:r>
          </a:p>
          <a:p>
            <a:pPr marL="285750" indent="-285750">
              <a:buFont typeface="Wingdings" pitchFamily="2" charset="2"/>
              <a:buChar char="Ø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найбільша частка навантаження (31,7%) потоку відвідувачів 	припадає на Івано-Франківський суд      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4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41438"/>
            <a:ext cx="3095625" cy="143986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4" y="5134198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211338"/>
              </p:ext>
            </p:extLst>
          </p:nvPr>
        </p:nvGraphicFramePr>
        <p:xfrm>
          <a:off x="0" y="0"/>
          <a:ext cx="8748464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404664"/>
            <a:ext cx="37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Аудиторія опитування</a:t>
            </a:r>
          </a:p>
          <a:p>
            <a:pPr algn="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1400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респондентів (у 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5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341438"/>
            <a:ext cx="3095625" cy="143986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13080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9269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1266" name="Picture 2" descr="C:\Users\Admin\Desktop\64273430_1283933661763096_309654809472506265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64285650_1283933915096404_831174453512634368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20888"/>
            <a:ext cx="3995935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Дякуємо! </a:t>
            </a:r>
          </a:p>
          <a:p>
            <a:pPr algn="ctr"/>
            <a:r>
              <a:rPr lang="uk-UA" i="1" dirty="0">
                <a:latin typeface="Times New Roman" pitchFamily="18" charset="0"/>
                <a:cs typeface="Times New Roman" pitchFamily="18" charset="0"/>
              </a:rPr>
              <a:t>учасникам фокус-групових </a:t>
            </a:r>
            <a:r>
              <a:rPr lang="uk-UA" i="1">
                <a:latin typeface="Times New Roman" pitchFamily="18" charset="0"/>
                <a:cs typeface="Times New Roman" pitchFamily="18" charset="0"/>
              </a:rPr>
              <a:t>дискусій  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13.06.2019, Івано-Франківський апеляційний суд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1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15816" y="1340767"/>
            <a:ext cx="3096344" cy="1440161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dmin\Desktop\logos_new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" y="4869160"/>
            <a:ext cx="799306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0485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Інструментарій та методи дослідження </a:t>
            </a:r>
            <a:endParaRPr lang="uk-UA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Опитування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проведене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 методикою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Карток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громадського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звітування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(КГЗ),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затверджена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рішенням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суддів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№28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2015 року.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Виміри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Івано-Франківської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за методикою КГЗ,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застосовувалася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проекті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низки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запитань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об’єднаних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сім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установ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Доступність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зручність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комфортність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перебування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повнота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зрозумілість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персоналом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своєчасність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судового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суддями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професійних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судового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4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3590</TotalTime>
  <Words>708</Words>
  <Application>Microsoft Office PowerPoint</Application>
  <PresentationFormat>Экран (4:3)</PresentationFormat>
  <Paragraphs>257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«Якщо хочеш йти швидко - йди один. Якщо хочеш йти далеко - йдіть разом» 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Презентация PowerPoint</vt:lpstr>
      <vt:lpstr> </vt:lpstr>
      <vt:lpstr> </vt:lpstr>
      <vt:lpstr>Презентация PowerPoint</vt:lpstr>
      <vt:lpstr>«Якщо хочеш йти швидко - йди один. Якщо хочеш йти далеко - йдіть разом» </vt:lpstr>
      <vt:lpstr>З повагою  команда проекту   «U-Report: оцінка якості роботи місцевих судів Івано- Франківської області»  та ініціативна група партнерства з впровадження судових  інновацій на території Івано-Франківської області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2019-10-14T17:02:50Z</dcterms:created>
  <dcterms:modified xsi:type="dcterms:W3CDTF">2019-10-21T06:26:53Z</dcterms:modified>
</cp:coreProperties>
</file>