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96" r:id="rId4"/>
    <p:sldId id="276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92" r:id="rId19"/>
    <p:sldId id="273" r:id="rId20"/>
    <p:sldId id="277" r:id="rId21"/>
    <p:sldId id="279" r:id="rId22"/>
    <p:sldId id="281" r:id="rId23"/>
    <p:sldId id="284" r:id="rId24"/>
    <p:sldId id="285" r:id="rId25"/>
    <p:sldId id="288" r:id="rId26"/>
    <p:sldId id="289" r:id="rId27"/>
    <p:sldId id="297" r:id="rId28"/>
    <p:sldId id="298" r:id="rId29"/>
    <p:sldId id="293" r:id="rId30"/>
    <p:sldId id="290" r:id="rId31"/>
    <p:sldId id="294" r:id="rId32"/>
    <p:sldId id="295" r:id="rId33"/>
    <p:sldId id="299" r:id="rId34"/>
    <p:sldId id="300" r:id="rId35"/>
    <p:sldId id="301" r:id="rId36"/>
    <p:sldId id="302" r:id="rId37"/>
    <p:sldId id="275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Темный стиль 2 -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Темный стиль 2 -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\Desktop\&#1040;&#1043;&#1045;&#1053;&#1058;&#1048;%20&#1047;&#1052;&#1030;&#1053;\&#1071;&#1088;&#1084;&#1072;&#1088;&#1082;&#1072;%20&#1074;&#1072;&#1082;&#1072;&#1085;&#1089;&#1110;&#1081;%20(&#1040;&#1052;&#1059;)\results-survey768732%20(4)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55237579042457097"/>
          <c:y val="3.8596491228070177E-2"/>
          <c:w val="0.42079038900625232"/>
          <c:h val="0.87350297002348387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Lbls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'ÐÐ¾ÑÐ»ÑÐ´Ð¶ÐµÐ½Ð½Ñ ÑÐºÐ¾Ñ'!$M$1446:$M$1457</c:f>
              <c:strCache>
                <c:ptCount val="12"/>
                <c:pt idx="0">
                  <c:v>a2.1 безпека</c:v>
                </c:pt>
                <c:pt idx="1">
                  <c:v>a2.2 збільшення кількості робочих місць (зайнятість)</c:v>
                </c:pt>
                <c:pt idx="2">
                  <c:v>a2.3 культура </c:v>
                </c:pt>
                <c:pt idx="3">
                  <c:v>a2.4 освіта </c:v>
                </c:pt>
                <c:pt idx="4">
                  <c:v>a2.5 охорона здоров'я </c:v>
                </c:pt>
                <c:pt idx="5">
                  <c:v>a2.6  проблеми молоді, спорту, дозвілля </c:v>
                </c:pt>
                <c:pt idx="6">
                  <c:v>a2.7  розвиток малого підприємництва </c:v>
                </c:pt>
                <c:pt idx="7">
                  <c:v>a2.8  соціальний захист </c:v>
                </c:pt>
                <c:pt idx="8">
                  <c:v>a2.9  стан доріг </c:v>
                </c:pt>
                <c:pt idx="9">
                  <c:v>a2.10  транспорт </c:v>
                </c:pt>
                <c:pt idx="10">
                  <c:v>a2.11 туризм </c:v>
                </c:pt>
                <c:pt idx="11">
                  <c:v>a2.12  чистота населеного пункту, комунальні проблеми </c:v>
                </c:pt>
              </c:strCache>
            </c:strRef>
          </c:cat>
          <c:val>
            <c:numRef>
              <c:f>'ÐÐ¾ÑÐ»ÑÐ´Ð¶ÐµÐ½Ð½Ñ ÑÐºÐ¾Ñ'!$N$1446:$N$1457</c:f>
              <c:numCache>
                <c:formatCode>####.00</c:formatCode>
                <c:ptCount val="12"/>
                <c:pt idx="0">
                  <c:v>0.15384615384615388</c:v>
                </c:pt>
                <c:pt idx="1">
                  <c:v>0.53846153846153844</c:v>
                </c:pt>
                <c:pt idx="2">
                  <c:v>0.13461538461538464</c:v>
                </c:pt>
                <c:pt idx="3">
                  <c:v>0.13461538461538464</c:v>
                </c:pt>
                <c:pt idx="4">
                  <c:v>0.19230769230769235</c:v>
                </c:pt>
                <c:pt idx="5">
                  <c:v>0.26923076923076916</c:v>
                </c:pt>
                <c:pt idx="6">
                  <c:v>0.42307692307692302</c:v>
                </c:pt>
                <c:pt idx="7">
                  <c:v>9.6153846153846159E-2</c:v>
                </c:pt>
                <c:pt idx="8">
                  <c:v>0.78846153846153855</c:v>
                </c:pt>
                <c:pt idx="9">
                  <c:v>0.13461538461538464</c:v>
                </c:pt>
                <c:pt idx="10">
                  <c:v>0.36538461538461547</c:v>
                </c:pt>
                <c:pt idx="11">
                  <c:v>3.8461538461538484E-2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275264"/>
        <c:axId val="137276800"/>
      </c:barChart>
      <c:catAx>
        <c:axId val="1372752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7276800"/>
        <c:crosses val="autoZero"/>
        <c:auto val="1"/>
        <c:lblAlgn val="ctr"/>
        <c:lblOffset val="100"/>
        <c:noMultiLvlLbl val="0"/>
      </c:catAx>
      <c:valAx>
        <c:axId val="137276800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###.00" sourceLinked="1"/>
        <c:majorTickMark val="out"/>
        <c:minorTickMark val="none"/>
        <c:tickLblPos val="nextTo"/>
        <c:crossAx val="1372752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ÑÐºÐ¾Ñ'!$N$1821:$N$1824</c:f>
              <c:strCache>
                <c:ptCount val="4"/>
                <c:pt idx="0">
                  <c:v>051</c:v>
                </c:pt>
                <c:pt idx="1">
                  <c:v>053</c:v>
                </c:pt>
                <c:pt idx="2">
                  <c:v>054</c:v>
                </c:pt>
                <c:pt idx="3">
                  <c:v>немає відповіді </c:v>
                </c:pt>
              </c:strCache>
            </c:strRef>
          </c:cat>
          <c:val>
            <c:numRef>
              <c:f>'ÐÐ¾ÑÐ»ÑÐ´Ð¶ÐµÐ½Ð½Ñ ÑÐºÐ¾Ñ'!$O$1821:$O$1824</c:f>
              <c:numCache>
                <c:formatCode>####.0</c:formatCode>
                <c:ptCount val="4"/>
                <c:pt idx="0">
                  <c:v>32.692307692307693</c:v>
                </c:pt>
                <c:pt idx="1">
                  <c:v>11.538461538461538</c:v>
                </c:pt>
                <c:pt idx="2">
                  <c:v>11.538461538461538</c:v>
                </c:pt>
                <c:pt idx="3">
                  <c:v>44.230769230769234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743424"/>
        <c:axId val="140744960"/>
      </c:barChart>
      <c:catAx>
        <c:axId val="140743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744960"/>
        <c:crosses val="autoZero"/>
        <c:auto val="1"/>
        <c:lblAlgn val="ctr"/>
        <c:lblOffset val="100"/>
        <c:noMultiLvlLbl val="0"/>
      </c:catAx>
      <c:valAx>
        <c:axId val="1407449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743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ÑÐºÐ¾Ñ'!$N$1837:$N$1844</c:f>
              <c:strCache>
                <c:ptCount val="8"/>
                <c:pt idx="0">
                  <c:v>071</c:v>
                </c:pt>
                <c:pt idx="1">
                  <c:v>072</c:v>
                </c:pt>
                <c:pt idx="2">
                  <c:v>073</c:v>
                </c:pt>
                <c:pt idx="3">
                  <c:v>074</c:v>
                </c:pt>
                <c:pt idx="4">
                  <c:v>075</c:v>
                </c:pt>
                <c:pt idx="5">
                  <c:v>076</c:v>
                </c:pt>
                <c:pt idx="6">
                  <c:v>76</c:v>
                </c:pt>
                <c:pt idx="7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ÑÐºÐ¾Ñ'!$O$1837:$O$1844</c:f>
              <c:numCache>
                <c:formatCode>####.0</c:formatCode>
                <c:ptCount val="8"/>
                <c:pt idx="0">
                  <c:v>1.9230769230769231</c:v>
                </c:pt>
                <c:pt idx="1">
                  <c:v>15.384615384615385</c:v>
                </c:pt>
                <c:pt idx="2">
                  <c:v>3.8461538461538463</c:v>
                </c:pt>
                <c:pt idx="3">
                  <c:v>3.8461538461538463</c:v>
                </c:pt>
                <c:pt idx="4">
                  <c:v>1.9230769230769231</c:v>
                </c:pt>
                <c:pt idx="5">
                  <c:v>13.461538461538462</c:v>
                </c:pt>
                <c:pt idx="6">
                  <c:v>3.8461538461538463</c:v>
                </c:pt>
                <c:pt idx="7">
                  <c:v>55.769230769230766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766208"/>
        <c:axId val="140391168"/>
      </c:barChart>
      <c:catAx>
        <c:axId val="1407662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391168"/>
        <c:crosses val="autoZero"/>
        <c:auto val="1"/>
        <c:lblAlgn val="ctr"/>
        <c:lblOffset val="100"/>
        <c:noMultiLvlLbl val="0"/>
      </c:catAx>
      <c:valAx>
        <c:axId val="14039116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7662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ÑÐºÐ¾Ñ'!$N$1871:$N$1877</c:f>
              <c:strCache>
                <c:ptCount val="7"/>
                <c:pt idx="0">
                  <c:v>112</c:v>
                </c:pt>
                <c:pt idx="1">
                  <c:v>122</c:v>
                </c:pt>
                <c:pt idx="2">
                  <c:v>123</c:v>
                </c:pt>
                <c:pt idx="3">
                  <c:v>124</c:v>
                </c:pt>
                <c:pt idx="4">
                  <c:v>125</c:v>
                </c:pt>
                <c:pt idx="5">
                  <c:v>126</c:v>
                </c:pt>
                <c:pt idx="6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ÑÐºÐ¾Ñ'!$O$1871:$O$1877</c:f>
              <c:numCache>
                <c:formatCode>####.0</c:formatCode>
                <c:ptCount val="7"/>
                <c:pt idx="0">
                  <c:v>1.9230769230769231</c:v>
                </c:pt>
                <c:pt idx="1">
                  <c:v>17.307692307692307</c:v>
                </c:pt>
                <c:pt idx="2">
                  <c:v>5.7692307692307692</c:v>
                </c:pt>
                <c:pt idx="3">
                  <c:v>1.9230769230769231</c:v>
                </c:pt>
                <c:pt idx="4">
                  <c:v>3.8461538461538463</c:v>
                </c:pt>
                <c:pt idx="5">
                  <c:v>13.461538461538462</c:v>
                </c:pt>
                <c:pt idx="6">
                  <c:v>55.769230769230766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436992"/>
        <c:axId val="140438528"/>
      </c:barChart>
      <c:catAx>
        <c:axId val="140436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438528"/>
        <c:crosses val="autoZero"/>
        <c:auto val="1"/>
        <c:lblAlgn val="ctr"/>
        <c:lblOffset val="100"/>
        <c:noMultiLvlLbl val="0"/>
      </c:catAx>
      <c:valAx>
        <c:axId val="140438528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436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ÑÐºÐ¾Ñ'!$N$1894:$N$1897</c:f>
              <c:strCache>
                <c:ptCount val="4"/>
                <c:pt idx="0">
                  <c:v>191</c:v>
                </c:pt>
                <c:pt idx="1">
                  <c:v>192</c:v>
                </c:pt>
                <c:pt idx="2">
                  <c:v>193</c:v>
                </c:pt>
                <c:pt idx="3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ÑÐºÐ¾Ñ'!$O$1894:$O$1897</c:f>
              <c:numCache>
                <c:formatCode>####.0</c:formatCode>
                <c:ptCount val="4"/>
                <c:pt idx="0">
                  <c:v>38.46153846153846</c:v>
                </c:pt>
                <c:pt idx="1">
                  <c:v>7.6923076923076925</c:v>
                </c:pt>
                <c:pt idx="2">
                  <c:v>15.384615384615385</c:v>
                </c:pt>
                <c:pt idx="3">
                  <c:v>38.46153846153846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472320"/>
        <c:axId val="140473856"/>
      </c:barChart>
      <c:catAx>
        <c:axId val="140472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473856"/>
        <c:crosses val="autoZero"/>
        <c:auto val="1"/>
        <c:lblAlgn val="ctr"/>
        <c:lblOffset val="100"/>
        <c:noMultiLvlLbl val="0"/>
      </c:catAx>
      <c:valAx>
        <c:axId val="14047385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47232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ÑÐºÐ¾Ñ'!$N$1918:$N$1924</c:f>
              <c:strCache>
                <c:ptCount val="7"/>
                <c:pt idx="0">
                  <c:v>201</c:v>
                </c:pt>
                <c:pt idx="1">
                  <c:v>202</c:v>
                </c:pt>
                <c:pt idx="2">
                  <c:v>203</c:v>
                </c:pt>
                <c:pt idx="3">
                  <c:v>204</c:v>
                </c:pt>
                <c:pt idx="4">
                  <c:v>205</c:v>
                </c:pt>
                <c:pt idx="5">
                  <c:v>206</c:v>
                </c:pt>
                <c:pt idx="6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ÑÐºÐ¾Ñ'!$O$1918:$O$1924</c:f>
              <c:numCache>
                <c:formatCode>####.0</c:formatCode>
                <c:ptCount val="7"/>
                <c:pt idx="0">
                  <c:v>19.23076923076923</c:v>
                </c:pt>
                <c:pt idx="1">
                  <c:v>3.8461538461538463</c:v>
                </c:pt>
                <c:pt idx="2">
                  <c:v>3.8461538461538463</c:v>
                </c:pt>
                <c:pt idx="3">
                  <c:v>21.153846153846153</c:v>
                </c:pt>
                <c:pt idx="4">
                  <c:v>3.8461538461538463</c:v>
                </c:pt>
                <c:pt idx="5">
                  <c:v>3.8461538461538463</c:v>
                </c:pt>
                <c:pt idx="6">
                  <c:v>44.230769230769234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503296"/>
        <c:axId val="140509184"/>
      </c:barChart>
      <c:catAx>
        <c:axId val="140503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509184"/>
        <c:crosses val="autoZero"/>
        <c:auto val="1"/>
        <c:lblAlgn val="ctr"/>
        <c:lblOffset val="100"/>
        <c:noMultiLvlLbl val="0"/>
      </c:catAx>
      <c:valAx>
        <c:axId val="1405091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50329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ÑÐºÐ¾Ñ'!$N$1937:$N$1944</c:f>
              <c:strCache>
                <c:ptCount val="8"/>
                <c:pt idx="0">
                  <c:v>221</c:v>
                </c:pt>
                <c:pt idx="1">
                  <c:v>222</c:v>
                </c:pt>
                <c:pt idx="2">
                  <c:v>223</c:v>
                </c:pt>
                <c:pt idx="3">
                  <c:v>224</c:v>
                </c:pt>
                <c:pt idx="4">
                  <c:v>225</c:v>
                </c:pt>
                <c:pt idx="5">
                  <c:v>228</c:v>
                </c:pt>
                <c:pt idx="6">
                  <c:v>229</c:v>
                </c:pt>
                <c:pt idx="7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ÑÐºÐ¾Ñ'!$O$1937:$O$1944</c:f>
              <c:numCache>
                <c:formatCode>####.0</c:formatCode>
                <c:ptCount val="8"/>
                <c:pt idx="0">
                  <c:v>3.8461538461538463</c:v>
                </c:pt>
                <c:pt idx="1">
                  <c:v>19.23076923076923</c:v>
                </c:pt>
                <c:pt idx="2">
                  <c:v>5.7692307692307692</c:v>
                </c:pt>
                <c:pt idx="3">
                  <c:v>9.615384615384615</c:v>
                </c:pt>
                <c:pt idx="4">
                  <c:v>3.8461538461538463</c:v>
                </c:pt>
                <c:pt idx="5">
                  <c:v>3.8461538461538463</c:v>
                </c:pt>
                <c:pt idx="6">
                  <c:v>3.8461538461538463</c:v>
                </c:pt>
                <c:pt idx="7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546816"/>
        <c:axId val="140548352"/>
      </c:barChart>
      <c:catAx>
        <c:axId val="1405468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548352"/>
        <c:crosses val="autoZero"/>
        <c:auto val="1"/>
        <c:lblAlgn val="ctr"/>
        <c:lblOffset val="100"/>
        <c:noMultiLvlLbl val="0"/>
      </c:catAx>
      <c:valAx>
        <c:axId val="14054835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5468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'ÐÐ¾ÑÐ»ÑÐ´Ð¶ÐµÐ½Ð½Ñ ÑÐºÐ¾Ñ'!$M$1778:$M$1806</c:f>
              <c:strCache>
                <c:ptCount val="29"/>
                <c:pt idx="0">
                  <c:v>f6.1.1.1 : 01 - Освіта.Педагогіка</c:v>
                </c:pt>
                <c:pt idx="1">
                  <c:v>f6.1.1.2: 02 - Культура і мистецтво</c:v>
                </c:pt>
                <c:pt idx="2">
                  <c:v>f6.1.1.3: 03 - Гуманітарні науки</c:v>
                </c:pt>
                <c:pt idx="3">
                  <c:v>f6.1.1.4 : 04 - Богослов ‘я</c:v>
                </c:pt>
                <c:pt idx="4">
                  <c:v>f6.1.1.5: 05 - Соціальні та поведінкові науки</c:v>
                </c:pt>
                <c:pt idx="5">
                  <c:v>f6.1.1.6: 06 - Журналістика</c:v>
                </c:pt>
                <c:pt idx="6">
                  <c:v>f6.1.1.7: 07 - Управління та адміністрування</c:v>
                </c:pt>
                <c:pt idx="7">
                  <c:v>f6.1.1.8: 08 - Право</c:v>
                </c:pt>
                <c:pt idx="8">
                  <c:v>f6.1.1.9: 09 - Біологія</c:v>
                </c:pt>
                <c:pt idx="9">
                  <c:v>f6.1.1.10: 10 - Природничі науки</c:v>
                </c:pt>
                <c:pt idx="10">
                  <c:v>f6.1.1.11: 11 - Математика та статистика</c:v>
                </c:pt>
                <c:pt idx="11">
                  <c:v>f6.1.1.12: 12 - Інформаційні технології</c:v>
                </c:pt>
                <c:pt idx="12">
                  <c:v>f6.1.1.13: 13 - Механічна інженерія</c:v>
                </c:pt>
                <c:pt idx="13">
                  <c:v>f6.1.1.14: 14 - Електрична інженерія</c:v>
                </c:pt>
                <c:pt idx="14">
                  <c:v>f6.1.1.15 : 15 - Автоматизація та приладобудуванн</c:v>
                </c:pt>
                <c:pt idx="15">
                  <c:v>f6.1.1.16: 16 - Хімічна та біоінженерія</c:v>
                </c:pt>
                <c:pt idx="16">
                  <c:v>f6.1.1.17: 17 - Електроніка та телекомунікації</c:v>
                </c:pt>
                <c:pt idx="17">
                  <c:v>f6.1.1.18: 18 - Виробництво та технології</c:v>
                </c:pt>
                <c:pt idx="18">
                  <c:v>f6.1.1.19: 19 - Архітектура та будівництво</c:v>
                </c:pt>
                <c:pt idx="19">
                  <c:v>f6.1.1.20: 20 - Аграрні науки та продовольство</c:v>
                </c:pt>
                <c:pt idx="20">
                  <c:v>f6.1.1.21: 21 - Ветеринарна медицина</c:v>
                </c:pt>
                <c:pt idx="21">
                  <c:v>f6.1.1.22: 22 - Охорона здоров’я</c:v>
                </c:pt>
                <c:pt idx="22">
                  <c:v>f6.1.1.23: 23 - Соціальна робота</c:v>
                </c:pt>
                <c:pt idx="23">
                  <c:v>f6.1.1.24: 24 - Сфера обслуговування</c:v>
                </c:pt>
                <c:pt idx="24">
                  <c:v>f6.1.1.25: 25 - Воєнні науки, нац. безпека, безп</c:v>
                </c:pt>
                <c:pt idx="25">
                  <c:v>f6.1.1.26: 26 - Цивільна безпека</c:v>
                </c:pt>
                <c:pt idx="26">
                  <c:v>f6.1.1.27: 27 -  Транспорт</c:v>
                </c:pt>
                <c:pt idx="27">
                  <c:v>f6.1.1.28: 28 - Публічне управління та адміністрування</c:v>
                </c:pt>
                <c:pt idx="28">
                  <c:v>f6.1.1.29: 29 - Міжнародні відносини</c:v>
                </c:pt>
              </c:strCache>
            </c:strRef>
          </c:cat>
          <c:val>
            <c:numRef>
              <c:f>'ÐÐ¾ÑÐ»ÑÐ´Ð¶ÐµÐ½Ð½Ñ ÑÐºÐ¾Ñ'!$N$1778:$N$1806</c:f>
              <c:numCache>
                <c:formatCode>####.0000</c:formatCode>
                <c:ptCount val="29"/>
                <c:pt idx="0">
                  <c:v>0.5</c:v>
                </c:pt>
                <c:pt idx="1">
                  <c:v>0.38636363636363635</c:v>
                </c:pt>
                <c:pt idx="2">
                  <c:v>0.22727272727272724</c:v>
                </c:pt>
                <c:pt idx="3">
                  <c:v>0.11363636363636366</c:v>
                </c:pt>
                <c:pt idx="4">
                  <c:v>0.63636363636363602</c:v>
                </c:pt>
                <c:pt idx="5">
                  <c:v>0.38636363636363635</c:v>
                </c:pt>
                <c:pt idx="6">
                  <c:v>0.40909090909090912</c:v>
                </c:pt>
                <c:pt idx="7">
                  <c:v>0.36363636363636365</c:v>
                </c:pt>
                <c:pt idx="8">
                  <c:v>0.11363636363636366</c:v>
                </c:pt>
                <c:pt idx="9">
                  <c:v>0.27272727272727276</c:v>
                </c:pt>
                <c:pt idx="10">
                  <c:v>0.38636363636363641</c:v>
                </c:pt>
                <c:pt idx="11">
                  <c:v>0.29545454545454541</c:v>
                </c:pt>
                <c:pt idx="12">
                  <c:v>0.11363636363636366</c:v>
                </c:pt>
                <c:pt idx="13">
                  <c:v>0.46511627906976755</c:v>
                </c:pt>
                <c:pt idx="14">
                  <c:v>0.20930232558139536</c:v>
                </c:pt>
                <c:pt idx="15">
                  <c:v>9.0909090909090939E-2</c:v>
                </c:pt>
                <c:pt idx="16">
                  <c:v>0.2093023255813953</c:v>
                </c:pt>
                <c:pt idx="17">
                  <c:v>0.38636363636363641</c:v>
                </c:pt>
                <c:pt idx="18">
                  <c:v>0.54545454545454553</c:v>
                </c:pt>
                <c:pt idx="19">
                  <c:v>0.45454545454545464</c:v>
                </c:pt>
                <c:pt idx="20">
                  <c:v>0.43181818181818177</c:v>
                </c:pt>
                <c:pt idx="21">
                  <c:v>0.43181818181818177</c:v>
                </c:pt>
                <c:pt idx="22">
                  <c:v>0.31818181818181823</c:v>
                </c:pt>
                <c:pt idx="23">
                  <c:v>0.3863636363636363</c:v>
                </c:pt>
                <c:pt idx="24">
                  <c:v>0.2045454545454545</c:v>
                </c:pt>
                <c:pt idx="25">
                  <c:v>0.31818181818181823</c:v>
                </c:pt>
                <c:pt idx="26">
                  <c:v>0.13636363636363641</c:v>
                </c:pt>
                <c:pt idx="27">
                  <c:v>0.36363636363636359</c:v>
                </c:pt>
                <c:pt idx="28">
                  <c:v>0.34090909090909088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03392"/>
        <c:axId val="140604928"/>
      </c:barChart>
      <c:catAx>
        <c:axId val="14060339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604928"/>
        <c:crosses val="autoZero"/>
        <c:auto val="1"/>
        <c:lblAlgn val="ctr"/>
        <c:lblOffset val="100"/>
        <c:noMultiLvlLbl val="0"/>
      </c:catAx>
      <c:valAx>
        <c:axId val="140604928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###.0000" sourceLinked="1"/>
        <c:majorTickMark val="out"/>
        <c:minorTickMark val="none"/>
        <c:tickLblPos val="nextTo"/>
        <c:crossAx val="1406033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121638875586302"/>
          <c:y val="2.3769535214557914E-2"/>
          <c:w val="0.63463433566991079"/>
          <c:h val="0.9220971774144837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'ÐÐ¾ÑÐ»ÑÐ´Ð¶ÐµÐ½Ð½Ñ ÑÐºÐ¾Ñ'!$N$1777</c:f>
              <c:strCache>
                <c:ptCount val="1"/>
                <c:pt idx="0">
                  <c:v>З точки зору стратегування розвитку  ОТГ</c:v>
                </c:pt>
              </c:strCache>
            </c:strRef>
          </c:tx>
          <c:invertIfNegative val="0"/>
          <c:cat>
            <c:strRef>
              <c:f>'ÐÐ¾ÑÐ»ÑÐ´Ð¶ÐµÐ½Ð½Ñ ÑÐºÐ¾Ñ'!$M$1778:$M$1806</c:f>
              <c:strCache>
                <c:ptCount val="29"/>
                <c:pt idx="0">
                  <c:v>f6.1.1.1 : 01 - Освіта.Педагогіка</c:v>
                </c:pt>
                <c:pt idx="1">
                  <c:v>f6.1.1.2: 02 - Культура і мистецтво</c:v>
                </c:pt>
                <c:pt idx="2">
                  <c:v>f6.1.1.3: 03 - Гуманітарні науки</c:v>
                </c:pt>
                <c:pt idx="3">
                  <c:v>f6.1.1.4 : 04 - Богослов ‘я</c:v>
                </c:pt>
                <c:pt idx="4">
                  <c:v>f6.1.1.5: 05 - Соціальні та поведінкові науки</c:v>
                </c:pt>
                <c:pt idx="5">
                  <c:v>f6.1.1.6: 06 - Журналістика</c:v>
                </c:pt>
                <c:pt idx="6">
                  <c:v>f6.1.1.7: 07 - Управління та адміністрування</c:v>
                </c:pt>
                <c:pt idx="7">
                  <c:v>f6.1.1.8: 08 - Право</c:v>
                </c:pt>
                <c:pt idx="8">
                  <c:v>f6.1.1.9: 09 - Біологія</c:v>
                </c:pt>
                <c:pt idx="9">
                  <c:v>f6.1.1.10: 10 - Природничі науки</c:v>
                </c:pt>
                <c:pt idx="10">
                  <c:v>f6.1.1.11: 11 - Математика та статистика</c:v>
                </c:pt>
                <c:pt idx="11">
                  <c:v>f6.1.1.12: 12 - Інформаційні технології</c:v>
                </c:pt>
                <c:pt idx="12">
                  <c:v>f6.1.1.13: 13 - Механічна інженерія</c:v>
                </c:pt>
                <c:pt idx="13">
                  <c:v>f6.1.1.14: 14 - Електрична інженерія</c:v>
                </c:pt>
                <c:pt idx="14">
                  <c:v>f6.1.1.15 : 15 - Автоматизація та приладобудуванн</c:v>
                </c:pt>
                <c:pt idx="15">
                  <c:v>f6.1.1.16: 16 - Хімічна та біоінженерія</c:v>
                </c:pt>
                <c:pt idx="16">
                  <c:v>f6.1.1.17: 17 - Електроніка та телекомунікації</c:v>
                </c:pt>
                <c:pt idx="17">
                  <c:v>f6.1.1.18: 18 - Виробництво та технології</c:v>
                </c:pt>
                <c:pt idx="18">
                  <c:v>f6.1.1.19: 19 - Архітектура та будівництво</c:v>
                </c:pt>
                <c:pt idx="19">
                  <c:v>f6.1.1.20: 20 - Аграрні науки та продовольство</c:v>
                </c:pt>
                <c:pt idx="20">
                  <c:v>f6.1.1.21: 21 - Ветеринарна медицина</c:v>
                </c:pt>
                <c:pt idx="21">
                  <c:v>f6.1.1.22: 22 - Охорона здоров’я</c:v>
                </c:pt>
                <c:pt idx="22">
                  <c:v>f6.1.1.23: 23 - Соціальна робота</c:v>
                </c:pt>
                <c:pt idx="23">
                  <c:v>f6.1.1.24: 24 - Сфера обслуговування</c:v>
                </c:pt>
                <c:pt idx="24">
                  <c:v>f6.1.1.25: 25 - Воєнні науки, нац. безпека, безп</c:v>
                </c:pt>
                <c:pt idx="25">
                  <c:v>f6.1.1.26: 26 - Цивільна безпека</c:v>
                </c:pt>
                <c:pt idx="26">
                  <c:v>f6.1.1.27: 27 -  Транспорт</c:v>
                </c:pt>
                <c:pt idx="27">
                  <c:v>f6.1.1.28: 28 - Публічне управління та адміністрування</c:v>
                </c:pt>
                <c:pt idx="28">
                  <c:v>f6.1.1.29: 29 - Міжнародні відносини</c:v>
                </c:pt>
              </c:strCache>
            </c:strRef>
          </c:cat>
          <c:val>
            <c:numRef>
              <c:f>'ÐÐ¾ÑÐ»ÑÐ´Ð¶ÐµÐ½Ð½Ñ ÑÐºÐ¾Ñ'!$N$1778:$N$1806</c:f>
              <c:numCache>
                <c:formatCode>####.0000</c:formatCode>
                <c:ptCount val="29"/>
                <c:pt idx="0">
                  <c:v>0.5</c:v>
                </c:pt>
                <c:pt idx="1">
                  <c:v>0.38636363636363635</c:v>
                </c:pt>
                <c:pt idx="2">
                  <c:v>0.22727272727272724</c:v>
                </c:pt>
                <c:pt idx="3">
                  <c:v>0.11363636363636366</c:v>
                </c:pt>
                <c:pt idx="4">
                  <c:v>0.63636363636363602</c:v>
                </c:pt>
                <c:pt idx="5">
                  <c:v>0.38636363636363635</c:v>
                </c:pt>
                <c:pt idx="6">
                  <c:v>0.40909090909090912</c:v>
                </c:pt>
                <c:pt idx="7">
                  <c:v>0.36363636363636365</c:v>
                </c:pt>
                <c:pt idx="8">
                  <c:v>0.11363636363636366</c:v>
                </c:pt>
                <c:pt idx="9">
                  <c:v>0.27272727272727276</c:v>
                </c:pt>
                <c:pt idx="10">
                  <c:v>0.38636363636363641</c:v>
                </c:pt>
                <c:pt idx="11">
                  <c:v>0.29545454545454541</c:v>
                </c:pt>
                <c:pt idx="12">
                  <c:v>0.11363636363636366</c:v>
                </c:pt>
                <c:pt idx="13">
                  <c:v>0.46511627906976755</c:v>
                </c:pt>
                <c:pt idx="14">
                  <c:v>0.20930232558139536</c:v>
                </c:pt>
                <c:pt idx="15">
                  <c:v>9.0909090909090939E-2</c:v>
                </c:pt>
                <c:pt idx="16">
                  <c:v>0.2093023255813953</c:v>
                </c:pt>
                <c:pt idx="17">
                  <c:v>0.38636363636363641</c:v>
                </c:pt>
                <c:pt idx="18">
                  <c:v>0.54545454545454553</c:v>
                </c:pt>
                <c:pt idx="19">
                  <c:v>0.45454545454545464</c:v>
                </c:pt>
                <c:pt idx="20">
                  <c:v>0.43181818181818177</c:v>
                </c:pt>
                <c:pt idx="21">
                  <c:v>0.43181818181818177</c:v>
                </c:pt>
                <c:pt idx="22">
                  <c:v>0.31818181818181823</c:v>
                </c:pt>
                <c:pt idx="23">
                  <c:v>0.3863636363636363</c:v>
                </c:pt>
                <c:pt idx="24">
                  <c:v>0.2045454545454545</c:v>
                </c:pt>
                <c:pt idx="25">
                  <c:v>0.31818181818181823</c:v>
                </c:pt>
                <c:pt idx="26">
                  <c:v>0.13636363636363641</c:v>
                </c:pt>
                <c:pt idx="27">
                  <c:v>0.36363636363636359</c:v>
                </c:pt>
                <c:pt idx="28">
                  <c:v>0.34090909090909088</c:v>
                </c:pt>
              </c:numCache>
            </c:numRef>
          </c:val>
        </c:ser>
        <c:ser>
          <c:idx val="1"/>
          <c:order val="1"/>
          <c:tx>
            <c:strRef>
              <c:f>'ÐÐ¾ÑÐ»ÑÐ´Ð¶ÐµÐ½Ð½Ñ ÑÐºÐ¾Ñ'!$O$1777</c:f>
              <c:strCache>
                <c:ptCount val="1"/>
                <c:pt idx="0">
                  <c:v>Хотіли б бачити в якості практиканта ОТГ</c:v>
                </c:pt>
              </c:strCache>
            </c:strRef>
          </c:tx>
          <c:invertIfNegative val="0"/>
          <c:cat>
            <c:strRef>
              <c:f>'ÐÐ¾ÑÐ»ÑÐ´Ð¶ÐµÐ½Ð½Ñ ÑÐºÐ¾Ñ'!$M$1778:$M$1806</c:f>
              <c:strCache>
                <c:ptCount val="29"/>
                <c:pt idx="0">
                  <c:v>f6.1.1.1 : 01 - Освіта.Педагогіка</c:v>
                </c:pt>
                <c:pt idx="1">
                  <c:v>f6.1.1.2: 02 - Культура і мистецтво</c:v>
                </c:pt>
                <c:pt idx="2">
                  <c:v>f6.1.1.3: 03 - Гуманітарні науки</c:v>
                </c:pt>
                <c:pt idx="3">
                  <c:v>f6.1.1.4 : 04 - Богослов ‘я</c:v>
                </c:pt>
                <c:pt idx="4">
                  <c:v>f6.1.1.5: 05 - Соціальні та поведінкові науки</c:v>
                </c:pt>
                <c:pt idx="5">
                  <c:v>f6.1.1.6: 06 - Журналістика</c:v>
                </c:pt>
                <c:pt idx="6">
                  <c:v>f6.1.1.7: 07 - Управління та адміністрування</c:v>
                </c:pt>
                <c:pt idx="7">
                  <c:v>f6.1.1.8: 08 - Право</c:v>
                </c:pt>
                <c:pt idx="8">
                  <c:v>f6.1.1.9: 09 - Біологія</c:v>
                </c:pt>
                <c:pt idx="9">
                  <c:v>f6.1.1.10: 10 - Природничі науки</c:v>
                </c:pt>
                <c:pt idx="10">
                  <c:v>f6.1.1.11: 11 - Математика та статистика</c:v>
                </c:pt>
                <c:pt idx="11">
                  <c:v>f6.1.1.12: 12 - Інформаційні технології</c:v>
                </c:pt>
                <c:pt idx="12">
                  <c:v>f6.1.1.13: 13 - Механічна інженерія</c:v>
                </c:pt>
                <c:pt idx="13">
                  <c:v>f6.1.1.14: 14 - Електрична інженерія</c:v>
                </c:pt>
                <c:pt idx="14">
                  <c:v>f6.1.1.15 : 15 - Автоматизація та приладобудуванн</c:v>
                </c:pt>
                <c:pt idx="15">
                  <c:v>f6.1.1.16: 16 - Хімічна та біоінженерія</c:v>
                </c:pt>
                <c:pt idx="16">
                  <c:v>f6.1.1.17: 17 - Електроніка та телекомунікації</c:v>
                </c:pt>
                <c:pt idx="17">
                  <c:v>f6.1.1.18: 18 - Виробництво та технології</c:v>
                </c:pt>
                <c:pt idx="18">
                  <c:v>f6.1.1.19: 19 - Архітектура та будівництво</c:v>
                </c:pt>
                <c:pt idx="19">
                  <c:v>f6.1.1.20: 20 - Аграрні науки та продовольство</c:v>
                </c:pt>
                <c:pt idx="20">
                  <c:v>f6.1.1.21: 21 - Ветеринарна медицина</c:v>
                </c:pt>
                <c:pt idx="21">
                  <c:v>f6.1.1.22: 22 - Охорона здоров’я</c:v>
                </c:pt>
                <c:pt idx="22">
                  <c:v>f6.1.1.23: 23 - Соціальна робота</c:v>
                </c:pt>
                <c:pt idx="23">
                  <c:v>f6.1.1.24: 24 - Сфера обслуговування</c:v>
                </c:pt>
                <c:pt idx="24">
                  <c:v>f6.1.1.25: 25 - Воєнні науки, нац. безпека, безп</c:v>
                </c:pt>
                <c:pt idx="25">
                  <c:v>f6.1.1.26: 26 - Цивільна безпека</c:v>
                </c:pt>
                <c:pt idx="26">
                  <c:v>f6.1.1.27: 27 -  Транспорт</c:v>
                </c:pt>
                <c:pt idx="27">
                  <c:v>f6.1.1.28: 28 - Публічне управління та адміністрування</c:v>
                </c:pt>
                <c:pt idx="28">
                  <c:v>f6.1.1.29: 29 - Міжнародні відносини</c:v>
                </c:pt>
              </c:strCache>
            </c:strRef>
          </c:cat>
          <c:val>
            <c:numRef>
              <c:f>'ÐÐ¾ÑÐ»ÑÐ´Ð¶ÐµÐ½Ð½Ñ ÑÐºÐ¾Ñ'!$O$1778:$O$1806</c:f>
              <c:numCache>
                <c:formatCode>####.0000</c:formatCode>
                <c:ptCount val="29"/>
                <c:pt idx="0">
                  <c:v>0.54545454545454553</c:v>
                </c:pt>
                <c:pt idx="1">
                  <c:v>0.47727272727272735</c:v>
                </c:pt>
                <c:pt idx="2">
                  <c:v>0.15909090909090912</c:v>
                </c:pt>
                <c:pt idx="3">
                  <c:v>0.13636363636363638</c:v>
                </c:pt>
                <c:pt idx="4">
                  <c:v>0.40909090909090895</c:v>
                </c:pt>
                <c:pt idx="5">
                  <c:v>0.43181818181818182</c:v>
                </c:pt>
                <c:pt idx="6">
                  <c:v>0.36363636363636376</c:v>
                </c:pt>
                <c:pt idx="7">
                  <c:v>0.49999999999999967</c:v>
                </c:pt>
                <c:pt idx="8">
                  <c:v>0.15909090909090912</c:v>
                </c:pt>
                <c:pt idx="9">
                  <c:v>0.24999999999999983</c:v>
                </c:pt>
                <c:pt idx="10">
                  <c:v>0.44186046511627891</c:v>
                </c:pt>
                <c:pt idx="11">
                  <c:v>0.24999999999999989</c:v>
                </c:pt>
                <c:pt idx="12">
                  <c:v>9.0909090909090912E-2</c:v>
                </c:pt>
                <c:pt idx="13">
                  <c:v>0.13636363636363638</c:v>
                </c:pt>
                <c:pt idx="14">
                  <c:v>0.13636363636363638</c:v>
                </c:pt>
                <c:pt idx="15">
                  <c:v>0.11363636363636366</c:v>
                </c:pt>
                <c:pt idx="16">
                  <c:v>0.20930232558139528</c:v>
                </c:pt>
                <c:pt idx="17">
                  <c:v>0.31818181818181823</c:v>
                </c:pt>
                <c:pt idx="18">
                  <c:v>0.47727272727272735</c:v>
                </c:pt>
                <c:pt idx="19">
                  <c:v>0.65909090909090928</c:v>
                </c:pt>
                <c:pt idx="20">
                  <c:v>0.65909090909090895</c:v>
                </c:pt>
                <c:pt idx="21">
                  <c:v>0.52272727272727282</c:v>
                </c:pt>
                <c:pt idx="22">
                  <c:v>0.36363636363636354</c:v>
                </c:pt>
                <c:pt idx="23">
                  <c:v>0.34883720930232553</c:v>
                </c:pt>
                <c:pt idx="24">
                  <c:v>0.18181818181818193</c:v>
                </c:pt>
                <c:pt idx="25">
                  <c:v>0.20454545454545442</c:v>
                </c:pt>
                <c:pt idx="26">
                  <c:v>0.11363636363636366</c:v>
                </c:pt>
                <c:pt idx="27">
                  <c:v>0.31818181818181807</c:v>
                </c:pt>
                <c:pt idx="28">
                  <c:v>0.52272727272727271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39616"/>
        <c:axId val="140645504"/>
      </c:barChart>
      <c:catAx>
        <c:axId val="14063961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645504"/>
        <c:crosses val="autoZero"/>
        <c:auto val="1"/>
        <c:lblAlgn val="ctr"/>
        <c:lblOffset val="100"/>
        <c:noMultiLvlLbl val="0"/>
      </c:catAx>
      <c:valAx>
        <c:axId val="140645504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###.0000" sourceLinked="1"/>
        <c:majorTickMark val="out"/>
        <c:minorTickMark val="none"/>
        <c:tickLblPos val="nextTo"/>
        <c:crossAx val="1406396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'ÐÐ¾ÑÐ»ÑÐ´Ð¶ÐµÐ½Ð½Ñ ÑÐºÐ¾Ñ'!$M$1973:$N$1973</c:f>
              <c:strCache>
                <c:ptCount val="1"/>
                <c:pt idx="0">
                  <c:v>h6 Тип ОТГ 2 (власні надходження) Група 1</c:v>
                </c:pt>
              </c:strCache>
            </c:strRef>
          </c:tx>
          <c:invertIfNegative val="0"/>
          <c:cat>
            <c:multiLvlStrRef>
              <c:f>'ÐÐ¾ÑÐ»ÑÐ´Ð¶ÐµÐ½Ð½Ñ ÑÐºÐ¾Ñ'!$O$1971:$Q$1972</c:f>
              <c:multiLvlStrCache>
                <c:ptCount val="3"/>
                <c:lvl>
                  <c:pt idx="0">
                    <c:v>так</c:v>
                  </c:pt>
                  <c:pt idx="1">
                    <c:v>важко відповісти, не пригадую</c:v>
                  </c:pt>
                  <c:pt idx="2">
                    <c:v>ні</c:v>
                  </c:pt>
                </c:lvl>
                <c:lvl>
                  <c:pt idx="0">
                    <c:v>d4 Чи стикалася Ваша громада із необхідністю вирішення завдань на розв’язання яких не вистачає працівників ?</c:v>
                  </c:pt>
                </c:lvl>
              </c:multiLvlStrCache>
            </c:multiLvlStrRef>
          </c:cat>
          <c:val>
            <c:numRef>
              <c:f>'ÐÐ¾ÑÐ»ÑÐ´Ð¶ÐµÐ½Ð½Ñ ÑÐºÐ¾Ñ'!$O$1973:$Q$1973</c:f>
              <c:numCache>
                <c:formatCode>###0</c:formatCode>
                <c:ptCount val="3"/>
                <c:pt idx="0">
                  <c:v>3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'ÐÐ¾ÑÐ»ÑÐ´Ð¶ÐµÐ½Ð½Ñ ÑÐºÐ¾Ñ'!$M$1974:$N$1974</c:f>
              <c:strCache>
                <c:ptCount val="1"/>
                <c:pt idx="0">
                  <c:v>h6 Тип ОТГ 2 (власні надходження) Група 2</c:v>
                </c:pt>
              </c:strCache>
            </c:strRef>
          </c:tx>
          <c:invertIfNegative val="0"/>
          <c:cat>
            <c:multiLvlStrRef>
              <c:f>'ÐÐ¾ÑÐ»ÑÐ´Ð¶ÐµÐ½Ð½Ñ ÑÐºÐ¾Ñ'!$O$1971:$Q$1972</c:f>
              <c:multiLvlStrCache>
                <c:ptCount val="3"/>
                <c:lvl>
                  <c:pt idx="0">
                    <c:v>так</c:v>
                  </c:pt>
                  <c:pt idx="1">
                    <c:v>важко відповісти, не пригадую</c:v>
                  </c:pt>
                  <c:pt idx="2">
                    <c:v>ні</c:v>
                  </c:pt>
                </c:lvl>
                <c:lvl>
                  <c:pt idx="0">
                    <c:v>d4 Чи стикалася Ваша громада із необхідністю вирішення завдань на розв’язання яких не вистачає працівників ?</c:v>
                  </c:pt>
                </c:lvl>
              </c:multiLvlStrCache>
            </c:multiLvlStrRef>
          </c:cat>
          <c:val>
            <c:numRef>
              <c:f>'ÐÐ¾ÑÐ»ÑÐ´Ð¶ÐµÐ½Ð½Ñ ÑÐºÐ¾Ñ'!$O$1974:$Q$1974</c:f>
              <c:numCache>
                <c:formatCode>###0</c:formatCode>
                <c:ptCount val="3"/>
                <c:pt idx="0">
                  <c:v>18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'ÐÐ¾ÑÐ»ÑÐ´Ð¶ÐµÐ½Ð½Ñ ÑÐºÐ¾Ñ'!$M$1975:$N$1975</c:f>
              <c:strCache>
                <c:ptCount val="1"/>
                <c:pt idx="0">
                  <c:v>h6 Тип ОТГ 2 (власні надходження) Група 3</c:v>
                </c:pt>
              </c:strCache>
            </c:strRef>
          </c:tx>
          <c:invertIfNegative val="0"/>
          <c:cat>
            <c:multiLvlStrRef>
              <c:f>'ÐÐ¾ÑÐ»ÑÐ´Ð¶ÐµÐ½Ð½Ñ ÑÐºÐ¾Ñ'!$O$1971:$Q$1972</c:f>
              <c:multiLvlStrCache>
                <c:ptCount val="3"/>
                <c:lvl>
                  <c:pt idx="0">
                    <c:v>так</c:v>
                  </c:pt>
                  <c:pt idx="1">
                    <c:v>важко відповісти, не пригадую</c:v>
                  </c:pt>
                  <c:pt idx="2">
                    <c:v>ні</c:v>
                  </c:pt>
                </c:lvl>
                <c:lvl>
                  <c:pt idx="0">
                    <c:v>d4 Чи стикалася Ваша громада із необхідністю вирішення завдань на розв’язання яких не вистачає працівників ?</c:v>
                  </c:pt>
                </c:lvl>
              </c:multiLvlStrCache>
            </c:multiLvlStrRef>
          </c:cat>
          <c:val>
            <c:numRef>
              <c:f>'ÐÐ¾ÑÐ»ÑÐ´Ð¶ÐµÐ½Ð½Ñ ÑÐºÐ¾Ñ'!$O$1975:$Q$1975</c:f>
              <c:numCache>
                <c:formatCode>###0</c:formatCode>
                <c:ptCount val="3"/>
                <c:pt idx="0">
                  <c:v>4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  <c:ser>
          <c:idx val="3"/>
          <c:order val="3"/>
          <c:tx>
            <c:strRef>
              <c:f>'ÐÐ¾ÑÐ»ÑÐ´Ð¶ÐµÐ½Ð½Ñ ÑÐºÐ¾Ñ'!$M$1976:$N$1976</c:f>
              <c:strCache>
                <c:ptCount val="1"/>
                <c:pt idx="0">
                  <c:v>h6 Тип ОТГ 2 (власні надходження) Група 4</c:v>
                </c:pt>
              </c:strCache>
            </c:strRef>
          </c:tx>
          <c:invertIfNegative val="0"/>
          <c:cat>
            <c:multiLvlStrRef>
              <c:f>'ÐÐ¾ÑÐ»ÑÐ´Ð¶ÐµÐ½Ð½Ñ ÑÐºÐ¾Ñ'!$O$1971:$Q$1972</c:f>
              <c:multiLvlStrCache>
                <c:ptCount val="3"/>
                <c:lvl>
                  <c:pt idx="0">
                    <c:v>так</c:v>
                  </c:pt>
                  <c:pt idx="1">
                    <c:v>важко відповісти, не пригадую</c:v>
                  </c:pt>
                  <c:pt idx="2">
                    <c:v>ні</c:v>
                  </c:pt>
                </c:lvl>
                <c:lvl>
                  <c:pt idx="0">
                    <c:v>d4 Чи стикалася Ваша громада із необхідністю вирішення завдань на розв’язання яких не вистачає працівників ?</c:v>
                  </c:pt>
                </c:lvl>
              </c:multiLvlStrCache>
            </c:multiLvlStrRef>
          </c:cat>
          <c:val>
            <c:numRef>
              <c:f>'ÐÐ¾ÑÐ»ÑÐ´Ð¶ÐµÐ½Ð½Ñ ÑÐºÐ¾Ñ'!$O$1976:$Q$1976</c:f>
              <c:numCache>
                <c:formatCode>###0</c:formatCode>
                <c:ptCount val="3"/>
                <c:pt idx="0">
                  <c:v>2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688768"/>
        <c:axId val="140694656"/>
      </c:barChart>
      <c:catAx>
        <c:axId val="1406887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694656"/>
        <c:crosses val="autoZero"/>
        <c:auto val="1"/>
        <c:lblAlgn val="ctr"/>
        <c:lblOffset val="100"/>
        <c:noMultiLvlLbl val="0"/>
      </c:catAx>
      <c:valAx>
        <c:axId val="14069465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0" sourceLinked="1"/>
        <c:majorTickMark val="out"/>
        <c:minorTickMark val="none"/>
        <c:tickLblPos val="nextTo"/>
        <c:crossAx val="1406887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1366352805799975"/>
          <c:y val="5.4123123559495098E-2"/>
          <c:w val="0.47674891683885678"/>
          <c:h val="0.4015532224926637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4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'ÐÐ¾ÑÐ»ÑÐ´Ð¶ÐµÐ½Ð½Ñ ÑÐºÐ¾Ñ'!$M$1480:$M$1488</c:f>
              <c:strCache>
                <c:ptCount val="9"/>
                <c:pt idx="0">
                  <c:v>c3.1  державні службовці, керівники</c:v>
                </c:pt>
                <c:pt idx="1">
                  <c:v>c3.2  професіонали (за напрямами)</c:v>
                </c:pt>
                <c:pt idx="2">
                  <c:v>c3.3. спеціалісти (за напрямами)</c:v>
                </c:pt>
                <c:pt idx="3">
                  <c:v>c3.4  технічні службовці</c:v>
                </c:pt>
                <c:pt idx="4">
                  <c:v>c3.5 працівники сфери  послуг</c:v>
                </c:pt>
                <c:pt idx="5">
                  <c:v>c3.6.: кваліф. Робітники сільського та лісового господарств</c:v>
                </c:pt>
                <c:pt idx="6">
                  <c:v>c3.7.  кваліф. робітники з інструментом</c:v>
                </c:pt>
                <c:pt idx="7">
                  <c:v>c3.8 оператори і складальники обладнання</c:v>
                </c:pt>
                <c:pt idx="8">
                  <c:v>c3.9.  найпростіші професії</c:v>
                </c:pt>
              </c:strCache>
            </c:strRef>
          </c:cat>
          <c:val>
            <c:numRef>
              <c:f>'ÐÐ¾ÑÐ»ÑÐ´Ð¶ÐµÐ½Ð½Ñ ÑÐºÐ¾Ñ'!$N$1480:$N$1488</c:f>
              <c:numCache>
                <c:formatCode>####.000</c:formatCode>
                <c:ptCount val="9"/>
                <c:pt idx="0" formatCode="####.0000">
                  <c:v>7.9230769230769234</c:v>
                </c:pt>
                <c:pt idx="1">
                  <c:v>7.0769230769230758</c:v>
                </c:pt>
                <c:pt idx="2" formatCode="####.0000">
                  <c:v>6.9230769230769225</c:v>
                </c:pt>
                <c:pt idx="3" formatCode="####.0000">
                  <c:v>6.8846153846153832</c:v>
                </c:pt>
                <c:pt idx="4" formatCode="####.0000">
                  <c:v>6.6538461538461542</c:v>
                </c:pt>
                <c:pt idx="5" formatCode="####.0000">
                  <c:v>8.2307692307692299</c:v>
                </c:pt>
                <c:pt idx="6" formatCode="####.0000">
                  <c:v>7.9423076923076952</c:v>
                </c:pt>
                <c:pt idx="7" formatCode="####.0000">
                  <c:v>8.0000000000000018</c:v>
                </c:pt>
                <c:pt idx="8" formatCode="####.0000">
                  <c:v>8.5961538461538467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7208960"/>
        <c:axId val="137210496"/>
      </c:barChart>
      <c:catAx>
        <c:axId val="13720896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7210496"/>
        <c:crosses val="autoZero"/>
        <c:auto val="1"/>
        <c:lblAlgn val="ctr"/>
        <c:lblOffset val="100"/>
        <c:noMultiLvlLbl val="0"/>
      </c:catAx>
      <c:valAx>
        <c:axId val="13721049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####.0000" sourceLinked="1"/>
        <c:majorTickMark val="out"/>
        <c:minorTickMark val="none"/>
        <c:tickLblPos val="nextTo"/>
        <c:crossAx val="1372089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325331911572934E-2"/>
          <c:y val="0.22164287199512242"/>
          <c:w val="0.67003695945398889"/>
          <c:h val="0.68539425086432637"/>
        </c:manualLayout>
      </c:layout>
      <c:doughnutChart>
        <c:varyColors val="1"/>
        <c:ser>
          <c:idx val="0"/>
          <c:order val="0"/>
          <c:explosion val="25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'ÐÐ¾ÑÐ»ÑÐ´Ð¶ÐµÐ½Ð½Ñ ÑÐºÐ¾Ñ'!$N$1519:$N$1521</c:f>
              <c:strCache>
                <c:ptCount val="3"/>
                <c:pt idx="0">
                  <c:v>так</c:v>
                </c:pt>
                <c:pt idx="1">
                  <c:v>важко відповісти, не пригадую</c:v>
                </c:pt>
                <c:pt idx="2">
                  <c:v>ні</c:v>
                </c:pt>
              </c:strCache>
            </c:strRef>
          </c:cat>
          <c:val>
            <c:numRef>
              <c:f>'ÐÐ¾ÑÐ»ÑÐ´Ð¶ÐµÐ½Ð½Ñ ÑÐºÐ¾Ñ'!$O$1519:$O$1521</c:f>
              <c:numCache>
                <c:formatCode>####.0</c:formatCode>
                <c:ptCount val="3"/>
                <c:pt idx="0">
                  <c:v>51.92307692307692</c:v>
                </c:pt>
                <c:pt idx="1">
                  <c:v>34.615384615384613</c:v>
                </c:pt>
                <c:pt idx="2">
                  <c:v>13.461538461538462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2.8689873057927529E-2"/>
          <c:y val="8.1076844561096539E-3"/>
          <c:w val="0.95464348898623774"/>
          <c:h val="0.18189994079232552"/>
        </c:manualLayout>
      </c:layout>
      <c:overlay val="0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'ÐÐ¾ÑÐ»ÑÐ´Ð¶ÐµÐ½Ð½Ñ ÑÐºÐ¾Ñ'!$N$1541:$N$1545</c:f>
              <c:strCache>
                <c:ptCount val="5"/>
                <c:pt idx="0">
                  <c:v>так</c:v>
                </c:pt>
                <c:pt idx="1">
                  <c:v>швидше так</c:v>
                </c:pt>
                <c:pt idx="2">
                  <c:v>важко відповісти</c:v>
                </c:pt>
                <c:pt idx="3">
                  <c:v>швидше ні</c:v>
                </c:pt>
                <c:pt idx="4">
                  <c:v>ні</c:v>
                </c:pt>
              </c:strCache>
            </c:strRef>
          </c:cat>
          <c:val>
            <c:numRef>
              <c:f>'ÐÐ¾ÑÐ»ÑÐ´Ð¶ÐµÐ½Ð½Ñ ÑÐºÐ¾Ñ'!$O$1541:$O$1545</c:f>
              <c:numCache>
                <c:formatCode>####.0</c:formatCode>
                <c:ptCount val="5"/>
                <c:pt idx="0">
                  <c:v>50</c:v>
                </c:pt>
                <c:pt idx="1">
                  <c:v>32.692307692307693</c:v>
                </c:pt>
                <c:pt idx="2">
                  <c:v>13.461538461538462</c:v>
                </c:pt>
                <c:pt idx="3">
                  <c:v>1.9230769230769231</c:v>
                </c:pt>
                <c:pt idx="4">
                  <c:v>1.9230769230769231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962291109707927"/>
          <c:y val="0.24154305435596762"/>
          <c:w val="0.32698195277880515"/>
          <c:h val="0.42588457913278455"/>
        </c:manualLayout>
      </c:layout>
      <c:overlay val="0"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793089348097122E-2"/>
          <c:y val="4.3263575289020174E-2"/>
          <c:w val="0.6667063999061833"/>
          <c:h val="0.95673642471097986"/>
        </c:manualLayout>
      </c:layout>
      <c:pie3DChart>
        <c:varyColors val="1"/>
        <c:ser>
          <c:idx val="0"/>
          <c:order val="0"/>
          <c:explosion val="25"/>
          <c:dLbls>
            <c:spPr>
              <a:solidFill>
                <a:srgbClr val="FFFF00"/>
              </a:solidFill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'ÐÐ¾ÑÐ»ÑÐ´Ð¶ÐµÐ½Ð½Ñ ÑÐºÐ¾Ñ'!$N$1571:$N$1574</c:f>
              <c:strCache>
                <c:ptCount val="4"/>
                <c:pt idx="0">
                  <c:v>позитивне</c:v>
                </c:pt>
                <c:pt idx="1">
                  <c:v>радше позитивне</c:v>
                </c:pt>
                <c:pt idx="2">
                  <c:v>важко відповісти</c:v>
                </c:pt>
                <c:pt idx="3">
                  <c:v>радше негативне</c:v>
                </c:pt>
              </c:strCache>
            </c:strRef>
          </c:cat>
          <c:val>
            <c:numRef>
              <c:f>'ÐÐ¾ÑÐ»ÑÐ´Ð¶ÐµÐ½Ð½Ñ ÑÐºÐ¾Ñ'!$O$1571:$O$1574</c:f>
              <c:numCache>
                <c:formatCode>####.0</c:formatCode>
                <c:ptCount val="4"/>
                <c:pt idx="0">
                  <c:v>71.15384615384616</c:v>
                </c:pt>
                <c:pt idx="1">
                  <c:v>19.23076923076923</c:v>
                </c:pt>
                <c:pt idx="2">
                  <c:v>7.6923076923076925</c:v>
                </c:pt>
                <c:pt idx="3">
                  <c:v>1.9230769230769231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0547716920342185"/>
          <c:y val="3.7582629707810133E-4"/>
          <c:w val="0.2807934535051661"/>
          <c:h val="0.98517893436676973"/>
        </c:manualLayout>
      </c:layout>
      <c:overlay val="0"/>
      <c:txPr>
        <a:bodyPr/>
        <a:lstStyle/>
        <a:p>
          <a:pPr>
            <a:defRPr sz="14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b="1">
                    <a:solidFill>
                      <a:srgbClr val="C00000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'ÐÐ¾ÑÐ»ÑÐ´Ð¶ÐµÐ½Ð½Ñ ÑÐºÐ¾Ñ'!$M$1742:$M$1770</c:f>
              <c:strCache>
                <c:ptCount val="29"/>
                <c:pt idx="0">
                  <c:v>f6.1.1.1 : 01 - Освіта.Педагогіка</c:v>
                </c:pt>
                <c:pt idx="1">
                  <c:v>f6.1.1.2: 02 - Культура і мистецтво</c:v>
                </c:pt>
                <c:pt idx="2">
                  <c:v>f6.1.1.3: 03 - Гуманітарні науки</c:v>
                </c:pt>
                <c:pt idx="3">
                  <c:v>f6.1.1.4 : 04 - Богослов ‘я</c:v>
                </c:pt>
                <c:pt idx="4">
                  <c:v>f6.1.1.5: 05 - Соціальні та поведінкові науки</c:v>
                </c:pt>
                <c:pt idx="5">
                  <c:v>f6.1.1.6: 06 - Журналістика</c:v>
                </c:pt>
                <c:pt idx="6">
                  <c:v>f6.1.1.7: 07 - Управління та адміністрування</c:v>
                </c:pt>
                <c:pt idx="7">
                  <c:v>f6.1.1.8: 08 - Право</c:v>
                </c:pt>
                <c:pt idx="8">
                  <c:v>f6.1.1.9: 09 - Біологія</c:v>
                </c:pt>
                <c:pt idx="9">
                  <c:v>f6.1.1.10: 10 - Природничі науки</c:v>
                </c:pt>
                <c:pt idx="10">
                  <c:v>f6.1.1.11: 11 - Математика та статистика</c:v>
                </c:pt>
                <c:pt idx="11">
                  <c:v>f6.1.1.12: 12 - Інформаційні технології</c:v>
                </c:pt>
                <c:pt idx="12">
                  <c:v>f6.1.1.13: 13 - Механічна інженерія</c:v>
                </c:pt>
                <c:pt idx="13">
                  <c:v>f6.1.1.14: 14 - Електрична інженерія</c:v>
                </c:pt>
                <c:pt idx="14">
                  <c:v>f6.1.1.15 : 15 - Автоматизація та приладобудуванн</c:v>
                </c:pt>
                <c:pt idx="15">
                  <c:v>f6.1.1.16: 16 - Хімічна та біоінженерія</c:v>
                </c:pt>
                <c:pt idx="16">
                  <c:v>f6.1.1.17: 17 - Електроніка та телекомунікації</c:v>
                </c:pt>
                <c:pt idx="17">
                  <c:v>f6.1.1.18: 18 - Виробництво та технології</c:v>
                </c:pt>
                <c:pt idx="18">
                  <c:v>f6.1.1.19: 19 - Архітектура та будівництво</c:v>
                </c:pt>
                <c:pt idx="19">
                  <c:v>f6.1.1.20: 20 - Аграрні науки та продовольство</c:v>
                </c:pt>
                <c:pt idx="20">
                  <c:v>f6.1.1.21: 21 - Ветеринарна медицина</c:v>
                </c:pt>
                <c:pt idx="21">
                  <c:v>f6.1.1.22: 22 - Охорона здоров’я</c:v>
                </c:pt>
                <c:pt idx="22">
                  <c:v>f6.1.1.23: 23 - Соціальна робота</c:v>
                </c:pt>
                <c:pt idx="23">
                  <c:v>f6.1.1.24: 24 - Сфера обслуговування</c:v>
                </c:pt>
                <c:pt idx="24">
                  <c:v>f6.1.1.25: 25 - Воєнні науки, нац. безпека, безп</c:v>
                </c:pt>
                <c:pt idx="25">
                  <c:v>f6.1.1.26: 26 - Цивільна безпека</c:v>
                </c:pt>
                <c:pt idx="26">
                  <c:v>f6.1.1.27: 27 -  Транспорт</c:v>
                </c:pt>
                <c:pt idx="27">
                  <c:v>f6.1.1.28: 28 - Публічне управління та адміністрування</c:v>
                </c:pt>
                <c:pt idx="28">
                  <c:v>f6.1.1.29: 29 - Міжнародні відносини</c:v>
                </c:pt>
              </c:strCache>
            </c:strRef>
          </c:cat>
          <c:val>
            <c:numRef>
              <c:f>'ÐÐ¾ÑÐ»ÑÐ´Ð¶ÐµÐ½Ð½Ñ ÑÐºÐ¾Ñ'!$N$1742:$N$1770</c:f>
              <c:numCache>
                <c:formatCode>####.0000</c:formatCode>
                <c:ptCount val="29"/>
                <c:pt idx="0">
                  <c:v>0.54545454545454553</c:v>
                </c:pt>
                <c:pt idx="1">
                  <c:v>0.47727272727272735</c:v>
                </c:pt>
                <c:pt idx="2">
                  <c:v>0.15909090909090912</c:v>
                </c:pt>
                <c:pt idx="3">
                  <c:v>0.13636363636363638</c:v>
                </c:pt>
                <c:pt idx="4">
                  <c:v>0.40909090909090895</c:v>
                </c:pt>
                <c:pt idx="5">
                  <c:v>0.43181818181818182</c:v>
                </c:pt>
                <c:pt idx="6">
                  <c:v>0.36363636363636376</c:v>
                </c:pt>
                <c:pt idx="7">
                  <c:v>0.49999999999999967</c:v>
                </c:pt>
                <c:pt idx="8">
                  <c:v>0.15909090909090912</c:v>
                </c:pt>
                <c:pt idx="9">
                  <c:v>0.24999999999999983</c:v>
                </c:pt>
                <c:pt idx="10">
                  <c:v>0.44186046511627891</c:v>
                </c:pt>
                <c:pt idx="11">
                  <c:v>0.24999999999999989</c:v>
                </c:pt>
                <c:pt idx="12">
                  <c:v>9.0909090909090912E-2</c:v>
                </c:pt>
                <c:pt idx="13">
                  <c:v>0.13636363636363638</c:v>
                </c:pt>
                <c:pt idx="14">
                  <c:v>0.13636363636363638</c:v>
                </c:pt>
                <c:pt idx="15">
                  <c:v>0.11363636363636366</c:v>
                </c:pt>
                <c:pt idx="16">
                  <c:v>0.20930232558139528</c:v>
                </c:pt>
                <c:pt idx="17">
                  <c:v>0.31818181818181823</c:v>
                </c:pt>
                <c:pt idx="18">
                  <c:v>0.47727272727272735</c:v>
                </c:pt>
                <c:pt idx="19">
                  <c:v>0.65909090909090928</c:v>
                </c:pt>
                <c:pt idx="20">
                  <c:v>0.65909090909090895</c:v>
                </c:pt>
                <c:pt idx="21">
                  <c:v>0.52272727272727282</c:v>
                </c:pt>
                <c:pt idx="22">
                  <c:v>0.36363636363636354</c:v>
                </c:pt>
                <c:pt idx="23">
                  <c:v>0.34883720930232553</c:v>
                </c:pt>
                <c:pt idx="24">
                  <c:v>0.18181818181818193</c:v>
                </c:pt>
                <c:pt idx="25">
                  <c:v>0.20454545454545442</c:v>
                </c:pt>
                <c:pt idx="26">
                  <c:v>0.11363636363636366</c:v>
                </c:pt>
                <c:pt idx="27">
                  <c:v>0.31818181818181807</c:v>
                </c:pt>
                <c:pt idx="28">
                  <c:v>0.52272727272727271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748288"/>
        <c:axId val="138749824"/>
      </c:barChart>
      <c:catAx>
        <c:axId val="1387482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2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8749824"/>
        <c:crosses val="autoZero"/>
        <c:auto val="1"/>
        <c:lblAlgn val="ctr"/>
        <c:lblOffset val="100"/>
        <c:noMultiLvlLbl val="0"/>
      </c:catAx>
      <c:valAx>
        <c:axId val="138749824"/>
        <c:scaling>
          <c:orientation val="minMax"/>
        </c:scaling>
        <c:delete val="0"/>
        <c:axPos val="b"/>
        <c:majorGridlines/>
        <c:numFmt formatCode="####.0000" sourceLinked="1"/>
        <c:majorTickMark val="out"/>
        <c:minorTickMark val="none"/>
        <c:tickLblPos val="nextTo"/>
        <c:crossAx val="138748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Lbls>
            <c:spPr>
              <a:solidFill>
                <a:schemeClr val="bg1"/>
              </a:solidFill>
            </c:spPr>
            <c:txPr>
              <a:bodyPr/>
              <a:lstStyle/>
              <a:p>
                <a:pPr>
                  <a:defRPr sz="1200" b="1">
                    <a:solidFill>
                      <a:srgbClr val="C0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'ÐÐ¾ÑÐ»ÑÐ´Ð¶ÐµÐ½Ð½Ñ ÑÐºÐ¾Ñ'!$M$1626:$M$1654</c:f>
              <c:strCache>
                <c:ptCount val="29"/>
                <c:pt idx="0">
                  <c:v>f6.1.1.1 : 01 - Освіта.Педагогіка</c:v>
                </c:pt>
                <c:pt idx="1">
                  <c:v>f6.1.1.2: 02 - Культура і мистецтво</c:v>
                </c:pt>
                <c:pt idx="2">
                  <c:v>f6.1.1.3: 03 - Гуманітарні науки</c:v>
                </c:pt>
                <c:pt idx="3">
                  <c:v>f6.1.1.4 : 04 - Богослов ‘я</c:v>
                </c:pt>
                <c:pt idx="4">
                  <c:v>f6.1.1.5: 05 - Соціальні та поведінкові науки</c:v>
                </c:pt>
                <c:pt idx="5">
                  <c:v>f6.1.1.6: 06 - Журналістика</c:v>
                </c:pt>
                <c:pt idx="6">
                  <c:v>f6.1.1.7: 07 - Управління та адміністрування</c:v>
                </c:pt>
                <c:pt idx="7">
                  <c:v>f6.1.1.8: 08 - Право</c:v>
                </c:pt>
                <c:pt idx="8">
                  <c:v>f6.1.1.9: 09 - Біологія</c:v>
                </c:pt>
                <c:pt idx="9">
                  <c:v>f6.1.1.10: 10 - Природничі науки</c:v>
                </c:pt>
                <c:pt idx="10">
                  <c:v>f6.1.1.11: 11 - Математика та статистика</c:v>
                </c:pt>
                <c:pt idx="11">
                  <c:v>f6.1.1.12: 12 - Інформаційні технології</c:v>
                </c:pt>
                <c:pt idx="12">
                  <c:v>f6.1.1.13: 13 - Механічна інженерія</c:v>
                </c:pt>
                <c:pt idx="13">
                  <c:v>f6.1.1.14: 14 - Електрична інженерія</c:v>
                </c:pt>
                <c:pt idx="14">
                  <c:v>f6.1.1.15 : 15 - Автоматизація та приладобудуванн</c:v>
                </c:pt>
                <c:pt idx="15">
                  <c:v>f6.1.1.16: 16 - Хімічна та біоінженерія</c:v>
                </c:pt>
                <c:pt idx="16">
                  <c:v>f6.1.1.17: 17 - Електроніка та телекомунікації</c:v>
                </c:pt>
                <c:pt idx="17">
                  <c:v>f6.1.1.18: 18 - Виробництво та технології</c:v>
                </c:pt>
                <c:pt idx="18">
                  <c:v>f6.1.1.19: 19 - Архітектура та будівництво</c:v>
                </c:pt>
                <c:pt idx="19">
                  <c:v>f6.1.1.20: 20 - Аграрні науки та продовольство</c:v>
                </c:pt>
                <c:pt idx="20">
                  <c:v>f6.1.1.21: 21 - Ветеринарна медицина</c:v>
                </c:pt>
                <c:pt idx="21">
                  <c:v>f6.1.1.22: 22 - Охорона здоров’я</c:v>
                </c:pt>
                <c:pt idx="22">
                  <c:v>f6.1.1.23: 23 - Соціальна робота</c:v>
                </c:pt>
                <c:pt idx="23">
                  <c:v>f6.1.1.24: 24 - Сфера обслуговування</c:v>
                </c:pt>
                <c:pt idx="24">
                  <c:v>f6.1.1.25: 25 - Воєнні науки, нац. безпека, безп</c:v>
                </c:pt>
                <c:pt idx="25">
                  <c:v>f6.1.1.26: 26 - Цивільна безпека</c:v>
                </c:pt>
                <c:pt idx="26">
                  <c:v>f6.1.1.27: 27 -  Транспорт</c:v>
                </c:pt>
                <c:pt idx="27">
                  <c:v>f6.1.1.28: 28 - Публічне управління та адміністрування</c:v>
                </c:pt>
                <c:pt idx="28">
                  <c:v>f6.1.1.29: 29 - Міжнародні відносини</c:v>
                </c:pt>
              </c:strCache>
            </c:strRef>
          </c:cat>
          <c:val>
            <c:numRef>
              <c:f>'ÐÐ¾ÑÐ»ÑÐ´Ð¶ÐµÐ½Ð½Ñ ÑÐºÐ¾Ñ'!$N$1626:$N$1654</c:f>
              <c:numCache>
                <c:formatCode>General</c:formatCode>
                <c:ptCount val="29"/>
                <c:pt idx="0">
                  <c:v>5.9</c:v>
                </c:pt>
                <c:pt idx="1">
                  <c:v>5.8</c:v>
                </c:pt>
                <c:pt idx="2">
                  <c:v>4.2</c:v>
                </c:pt>
                <c:pt idx="3" formatCode="0.00">
                  <c:v>3.8</c:v>
                </c:pt>
                <c:pt idx="4">
                  <c:v>5.7</c:v>
                </c:pt>
                <c:pt idx="5">
                  <c:v>5.2</c:v>
                </c:pt>
                <c:pt idx="6">
                  <c:v>5.6</c:v>
                </c:pt>
                <c:pt idx="7">
                  <c:v>6.2</c:v>
                </c:pt>
                <c:pt idx="8">
                  <c:v>4.5</c:v>
                </c:pt>
                <c:pt idx="9">
                  <c:v>4.8</c:v>
                </c:pt>
                <c:pt idx="10">
                  <c:v>4.8</c:v>
                </c:pt>
                <c:pt idx="11">
                  <c:v>5.8</c:v>
                </c:pt>
                <c:pt idx="12">
                  <c:v>4</c:v>
                </c:pt>
                <c:pt idx="13">
                  <c:v>4.5999999999999996</c:v>
                </c:pt>
                <c:pt idx="14">
                  <c:v>3.9</c:v>
                </c:pt>
                <c:pt idx="15">
                  <c:v>3.6</c:v>
                </c:pt>
                <c:pt idx="16">
                  <c:v>4.4000000000000004</c:v>
                </c:pt>
                <c:pt idx="17">
                  <c:v>5.2</c:v>
                </c:pt>
                <c:pt idx="18">
                  <c:v>6.5</c:v>
                </c:pt>
                <c:pt idx="19">
                  <c:v>6.4</c:v>
                </c:pt>
                <c:pt idx="20">
                  <c:v>5.3</c:v>
                </c:pt>
                <c:pt idx="21">
                  <c:v>6</c:v>
                </c:pt>
                <c:pt idx="22">
                  <c:v>5.0999999999999996</c:v>
                </c:pt>
                <c:pt idx="23">
                  <c:v>5</c:v>
                </c:pt>
                <c:pt idx="24">
                  <c:v>4.4000000000000004</c:v>
                </c:pt>
                <c:pt idx="25">
                  <c:v>5</c:v>
                </c:pt>
                <c:pt idx="26">
                  <c:v>4.4000000000000004</c:v>
                </c:pt>
                <c:pt idx="27">
                  <c:v>4.9000000000000004</c:v>
                </c:pt>
                <c:pt idx="28">
                  <c:v>4.9000000000000004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8771456"/>
        <c:axId val="138793728"/>
      </c:barChart>
      <c:catAx>
        <c:axId val="1387714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8793728"/>
        <c:crosses val="autoZero"/>
        <c:auto val="1"/>
        <c:lblAlgn val="ctr"/>
        <c:lblOffset val="100"/>
        <c:noMultiLvlLbl val="0"/>
      </c:catAx>
      <c:valAx>
        <c:axId val="138793728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1387714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ÑÐºÐ¾Ñ'!$N$1668:$N$1675</c:f>
              <c:strCache>
                <c:ptCount val="8"/>
                <c:pt idx="0">
                  <c:v>011</c:v>
                </c:pt>
                <c:pt idx="1">
                  <c:v>012</c:v>
                </c:pt>
                <c:pt idx="2">
                  <c:v>013</c:v>
                </c:pt>
                <c:pt idx="3">
                  <c:v>014</c:v>
                </c:pt>
                <c:pt idx="4">
                  <c:v>015</c:v>
                </c:pt>
                <c:pt idx="5">
                  <c:v>016</c:v>
                </c:pt>
                <c:pt idx="6">
                  <c:v>017</c:v>
                </c:pt>
                <c:pt idx="7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ÑÐºÐ¾Ñ'!$O$1668:$O$1675</c:f>
              <c:numCache>
                <c:formatCode>####.0</c:formatCode>
                <c:ptCount val="8"/>
                <c:pt idx="0">
                  <c:v>1.9230769230769231</c:v>
                </c:pt>
                <c:pt idx="1">
                  <c:v>3.8461538461538463</c:v>
                </c:pt>
                <c:pt idx="2">
                  <c:v>1.9230769230769231</c:v>
                </c:pt>
                <c:pt idx="3">
                  <c:v>25</c:v>
                </c:pt>
                <c:pt idx="4">
                  <c:v>21.153846153846153</c:v>
                </c:pt>
                <c:pt idx="5">
                  <c:v>1.9230769230769231</c:v>
                </c:pt>
                <c:pt idx="6">
                  <c:v>1.9230769230769231</c:v>
                </c:pt>
                <c:pt idx="7">
                  <c:v>40.384615384615387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341248"/>
        <c:axId val="140342784"/>
      </c:barChart>
      <c:catAx>
        <c:axId val="1403412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342784"/>
        <c:crosses val="autoZero"/>
        <c:auto val="1"/>
        <c:lblAlgn val="ctr"/>
        <c:lblOffset val="100"/>
        <c:noMultiLvlLbl val="0"/>
      </c:catAx>
      <c:valAx>
        <c:axId val="14034278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34124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'ÐÐ¾ÑÐ»ÑÐ´Ð¶ÐµÐ½Ð½Ñ ÑÐºÐ¾Ñ'!$N$1668:$N$1675</c:f>
              <c:strCache>
                <c:ptCount val="8"/>
                <c:pt idx="0">
                  <c:v>011</c:v>
                </c:pt>
                <c:pt idx="1">
                  <c:v>012</c:v>
                </c:pt>
                <c:pt idx="2">
                  <c:v>013</c:v>
                </c:pt>
                <c:pt idx="3">
                  <c:v>014</c:v>
                </c:pt>
                <c:pt idx="4">
                  <c:v>015</c:v>
                </c:pt>
                <c:pt idx="5">
                  <c:v>016</c:v>
                </c:pt>
                <c:pt idx="6">
                  <c:v>017</c:v>
                </c:pt>
                <c:pt idx="7">
                  <c:v>немає відповіді</c:v>
                </c:pt>
              </c:strCache>
            </c:strRef>
          </c:cat>
          <c:val>
            <c:numRef>
              <c:f>'ÐÐ¾ÑÐ»ÑÐ´Ð¶ÐµÐ½Ð½Ñ ÑÐºÐ¾Ñ'!$O$1668:$O$1675</c:f>
              <c:numCache>
                <c:formatCode>####.0</c:formatCode>
                <c:ptCount val="8"/>
                <c:pt idx="0">
                  <c:v>1.9230769230769231</c:v>
                </c:pt>
                <c:pt idx="1">
                  <c:v>3.8461538461538463</c:v>
                </c:pt>
                <c:pt idx="2">
                  <c:v>1.9230769230769231</c:v>
                </c:pt>
                <c:pt idx="3">
                  <c:v>25</c:v>
                </c:pt>
                <c:pt idx="4">
                  <c:v>21.153846153846153</c:v>
                </c:pt>
                <c:pt idx="5">
                  <c:v>1.9230769230769231</c:v>
                </c:pt>
                <c:pt idx="6">
                  <c:v>1.9230769230769231</c:v>
                </c:pt>
                <c:pt idx="7">
                  <c:v>40.384615384615387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0716288"/>
        <c:axId val="140722176"/>
      </c:barChart>
      <c:catAx>
        <c:axId val="1407162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0722176"/>
        <c:crosses val="autoZero"/>
        <c:auto val="1"/>
        <c:lblAlgn val="ctr"/>
        <c:lblOffset val="100"/>
        <c:noMultiLvlLbl val="0"/>
      </c:catAx>
      <c:valAx>
        <c:axId val="140722176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####.0" sourceLinked="1"/>
        <c:majorTickMark val="out"/>
        <c:minorTickMark val="none"/>
        <c:tickLblPos val="nextTo"/>
        <c:crossAx val="1407162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1430" y="0"/>
            <a:ext cx="694998" cy="6858000"/>
          </a:xfrm>
          <a:solidFill>
            <a:srgbClr val="002060"/>
          </a:solidFill>
        </p:spPr>
        <p:txBody>
          <a:bodyPr vert="vert270">
            <a:norm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Синер</a:t>
            </a:r>
            <a:r>
              <a:rPr lang="uk-UA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гія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громади  та освіти »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1820307"/>
            <a:ext cx="7884368" cy="1464677"/>
          </a:xfrm>
        </p:spPr>
        <p:txBody>
          <a:bodyPr>
            <a:normAutofit fontScale="40000" lnSpcReduction="20000"/>
          </a:bodyPr>
          <a:lstStyle/>
          <a:p>
            <a:endParaRPr lang="uk-UA" b="1" dirty="0" smtClean="0">
              <a:solidFill>
                <a:srgbClr val="002060"/>
              </a:solidFill>
            </a:endParaRPr>
          </a:p>
          <a:p>
            <a:r>
              <a:rPr lang="uk-UA" sz="3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Навчально-науковий </a:t>
            </a:r>
            <a:r>
              <a:rPr lang="uk-UA" sz="3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Центр соціологічних досліджень Прикарпатського регіону Прикарпатського університету імені Василя Стефаника  Проектно-освітній Центр «Агенти змін» Прикарпатського університету імені Василя Стефаника разом з ГО «</a:t>
            </a:r>
            <a:r>
              <a:rPr lang="uk-UA" sz="3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Соціоцентр</a:t>
            </a:r>
            <a:r>
              <a:rPr lang="uk-UA" sz="3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3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сприяння Івано-Франківського регіонального </a:t>
            </a:r>
            <a:endParaRPr lang="ru-RU" sz="3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3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відділення «Асоціації міст»</a:t>
            </a:r>
            <a:endParaRPr lang="ru-RU" sz="35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500" dirty="0"/>
          </a:p>
        </p:txBody>
      </p:sp>
      <p:pic>
        <p:nvPicPr>
          <p:cNvPr id="4" name="Рисунок 3" descr="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0647"/>
            <a:ext cx="1895058" cy="1559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Ð¡Ð²ÑÑÐ»Ð¸Ð½Ð° Ð²ÑÐ´ Ð¡Ð¾ÑÑÐ¾ÑÐµÐ½ÑÑ.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18476"/>
            <a:ext cx="1691680" cy="1501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Admin\Desktop\1431016424-4428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47056"/>
            <a:ext cx="1691681" cy="147325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771800" y="5589240"/>
            <a:ext cx="51125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dirty="0" smtClean="0"/>
          </a:p>
          <a:p>
            <a:endParaRPr lang="uk-UA" dirty="0"/>
          </a:p>
          <a:p>
            <a:pPr algn="ctr"/>
            <a:r>
              <a:rPr lang="uk-UA" sz="1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Івано-Франківськ, 03 жовтня 2018 р. </a:t>
            </a:r>
            <a:endParaRPr lang="ru-RU" sz="1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568" y="3717032"/>
            <a:ext cx="84604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Синергія 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освіти: можливості  діалогу в термінах та інструментах практично орієнтованого навчання </a:t>
            </a:r>
            <a:endParaRPr lang="uk-UA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результатами  соціологічного дослідження </a:t>
            </a:r>
            <a:r>
              <a:rPr lang="uk-UA" sz="2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бачень  </a:t>
            </a:r>
            <a:r>
              <a:rPr lang="uk-UA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керівників та працівників ОТГ Прикарпаття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 lvl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410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Середньотермінова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візія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Якою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б Ви хотіли бачити Вашу громаду в цілому через 5 років ? А Ваш напрям (ділянку) роботи,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опишіть?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Що саме на Ваш погляд потрібно зробити, щоб досягнути такого рівня ?</a:t>
            </a:r>
            <a:endParaRPr lang="uk-UA" dirty="0" smtClean="0"/>
          </a:p>
          <a:p>
            <a:endParaRPr lang="uk-UA" dirty="0"/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«Багатою, успішною та фінансово стабільною»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«Комфортною, розвинутою та процвітаючою»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«Самодостатньою та успішною» 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«…»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245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керівників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Команда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uk-UA" sz="1600" dirty="0"/>
          </a:p>
          <a:p>
            <a:pPr lvl="0"/>
            <a:endParaRPr lang="uk-UA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- фахівці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іноземної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мови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равники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(компетентні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 питаннях діяльності ОМС, зокрема юридичного супроводу, цивільного права, успадкування майна, земельного законодавства, екології, правоохоронної діяльності, фінансової дисципліни);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фахівці з проектного менеджменту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(усіх напрямів, особливо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міжнародні);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менеджери комунального майна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(із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дизайнерским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та просторовим баченням);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фінансист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компетентний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у процесі формування місцевих бюджетів);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аналітик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місцевих надходжень та податків;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аналітик інвестицій (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фахівець з формування інвестиційної заявки, інвестиційного паспорту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землевпорядник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із юридичною освітою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(подвійний диплом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менеджери по управлінню за галузями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(освіта, медицина, культура, тощо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лікар загальної практики та сімейної медицини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робітничі професії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(будівельники, зварники, екскаваторники, плиточники і ін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.);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проектант-будівельник-кошторисник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працівник індустрії туризму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(із сучасним баченням та якостями управлінця-новатора). </a:t>
            </a:r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504" y="191683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 Середній вік працівника – 33,5 роки» </a:t>
            </a: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370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Команда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916832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С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3.1. – 3.9. Скажіть, будь-ласка,  наскільки кадровий потенціал Вашої ОТГ  відповідає потребам та актуальним завданням які постають перед Вашою громадою саме зараз (</a:t>
            </a:r>
            <a:r>
              <a:rPr lang="uk-UA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 0 до 10, де 0 – цілком не відповідає; 10 – цілком відповідає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): </a:t>
            </a:r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1938015"/>
              </p:ext>
            </p:extLst>
          </p:nvPr>
        </p:nvGraphicFramePr>
        <p:xfrm>
          <a:off x="0" y="2852936"/>
          <a:ext cx="903649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2379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3. Команда </a:t>
            </a: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1602761"/>
              </p:ext>
            </p:extLst>
          </p:nvPr>
        </p:nvGraphicFramePr>
        <p:xfrm>
          <a:off x="4499992" y="2057400"/>
          <a:ext cx="4644008" cy="4539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95536" y="2348880"/>
            <a:ext cx="424847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4.Чи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стикалася Ваша громада із необхідністю вирішення завдань на розв’язання яких не вистачає працівників ?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%)</a:t>
            </a:r>
          </a:p>
          <a:p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Що це за завдання, опишіть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285750" indent="-285750">
              <a:buFontTx/>
              <a:buChar char="-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равове впорядкування земельних відносин;</a:t>
            </a:r>
          </a:p>
          <a:p>
            <a:pPr marL="285750" indent="-285750">
              <a:buFontTx/>
              <a:buChar char="-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озвиток туризму; </a:t>
            </a:r>
          </a:p>
          <a:p>
            <a:pPr marL="285750" indent="-285750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землевпорядкування;</a:t>
            </a:r>
          </a:p>
          <a:p>
            <a:pPr marL="285750" indent="-285750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стратегічне планування; </a:t>
            </a:r>
          </a:p>
          <a:p>
            <a:pPr marL="285750" indent="-285750">
              <a:buFontTx/>
              <a:buChar char="-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роектна діяльність; </a:t>
            </a:r>
          </a:p>
          <a:p>
            <a:pPr marL="285750" indent="-285750">
              <a:buFontTx/>
              <a:buChar char="-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озробка кошторисної документації ;</a:t>
            </a:r>
          </a:p>
          <a:p>
            <a:pPr marL="285750" indent="-285750">
              <a:buFontTx/>
              <a:buChar char="-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аховий переклад іноземними мовами  та ін.  </a:t>
            </a:r>
          </a:p>
          <a:p>
            <a:pPr marL="285750" indent="-285750">
              <a:buFontTx/>
              <a:buChar char="-"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26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керівників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4.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адрова 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перспектива в розрізі освітніх пропозицій 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регіону: незаповнена ніша на думку керівників ОТГ Прикарпаття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менеджери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міжнародних проектів;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юристи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(профільний за земельними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питаннями);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реєстратори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ЦНАП;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фінансові аналітики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місцевих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надходжень;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с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пеціалісти за напрямом сільське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господарство, фермерство;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індустрія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туризму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- аналітики фінансових надходжень;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аналітики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 питань енергоефективності;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Char char="-"/>
            </a:pP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архітектори.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/>
              <a:t>«»</a:t>
            </a:r>
          </a:p>
          <a:p>
            <a:endParaRPr lang="uk-UA" dirty="0"/>
          </a:p>
          <a:p>
            <a:endParaRPr lang="uk-UA" dirty="0"/>
          </a:p>
          <a:p>
            <a:r>
              <a:rPr lang="uk-UA" dirty="0" smtClean="0"/>
              <a:t>«»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27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4.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адрова 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перспектива в розрізі освітніх пропозицій 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регіону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30963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d4.1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вашу думку, чи здатні навчальні заклади Івано-Франківщини забезпечити підготовку спеціалістів, які потрібні в ОТГ саме зараз ?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(y %)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5693577"/>
              </p:ext>
            </p:extLst>
          </p:nvPr>
        </p:nvGraphicFramePr>
        <p:xfrm>
          <a:off x="3347864" y="1988840"/>
          <a:ext cx="568863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696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керівників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ожливості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діалогу в термінах та інструментах практично орієнтованого навчання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Передумови співпраці</a:t>
            </a:r>
            <a:r>
              <a:rPr lang="uk-UA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342900" lvl="0" indent="-342900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місцевий студент;</a:t>
            </a:r>
          </a:p>
          <a:p>
            <a:pPr marL="342900" lvl="0" indent="-342900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добра успішність; </a:t>
            </a:r>
          </a:p>
          <a:p>
            <a:pPr marL="342900" lvl="0" indent="-342900">
              <a:buFontTx/>
              <a:buChar char="-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якісний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менторський супровід студента на всіх етапах планування та безпосереднього проходження практичного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навчання. </a:t>
            </a:r>
          </a:p>
          <a:p>
            <a:pPr lvl="0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/>
              <a:t>«»</a:t>
            </a:r>
          </a:p>
          <a:p>
            <a:r>
              <a:rPr lang="uk-UA" dirty="0" smtClean="0"/>
              <a:t>«»</a:t>
            </a:r>
            <a:endParaRPr lang="uk-UA" dirty="0"/>
          </a:p>
          <a:p>
            <a:r>
              <a:rPr lang="uk-UA" dirty="0" smtClean="0"/>
              <a:t>«»</a:t>
            </a:r>
            <a:endParaRPr lang="uk-UA" dirty="0"/>
          </a:p>
          <a:p>
            <a:r>
              <a:rPr lang="uk-UA" dirty="0" smtClean="0"/>
              <a:t>«»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67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ожливості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діалогу в термінах та інструментах практично орієнтованого навчання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276872"/>
            <a:ext cx="3851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i.5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б до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Вашої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громади скерували студента/студентку для проходження практики,  Ваше ставлення ?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(y %)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8242894"/>
              </p:ext>
            </p:extLst>
          </p:nvPr>
        </p:nvGraphicFramePr>
        <p:xfrm>
          <a:off x="3851920" y="1844824"/>
          <a:ext cx="518457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444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0"/>
            <a:ext cx="9144000" cy="6926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отовність до співпраці у форматі практичного навчання студентів на базі ОТГ (</a:t>
            </a:r>
            <a:r>
              <a:rPr lang="uk-UA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 0 до 1: </a:t>
            </a:r>
            <a:r>
              <a:rPr lang="uk-UA" sz="20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середн</a:t>
            </a:r>
            <a:r>
              <a:rPr lang="uk-UA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i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0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рифм</a:t>
            </a:r>
            <a:r>
              <a:rPr lang="uk-UA" sz="20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07186221"/>
              </p:ext>
            </p:extLst>
          </p:nvPr>
        </p:nvGraphicFramePr>
        <p:xfrm>
          <a:off x="-108520" y="836712"/>
          <a:ext cx="925252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381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uk-UA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ожливості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діалогу в термінах та інструментах практично орієнтованого 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навчання: оцінка галузей знань в розрізі кадрових потреб ОТГ 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2276872"/>
            <a:ext cx="9144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	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 6.1.1.1 – 6.1.1.29. 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Оцініть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будь-ласка, настільки затребувані перелічені нижче галузі знань з точки зору  потреб Вашої ОТГ у вирішенні тих чи інших завдань (від 0 до 10, де 0 – «цілком не затребувані»; 10 – «дуже затребувані»?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шифри  галузей знань, коди та найменування спеціальностей – 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див.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Додаток 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24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Постанова </a:t>
            </a:r>
            <a:r>
              <a:rPr lang="uk-UA" sz="24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Кабінету Міністрі України від 29 квітня 2015 р.№ 266 Про перелік галузей знань і спеціальностей, за якими здійснюється підготовка здобувачів вищої освіти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7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/>
              <a:t>1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Резюме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51710"/>
            <a:ext cx="8784976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рамках меморандуму про співпрацю  між Д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ВНЗ 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Прикарпатський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національний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університет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імені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Василя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Стефаника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Івано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Франківськ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регіональн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відділення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Всеукраїнської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Асоціація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Навчально-науковим Центром соціологічних досліджень Прикарпатського регіону Прикарпатського університету імені Василя Стефаника, Проектно-освітнім Центром «Агенти змін» Прикарпатського університету імені Василя Стефаника разом з ГО «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Соціоцентр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 сприяння Івано-Франківського регіонального відділення «Асоціації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міст» впродовж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03 - 28  вересня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2018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року проведено  опитування працівників та керівників 14 ОТГ Івано-Франківської області з метою вивчення кадрових потреб, розробки практичних рекомендацій спрямованих на узгодження професійних потреб громад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Прикарпаття з одного боку та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освітніх пропозицій регіональних навчальних установ – з іншого.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6734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646168"/>
              </p:ext>
            </p:extLst>
          </p:nvPr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9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_01 -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Освіта.Педагогіка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обрані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спеціальності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7562516"/>
              </p:ext>
            </p:extLst>
          </p:nvPr>
        </p:nvGraphicFramePr>
        <p:xfrm>
          <a:off x="107504" y="2646204"/>
          <a:ext cx="8484046" cy="3447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0393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Культура і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мистецтво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обрані</a:t>
            </a:r>
            <a:r>
              <a:rPr 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спеціальності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5910432"/>
              </p:ext>
            </p:extLst>
          </p:nvPr>
        </p:nvGraphicFramePr>
        <p:xfrm>
          <a:off x="107504" y="2646204"/>
          <a:ext cx="8484046" cy="34470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7434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_0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GB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поведінкові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науки: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обрані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спеціальності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329883"/>
              </p:ext>
            </p:extLst>
          </p:nvPr>
        </p:nvGraphicFramePr>
        <p:xfrm>
          <a:off x="1524000" y="3356992"/>
          <a:ext cx="6096000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98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_0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Управління та </a:t>
            </a:r>
            <a:r>
              <a:rPr lang="uk-UA" sz="2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адімністрування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4842622"/>
              </p:ext>
            </p:extLst>
          </p:nvPr>
        </p:nvGraphicFramePr>
        <p:xfrm>
          <a:off x="395536" y="2057400"/>
          <a:ext cx="8280920" cy="4107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1357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Інформаційні технології 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5880537"/>
              </p:ext>
            </p:extLst>
          </p:nvPr>
        </p:nvGraphicFramePr>
        <p:xfrm>
          <a:off x="804862" y="2057400"/>
          <a:ext cx="7534275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539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Архітектура та будівництво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30190449"/>
              </p:ext>
            </p:extLst>
          </p:nvPr>
        </p:nvGraphicFramePr>
        <p:xfrm>
          <a:off x="1331640" y="2057400"/>
          <a:ext cx="655272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30038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Аграрні науки та продовольство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689328"/>
              </p:ext>
            </p:extLst>
          </p:nvPr>
        </p:nvGraphicFramePr>
        <p:xfrm>
          <a:off x="1009650" y="2057400"/>
          <a:ext cx="7124700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72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f6.1.2.1 _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en-GB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Охорона здоров</a:t>
            </a:r>
            <a:r>
              <a:rPr lang="en-US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0248342"/>
              </p:ext>
            </p:extLst>
          </p:nvPr>
        </p:nvGraphicFramePr>
        <p:xfrm>
          <a:off x="899592" y="2057400"/>
          <a:ext cx="7416823" cy="36038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8720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керівників та працівників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світньо-професійна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тематика в контексті </a:t>
            </a:r>
            <a:r>
              <a:rPr lang="uk-UA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стратегування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розвитку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967335"/>
            <a:ext cx="6606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Індустрії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туризму та готельної справи;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ільське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господарство, аграрний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сектор;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3) прогресивна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дошкільна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освіта. 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…. А, якщо мовою цифр ? </a:t>
            </a:r>
          </a:p>
          <a:p>
            <a:pPr algn="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988840"/>
            <a:ext cx="55446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uk-UA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Пріоритетні напрями: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4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908050"/>
            <a:ext cx="9144000" cy="576263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Об’єднані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територіальні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Прикарпаття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у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часники дослідження 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1484784"/>
            <a:ext cx="81003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Брошнів-Осадська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селищна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Витвицька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Дзвиняцька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Космацька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громада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Матеївецька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П’ядицька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Переріслянська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Печеніжинська</a:t>
            </a:r>
            <a:r>
              <a:rPr lang="uk-UA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Рожнівська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Старобогородчанська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сільська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Тлумацька</a:t>
            </a:r>
            <a:r>
              <a:rPr lang="uk-UA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міська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Яблунівська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селищна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uk-UA" sz="1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Ямницька</a:t>
            </a:r>
            <a:r>
              <a:rPr lang="uk-UA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сільська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об’єднана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територіальна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громада </a:t>
            </a:r>
          </a:p>
        </p:txBody>
      </p:sp>
    </p:spTree>
    <p:extLst>
      <p:ext uri="{BB962C8B-B14F-4D97-AF65-F5344CB8AC3E}">
        <p14:creationId xmlns:p14="http://schemas.microsoft.com/office/powerpoint/2010/main" val="3880911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працівників </a:t>
            </a:r>
            <a:r>
              <a:rPr lang="uk-UA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620688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в'язок 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професійного навчання та </a:t>
            </a:r>
            <a:r>
              <a:rPr lang="uk-UA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стратегування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розувитку</a:t>
            </a: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7063933"/>
              </p:ext>
            </p:extLst>
          </p:nvPr>
        </p:nvGraphicFramePr>
        <p:xfrm>
          <a:off x="-1" y="1109662"/>
          <a:ext cx="9144001" cy="5748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8283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0"/>
            <a:ext cx="9144000" cy="76470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півставлення кадрової потреби з точки зору </a:t>
            </a:r>
            <a:r>
              <a:rPr lang="uk-UA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стратегування</a:t>
            </a: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розвитку із намірами прийняти в громаду практиканта за тим чи іншим напрямом підготовки </a:t>
            </a:r>
          </a:p>
          <a:p>
            <a:pPr marL="0" indent="0" algn="ctr">
              <a:buNone/>
            </a:pPr>
            <a:endParaRPr lang="uk-UA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2215886"/>
              </p:ext>
            </p:extLst>
          </p:nvPr>
        </p:nvGraphicFramePr>
        <p:xfrm>
          <a:off x="-1" y="764704"/>
          <a:ext cx="9144001" cy="6093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602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Аналітика громад за групами (1 – власні  надходження)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4650627"/>
              </p:ext>
            </p:extLst>
          </p:nvPr>
        </p:nvGraphicFramePr>
        <p:xfrm>
          <a:off x="467544" y="2057400"/>
          <a:ext cx="8676456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122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Соціально-демографічний  профіль респондентів дослідження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/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h1.1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працюєте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органах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? (за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групами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1 року		23,1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1 - 5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25,0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5 - 10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9,6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10 - 15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13,5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15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26,9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1,9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100,0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8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Соціально-демографічний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профіль респондентів дослідження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763284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h2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Ваша посада в  ОТГ?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dirty="0"/>
              <a:t>	</a:t>
            </a:r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946702"/>
              </p:ext>
            </p:extLst>
          </p:nvPr>
        </p:nvGraphicFramePr>
        <p:xfrm>
          <a:off x="539552" y="2714623"/>
          <a:ext cx="5791398" cy="2874616"/>
        </p:xfrm>
        <a:graphic>
          <a:graphicData uri="http://schemas.openxmlformats.org/drawingml/2006/table">
            <a:tbl>
              <a:tblPr>
                <a:tableStyleId>{46F890A9-2807-4EBB-B81D-B2AA78EC7F39}</a:tableStyleId>
              </a:tblPr>
              <a:tblGrid>
                <a:gridCol w="2363517"/>
                <a:gridCol w="3427881"/>
              </a:tblGrid>
              <a:tr h="632415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 dirty="0" err="1">
                          <a:effectLst/>
                        </a:rPr>
                        <a:t>Міський</a:t>
                      </a:r>
                      <a:r>
                        <a:rPr lang="ru-RU" sz="1600" u="none" strike="noStrike" dirty="0">
                          <a:effectLst/>
                        </a:rPr>
                        <a:t> (</a:t>
                      </a:r>
                      <a:r>
                        <a:rPr lang="ru-RU" sz="1600" u="none" strike="noStrike" dirty="0" err="1">
                          <a:effectLst/>
                        </a:rPr>
                        <a:t>селищний</a:t>
                      </a:r>
                      <a:r>
                        <a:rPr lang="ru-RU" sz="1600" u="none" strike="noStrike" dirty="0">
                          <a:effectLst/>
                        </a:rPr>
                        <a:t>, </a:t>
                      </a:r>
                      <a:r>
                        <a:rPr lang="ru-RU" sz="1600" u="none" strike="noStrike" dirty="0" err="1">
                          <a:effectLst/>
                        </a:rPr>
                        <a:t>сільський</a:t>
                      </a:r>
                      <a:r>
                        <a:rPr lang="ru-RU" sz="1600" u="none" strike="noStrike" dirty="0">
                          <a:effectLst/>
                        </a:rPr>
                        <a:t>) голова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3,8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Секретар ради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11,5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Заступники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1,9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613251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Начальник управління, відділу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13,5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Спеціалісти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59,6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Допоміжний персонал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5,8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325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600" u="none" strike="noStrike">
                          <a:effectLst/>
                        </a:rPr>
                        <a:t>Немає відповіді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600" u="none" strike="noStrike" dirty="0">
                          <a:effectLst/>
                        </a:rPr>
                        <a:t>3,8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59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Соціально-демографічний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профіль респондентів дослідження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76328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	</a:t>
            </a:r>
            <a:endParaRPr lang="ru-RU" b="1" dirty="0"/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h3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доводилося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Вам коли-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небудь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стажуватися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за кордоном ?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%)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	94,2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так		3,8		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1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		100,0		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376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156" y="1052736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Соціально-демографічний </a:t>
            </a:r>
            <a:r>
              <a:rPr lang="uk-UA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профіль респондентів дослідження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988840"/>
            <a:ext cx="76328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	</a:t>
            </a:r>
            <a:endParaRPr lang="ru-RU" b="1" dirty="0"/>
          </a:p>
          <a:p>
            <a:endParaRPr lang="ru-RU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669655"/>
              </p:ext>
            </p:extLst>
          </p:nvPr>
        </p:nvGraphicFramePr>
        <p:xfrm>
          <a:off x="539552" y="2276872"/>
          <a:ext cx="4392488" cy="13997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2610"/>
                <a:gridCol w="2599878"/>
              </a:tblGrid>
              <a:tr h="484538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менше</a:t>
                      </a:r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року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4576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1 - 2 роки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25,0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457620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роки і більше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1520" y="1700808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Тип ОТГ (тривалість роботи)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/>
              <a:t>1</a:t>
            </a:r>
            <a:r>
              <a:rPr lang="uk-U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Дякуємо! 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 дослідженням  працювали:</a:t>
            </a:r>
          </a:p>
          <a:p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ДВНЗ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«Прикарпатський національний університет імені Василя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Стефаника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Кропельницька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С. Луцька Ю., Максимович О.) </a:t>
            </a:r>
          </a:p>
          <a:p>
            <a:pPr algn="just"/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Громадська 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організація «</a:t>
            </a:r>
            <a:r>
              <a:rPr lang="uk-UA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Соціоцентр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uk-UA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Торконяк</a:t>
            </a:r>
            <a:r>
              <a:rPr lang="uk-UA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Д.)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Івано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Франківськ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регіональн</a:t>
            </a:r>
            <a:r>
              <a:rPr lang="uk-UA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відділення</a:t>
            </a:r>
            <a:r>
              <a:rPr lang="uk-UA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Всеукраїнської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асоціації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органів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місцевого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самоврядування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Асоціація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міст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Деркач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Скиданюк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М.,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Стефанчук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Ю.)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	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медіа-підтримка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Лесик О., </a:t>
            </a:r>
            <a:r>
              <a:rPr lang="ru-RU" sz="20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Процюк</a:t>
            </a: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О.) </a:t>
            </a:r>
            <a:endParaRPr lang="uk-UA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499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dirty="0" smtClean="0"/>
              <a:t>1</a:t>
            </a:r>
            <a:r>
              <a:rPr lang="uk-U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Методологія 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51710"/>
            <a:ext cx="8784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 smtClean="0"/>
              <a:t>	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Стратегія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дослідження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синтетична, із застосуванням як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кількісного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так і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якісного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підходів. Якісний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підхід реалізовано шляхом 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напівструктурованого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експертного </a:t>
            </a:r>
            <a:r>
              <a:rPr lang="uk-UA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інтерв</a:t>
            </a:r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ю із головами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ОТГ Прикарпаття;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кількісний - шляхом письмового опитування працівників громад за стандартизованим опитувальником.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дослідженні застосовано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цільовий підхід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 формування вибірки, зокрема, за ознаками: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громади 1 (сільська, селищна, міська);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громади 2 (за обсягом власних надходжень);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громади 3 (за часом та досвідом роботи). </a:t>
            </a:r>
            <a:endParaRPr lang="uk-UA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Рівень </a:t>
            </a:r>
            <a:r>
              <a:rPr lang="uk-UA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досягнення цільової групи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становить 8,1 % (згідно даних про чисельність та структуру штатного складу органів місцевого самоврядування громад). </a:t>
            </a:r>
            <a:r>
              <a:rPr lang="uk-UA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Масив </a:t>
            </a:r>
            <a:r>
              <a:rPr lang="uk-UA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даних становить 318 одиниць аналізу, похибка дослідження із ймовірністю 0,95 не перевищує 3 %. 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68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лідерів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/>
              <a:t>1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Актуальна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трійка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причини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Проблеми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організації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влади; </a:t>
            </a:r>
          </a:p>
          <a:p>
            <a:pPr marL="342900" indent="-342900">
              <a:buAutoNum type="arabicParenR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Відсутність (або невідповідність)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типового штатного розпису громади,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посадових інструкцій, алгоритму формування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громади, тощо; 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3)    Одночасний перетин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реформ різних галузей в одному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процесі.  </a:t>
            </a:r>
          </a:p>
          <a:p>
            <a:pPr algn="just"/>
            <a:endParaRPr lang="uk-UA" dirty="0"/>
          </a:p>
          <a:p>
            <a:pPr algn="just"/>
            <a:r>
              <a:rPr lang="uk-UA" dirty="0" smtClean="0"/>
              <a:t>«…»</a:t>
            </a:r>
          </a:p>
          <a:p>
            <a:pPr algn="just"/>
            <a:r>
              <a:rPr lang="uk-UA" dirty="0" smtClean="0"/>
              <a:t>	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«Це були проблеми організації влади. …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ожна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 прикладі пояснити. Скажімо, проста селищна рада, вона ж не відповідала за сферу управління освітою, правда ж ? То треба було напрацювати алгоритм, закріпити посадових осіб, які би вели певну ділянку роботи … Далі, управління комунальним майном … До цього часу ми не мали таких повноважень … і таких от прикладів можна наводити дуже багато, про те з чим ми зіштовхнулися на початку під час організації штатного розпису і виконання своїх посадових обов’язків в рамках діяльності ОМС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» </a:t>
            </a:r>
          </a:p>
          <a:p>
            <a:pPr algn="just"/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pPr marL="285750" indent="-285750">
              <a:buFontTx/>
              <a:buChar char="-"/>
            </a:pPr>
            <a:endParaRPr lang="uk-UA" dirty="0"/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pPr marL="285750" indent="-285750">
              <a:buFontTx/>
              <a:buChar char="-"/>
            </a:pPr>
            <a:endParaRPr lang="uk-UA" dirty="0"/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pPr marL="285750" indent="-285750">
              <a:buFontTx/>
              <a:buChar char="-"/>
            </a:pPr>
            <a:endParaRPr lang="uk-UA" dirty="0"/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pPr marL="285750" indent="-285750">
              <a:buFontTx/>
              <a:buChar char="-"/>
            </a:pPr>
            <a:endParaRPr lang="uk-UA" dirty="0"/>
          </a:p>
          <a:p>
            <a:pPr marL="285750" indent="-285750">
              <a:buFontTx/>
              <a:buChar char="-"/>
            </a:pPr>
            <a:endParaRPr lang="uk-UA" dirty="0" smtClean="0"/>
          </a:p>
          <a:p>
            <a:pPr marL="285750" indent="-285750"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892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лідерів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93610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/>
              <a:t>1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Актуальна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трійка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проблем: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видимі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шляхи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розв’язання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шляхом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залучення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кадрового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потенціалу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Залучення кваліфікованих  у  питаннях децентралізації  та діяльності ОМС юристів;</a:t>
            </a: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2) Профільна інформаційна і роз'яснювальна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робота на місцях;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3) Вивчення потреби працівників у посиленні тих чи інших ділянок роботи та напрямів перед проведенням  навчань, тренінгів з метою підвищення ефективності таких заходів. </a:t>
            </a:r>
          </a:p>
          <a:p>
            <a:pPr lvl="0"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«…»</a:t>
            </a:r>
          </a:p>
          <a:p>
            <a:pPr lvl="0"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« Ми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готові направляти на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навчання працівників,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але щоб були семінари такі, щоб були цікавими і що нас стосується … Якщо вже є організації які ті семінари забезпечують, то б треба питати хоча б в телефонному режимі   почули що б громаді було цікаво, щоб отримати на тому семінарі відповіді на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такі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запитання. Наприклад, було актуальним, як отримати ліцензію на надання медичних послуг …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Ми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з різних джерел то дізнавалися, але не було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структури,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яка б зробила такі інформаційні рекомендації як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покроково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вирішити те чи інше питання.  Так само і інші новинки, які є в процесі реформи: як зареєструвати статут ліцею, чи інші там питання. А так кожен робить то як собі розуміє, а в кінцевому результаті багато помилок, бо то все йде трохи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хаотично» </a:t>
            </a:r>
            <a:endParaRPr lang="uk-UA" i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592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936104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r>
              <a:rPr lang="ru-RU" sz="2000" dirty="0"/>
              <a:t>1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Актуальна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трійка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проблем,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причини 1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32128" y="2276871"/>
            <a:ext cx="87849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dirty="0" smtClean="0"/>
              <a:t>	</a:t>
            </a:r>
          </a:p>
          <a:p>
            <a:pPr lvl="0"/>
            <a:r>
              <a:rPr lang="uk-UA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Фінансове та матеріально-технічне забезпечення;</a:t>
            </a: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2) Нечітке законодавство та кадровий рівень працівників; </a:t>
            </a: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	3) Низька активність громадян. </a:t>
            </a:r>
          </a:p>
          <a:p>
            <a:pPr lvl="0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  … »</a:t>
            </a:r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27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працівників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Актуальні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2: 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Відмітьте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будь-ласка, 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ті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потребують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додаткової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Вашій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ОТГ (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0 до 1) ?</a:t>
            </a: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uk-UA" dirty="0" smtClean="0"/>
          </a:p>
          <a:p>
            <a:pPr lvl="0"/>
            <a:endParaRPr lang="uk-UA" dirty="0"/>
          </a:p>
          <a:p>
            <a:pPr lvl="0"/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029462"/>
              </p:ext>
            </p:extLst>
          </p:nvPr>
        </p:nvGraphicFramePr>
        <p:xfrm>
          <a:off x="0" y="1619250"/>
          <a:ext cx="91440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630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188"/>
            <a:ext cx="9144000" cy="68350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 дослідження: бачення  керівників ОТГ Прикарпаття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864096"/>
          </a:xfrm>
          <a:solidFill>
            <a:srgbClr val="002060"/>
          </a:solidFill>
        </p:spPr>
        <p:txBody>
          <a:bodyPr>
            <a:noAutofit/>
          </a:bodyPr>
          <a:lstStyle/>
          <a:p>
            <a:pPr algn="ctr"/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2.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ередньотермінова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візія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майбутнього</a:t>
            </a:r>
            <a:r>
              <a:rPr lang="ru-RU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громади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та шляхи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досягнення</a:t>
            </a: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algn="ctr">
              <a:buNone/>
            </a:pPr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7504" y="2276872"/>
            <a:ext cx="87849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«Успішна громада»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«Громада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з якої люди не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виїжджають»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«Незалежна громада» 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«…»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Вирішення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проблеми трудової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міграції; </a:t>
            </a:r>
          </a:p>
          <a:p>
            <a:pPr lvl="0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Комфортне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життя і дозвілля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мешканців у громаді;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Розвиток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агропромислового  сектору та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галузі туризму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«…»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589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1166</Words>
  <Application>Microsoft Office PowerPoint</Application>
  <PresentationFormat>Экран (4:3)</PresentationFormat>
  <Paragraphs>318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« Синергія  громади  та освіти »</vt:lpstr>
      <vt:lpstr>Презентация PowerPoint</vt:lpstr>
      <vt:lpstr>Презентация PowerPoint</vt:lpstr>
      <vt:lpstr>Презентация PowerPoint</vt:lpstr>
      <vt:lpstr>Результати дослідження: бачення лідерів ОТГ Прикарпаття</vt:lpstr>
      <vt:lpstr>Результати дослідження: бачення лідерів ОТГ Прикарпаття</vt:lpstr>
      <vt:lpstr>Результати дослідження: бачення працівників ОТГ Прикарпаття</vt:lpstr>
      <vt:lpstr>Результати дослідження: бачення працівників ОТГ Прикарпаття</vt:lpstr>
      <vt:lpstr>Результати дослідження: бачення  керівників ОТГ Прикарпаття</vt:lpstr>
      <vt:lpstr>Результати дослідження: бачення  працівників ОТГ Прикарпаття</vt:lpstr>
      <vt:lpstr>Результати дослідження: бачення  керівників ОТГ Прикарпаття</vt:lpstr>
      <vt:lpstr>Результати дослідження: бачення  працівників ОТГ Прикарпаття</vt:lpstr>
      <vt:lpstr>Результати дослідження: бачення  працівників ОТГ Прикарпаття</vt:lpstr>
      <vt:lpstr>Результати дослідження: бачення  керівників ОТГ Прикарпаття</vt:lpstr>
      <vt:lpstr>Результати дослідження: бачення  працівників ОТГ Прикарпаття</vt:lpstr>
      <vt:lpstr>Результати дослідження: бачення  керівників ОТГ Прикарпаття</vt:lpstr>
      <vt:lpstr>Результати дослідження: бачення  працівників ОТГ Прикарпаття</vt:lpstr>
      <vt:lpstr>Презентация PowerPoint</vt:lpstr>
      <vt:lpstr>Результати дослідження: бачення  працівників ОТГ Прикарпаття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Результати дослідження: бачення  керівників та працівників ОТГ Прикарпаття</vt:lpstr>
      <vt:lpstr>Результати дослідження: бачення  працівників ОТГ Прикарпаття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Синергія гро</dc:title>
  <dc:creator>Admin</dc:creator>
  <cp:lastModifiedBy>Admin</cp:lastModifiedBy>
  <cp:revision>44</cp:revision>
  <dcterms:created xsi:type="dcterms:W3CDTF">2018-10-02T12:08:30Z</dcterms:created>
  <dcterms:modified xsi:type="dcterms:W3CDTF">2018-10-02T23:47:07Z</dcterms:modified>
</cp:coreProperties>
</file>