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4"/>
  </p:notesMasterIdLst>
  <p:sldIdLst>
    <p:sldId id="256" r:id="rId2"/>
    <p:sldId id="277" r:id="rId3"/>
    <p:sldId id="274" r:id="rId4"/>
    <p:sldId id="284" r:id="rId5"/>
    <p:sldId id="286" r:id="rId6"/>
    <p:sldId id="288" r:id="rId7"/>
    <p:sldId id="289" r:id="rId8"/>
    <p:sldId id="293" r:id="rId9"/>
    <p:sldId id="294" r:id="rId10"/>
    <p:sldId id="257" r:id="rId11"/>
    <p:sldId id="279" r:id="rId12"/>
    <p:sldId id="298" r:id="rId13"/>
    <p:sldId id="292" r:id="rId14"/>
    <p:sldId id="299" r:id="rId15"/>
    <p:sldId id="302" r:id="rId16"/>
    <p:sldId id="308" r:id="rId17"/>
    <p:sldId id="307" r:id="rId18"/>
    <p:sldId id="303" r:id="rId19"/>
    <p:sldId id="304" r:id="rId20"/>
    <p:sldId id="309" r:id="rId21"/>
    <p:sldId id="300" r:id="rId22"/>
    <p:sldId id="30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>
        <p:scale>
          <a:sx n="90" d="100"/>
          <a:sy n="90" d="100"/>
        </p:scale>
        <p:origin x="-145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526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0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6D6A4-8912-46A6-82F5-5DBF4C5D8C7E}" type="datetimeFigureOut">
              <a:rPr lang="uk-UA" smtClean="0"/>
              <a:pPr/>
              <a:t>06.11.2018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91F1F-D884-4A92-ACB8-3A1D90CC8C2C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91F1F-D884-4A92-ACB8-3A1D90CC8C2C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91F1F-D884-4A92-ACB8-3A1D90CC8C2C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88C359-406D-4956-85DA-E74DD9BC46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D22FC96-7898-4867-A305-B0D6746936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401235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1300" b="1" dirty="0" smtClean="0"/>
              <a:t>Всеукраїнська науково-практична конференція </a:t>
            </a:r>
            <a:r>
              <a:rPr lang="uk-UA" sz="1300" dirty="0" smtClean="0"/>
              <a:t/>
            </a:r>
            <a:br>
              <a:rPr lang="uk-UA" sz="1300" dirty="0" smtClean="0"/>
            </a:br>
            <a:r>
              <a:rPr lang="uk-UA" sz="1300" b="1" dirty="0" smtClean="0"/>
              <a:t>«Християнство в Україні: історичні витоки, сучасний стан і виклики ХХІ століття (до ювілею </a:t>
            </a:r>
            <a:r>
              <a:rPr lang="uk-UA" sz="1300" b="1" dirty="0" err="1" smtClean="0"/>
              <a:t>1030-ліття</a:t>
            </a:r>
            <a:r>
              <a:rPr lang="uk-UA" sz="1300" b="1" dirty="0" smtClean="0"/>
              <a:t> хрещення України)», </a:t>
            </a:r>
            <a:r>
              <a:rPr lang="uk-UA" sz="1300" dirty="0" smtClean="0"/>
              <a:t/>
            </a:r>
            <a:br>
              <a:rPr lang="uk-UA" sz="1300" dirty="0" smtClean="0"/>
            </a:br>
            <a:r>
              <a:rPr lang="uk-UA" sz="1300" b="1" dirty="0" smtClean="0"/>
              <a:t>Івано-Франківськ - 07 </a:t>
            </a:r>
            <a:r>
              <a:rPr lang="uk-UA" sz="1300" b="1" dirty="0" smtClean="0"/>
              <a:t>листопада 2018 </a:t>
            </a:r>
            <a:r>
              <a:rPr lang="uk-UA" sz="1300" b="1" dirty="0" smtClean="0"/>
              <a:t/>
            </a:r>
            <a:br>
              <a:rPr lang="uk-UA" sz="1300" b="1" dirty="0" smtClean="0"/>
            </a:br>
            <a:r>
              <a:rPr lang="uk-UA" sz="1300" b="1" dirty="0" smtClean="0"/>
              <a:t/>
            </a:r>
            <a:br>
              <a:rPr lang="uk-UA" sz="1300" b="1" dirty="0" smtClean="0"/>
            </a:br>
            <a:r>
              <a:rPr lang="uk-UA" sz="1300" b="1" dirty="0" smtClean="0"/>
              <a:t/>
            </a:r>
            <a:br>
              <a:rPr lang="uk-UA" sz="1300" b="1" dirty="0" smtClean="0"/>
            </a:br>
            <a:r>
              <a:rPr lang="uk-UA" b="1" dirty="0" smtClean="0">
                <a:solidFill>
                  <a:srgbClr val="FFFF00"/>
                </a:solidFill>
              </a:rPr>
              <a:t>Самоорганізація 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uk-UA" b="1" dirty="0" smtClean="0">
                <a:solidFill>
                  <a:srgbClr val="FFFF00"/>
                </a:solidFill>
              </a:rPr>
              <a:t>українського суспільства на </a:t>
            </a:r>
            <a:r>
              <a:rPr lang="uk-UA" b="1" dirty="0" smtClean="0">
                <a:solidFill>
                  <a:srgbClr val="00B0F0"/>
                </a:solidFill>
              </a:rPr>
              <a:t>основі християнських ідей</a:t>
            </a:r>
            <a:r>
              <a:rPr lang="uk-UA" b="1" dirty="0" smtClean="0">
                <a:solidFill>
                  <a:srgbClr val="FFFF00"/>
                </a:solidFill>
              </a:rPr>
              <a:t>:</a:t>
            </a:r>
            <a:r>
              <a:rPr lang="uk-UA" b="1" dirty="0" smtClean="0">
                <a:solidFill>
                  <a:schemeClr val="bg1"/>
                </a:solidFill>
              </a:rPr>
              <a:t> </a:t>
            </a:r>
            <a:r>
              <a:rPr lang="uk-UA" b="1" dirty="0" smtClean="0">
                <a:solidFill>
                  <a:srgbClr val="00B0F0"/>
                </a:solidFill>
              </a:rPr>
              <a:t>історія та </a:t>
            </a:r>
            <a:r>
              <a:rPr lang="uk-UA" b="1" dirty="0" smtClean="0">
                <a:solidFill>
                  <a:srgbClr val="00B0F0"/>
                </a:solidFill>
              </a:rPr>
              <a:t>перспективи</a:t>
            </a:r>
            <a:br>
              <a:rPr lang="uk-UA" b="1" dirty="0" smtClean="0">
                <a:solidFill>
                  <a:srgbClr val="00B0F0"/>
                </a:solidFill>
              </a:rPr>
            </a:br>
            <a:r>
              <a:rPr lang="uk-UA" sz="900" b="1" smtClean="0">
                <a:solidFill>
                  <a:srgbClr val="00B0F0"/>
                </a:solidFill>
              </a:rPr>
              <a:t> </a:t>
            </a:r>
            <a:r>
              <a:rPr lang="uk-UA" dirty="0" smtClean="0">
                <a:solidFill>
                  <a:srgbClr val="00B0F0"/>
                </a:solidFill>
              </a:rPr>
              <a:t/>
            </a:r>
            <a:br>
              <a:rPr lang="uk-UA" dirty="0" smtClean="0">
                <a:solidFill>
                  <a:srgbClr val="00B0F0"/>
                </a:solidFill>
              </a:rPr>
            </a:br>
            <a:r>
              <a:rPr lang="uk-UA" sz="2000" b="1" dirty="0" err="1" smtClean="0">
                <a:solidFill>
                  <a:srgbClr val="FFFF00"/>
                </a:solidFill>
              </a:rPr>
              <a:t>володимир</a:t>
            </a:r>
            <a:r>
              <a:rPr lang="uk-UA" sz="2000" b="1" dirty="0" smtClean="0">
                <a:solidFill>
                  <a:srgbClr val="FFFF00"/>
                </a:solidFill>
              </a:rPr>
              <a:t>  </a:t>
            </a:r>
            <a:r>
              <a:rPr lang="uk-UA" sz="2000" b="1" dirty="0" err="1" smtClean="0">
                <a:solidFill>
                  <a:srgbClr val="FFFF00"/>
                </a:solidFill>
              </a:rPr>
              <a:t>будз</a:t>
            </a:r>
            <a:r>
              <a:rPr lang="uk-UA" sz="2000" dirty="0" smtClean="0">
                <a:solidFill>
                  <a:srgbClr val="00B0F0"/>
                </a:solidFill>
              </a:rPr>
              <a:t/>
            </a:r>
            <a:br>
              <a:rPr lang="uk-UA" sz="2000" dirty="0" smtClean="0">
                <a:solidFill>
                  <a:srgbClr val="00B0F0"/>
                </a:solidFill>
              </a:rPr>
            </a:br>
            <a:r>
              <a:rPr lang="uk-UA" sz="1300" dirty="0" smtClean="0"/>
              <a:t>ДВНЗ «Прикарпатський національний університет </a:t>
            </a:r>
            <a:r>
              <a:rPr lang="uk-UA" sz="1300" dirty="0" err="1" smtClean="0"/>
              <a:t>імні</a:t>
            </a:r>
            <a:r>
              <a:rPr lang="uk-UA" sz="1300" dirty="0" smtClean="0"/>
              <a:t> Василя Стефаника</a:t>
            </a:r>
            <a:r>
              <a:rPr lang="uk-UA" sz="1300" dirty="0" smtClean="0"/>
              <a:t>»</a:t>
            </a:r>
            <a:br>
              <a:rPr lang="uk-UA" sz="1300" dirty="0" smtClean="0"/>
            </a:br>
            <a:r>
              <a:rPr lang="uk-UA" sz="1300" dirty="0" smtClean="0"/>
              <a:t>к. </a:t>
            </a:r>
            <a:r>
              <a:rPr lang="uk-UA" sz="1300" dirty="0" err="1" smtClean="0"/>
              <a:t>філос.н</a:t>
            </a:r>
            <a:r>
              <a:rPr lang="uk-UA" sz="1300" dirty="0" smtClean="0"/>
              <a:t>. </a:t>
            </a:r>
            <a:r>
              <a:rPr lang="uk-UA" sz="1300" dirty="0" smtClean="0"/>
              <a:t>доц. кафедри філософії, соціології та релігієзнавства</a:t>
            </a:r>
            <a:r>
              <a:rPr lang="uk-UA" sz="1800" dirty="0" smtClean="0"/>
              <a:t/>
            </a:r>
            <a:br>
              <a:rPr lang="uk-UA" sz="1800" dirty="0" smtClean="0"/>
            </a:br>
            <a:endParaRPr lang="ru-RU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96206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35280" cy="1152128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Релігія як релігійна свідомість</a:t>
            </a:r>
            <a:br>
              <a:rPr lang="uk-UA" sz="3200" b="1" dirty="0" smtClean="0">
                <a:solidFill>
                  <a:srgbClr val="00B0F0"/>
                </a:solidFill>
              </a:rPr>
            </a:br>
            <a:r>
              <a:rPr lang="uk-UA" sz="3200" b="1" dirty="0" smtClean="0">
                <a:solidFill>
                  <a:srgbClr val="00B0F0"/>
                </a:solidFill>
              </a:rPr>
              <a:t>(єдність ірраціонального та раціонального)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8352927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1988840"/>
            <a:ext cx="3312368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Релігія</a:t>
            </a:r>
            <a:r>
              <a:rPr lang="uk-UA" sz="2800" dirty="0" smtClean="0"/>
              <a:t> </a:t>
            </a:r>
            <a:endParaRPr lang="uk-UA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624" y="3068960"/>
            <a:ext cx="2736304" cy="100811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7030A0"/>
                </a:solidFill>
              </a:rPr>
              <a:t>Емоційна свідомість </a:t>
            </a:r>
            <a:endParaRPr lang="uk-UA" sz="2400" dirty="0">
              <a:solidFill>
                <a:srgbClr val="7030A0"/>
              </a:solidFill>
            </a:endParaRPr>
          </a:p>
        </p:txBody>
      </p:sp>
      <p:sp>
        <p:nvSpPr>
          <p:cNvPr id="6" name="Ромб 5"/>
          <p:cNvSpPr/>
          <p:nvPr/>
        </p:nvSpPr>
        <p:spPr>
          <a:xfrm>
            <a:off x="4716016" y="2996952"/>
            <a:ext cx="3744416" cy="1224136"/>
          </a:xfrm>
          <a:prstGeom prst="diamond">
            <a:avLst/>
          </a:prstGeom>
          <a:solidFill>
            <a:schemeClr val="accent1">
              <a:lumMod val="5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Раціональна свідомість</a:t>
            </a:r>
            <a:endParaRPr lang="uk-UA" sz="2400" dirty="0">
              <a:solidFill>
                <a:srgbClr val="FFFF00"/>
              </a:solidFill>
            </a:endParaRPr>
          </a:p>
        </p:txBody>
      </p:sp>
      <p:sp>
        <p:nvSpPr>
          <p:cNvPr id="14" name="Крест 13"/>
          <p:cNvSpPr/>
          <p:nvPr/>
        </p:nvSpPr>
        <p:spPr>
          <a:xfrm>
            <a:off x="611560" y="4653136"/>
            <a:ext cx="1800200" cy="1512168"/>
          </a:xfrm>
          <a:prstGeom prst="plu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Віра </a:t>
            </a: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Трапеция 14"/>
          <p:cNvSpPr/>
          <p:nvPr/>
        </p:nvSpPr>
        <p:spPr>
          <a:xfrm>
            <a:off x="4644008" y="4725144"/>
            <a:ext cx="1872208" cy="1224136"/>
          </a:xfrm>
          <a:prstGeom prst="trapezoi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Догматика і символіка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16" name="Правильный пятиугольник 15"/>
          <p:cNvSpPr/>
          <p:nvPr/>
        </p:nvSpPr>
        <p:spPr>
          <a:xfrm>
            <a:off x="6732240" y="4581128"/>
            <a:ext cx="1944216" cy="1296144"/>
          </a:xfrm>
          <a:prstGeom prst="pentag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Етичні ідеї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8" name="Стрелка вниз 27"/>
          <p:cNvSpPr/>
          <p:nvPr/>
        </p:nvSpPr>
        <p:spPr>
          <a:xfrm rot="3221617">
            <a:off x="2190930" y="4041619"/>
            <a:ext cx="360040" cy="885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Стрелка вниз 28"/>
          <p:cNvSpPr/>
          <p:nvPr/>
        </p:nvSpPr>
        <p:spPr>
          <a:xfrm rot="2695909">
            <a:off x="5487277" y="4050828"/>
            <a:ext cx="432048" cy="7314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Стрелка вниз 29"/>
          <p:cNvSpPr/>
          <p:nvPr/>
        </p:nvSpPr>
        <p:spPr>
          <a:xfrm rot="18979730">
            <a:off x="7236296" y="4077072"/>
            <a:ext cx="36004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Выгнутая влево стрелка 30"/>
          <p:cNvSpPr/>
          <p:nvPr/>
        </p:nvSpPr>
        <p:spPr>
          <a:xfrm rot="344286">
            <a:off x="2201139" y="2169047"/>
            <a:ext cx="671299" cy="9013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2" name="Выгнутая вправо стрелка 31"/>
          <p:cNvSpPr/>
          <p:nvPr/>
        </p:nvSpPr>
        <p:spPr>
          <a:xfrm>
            <a:off x="6228184" y="2276872"/>
            <a:ext cx="1008112" cy="7920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5" name="Двойная стрелка влево/вправо 34"/>
          <p:cNvSpPr/>
          <p:nvPr/>
        </p:nvSpPr>
        <p:spPr>
          <a:xfrm>
            <a:off x="2699792" y="5157192"/>
            <a:ext cx="1800200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4252345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35280" cy="1152128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00B0F0"/>
                </a:solidFill>
              </a:rPr>
              <a:t>Релігія як система догматичних та етичних ідей </a:t>
            </a:r>
            <a:br>
              <a:rPr lang="uk-UA" sz="2800" b="1" dirty="0" smtClean="0">
                <a:solidFill>
                  <a:srgbClr val="00B0F0"/>
                </a:solidFill>
              </a:rPr>
            </a:br>
            <a:r>
              <a:rPr lang="uk-UA" sz="2800" b="1" dirty="0" smtClean="0">
                <a:solidFill>
                  <a:srgbClr val="00B0F0"/>
                </a:solidFill>
              </a:rPr>
              <a:t>та їх </a:t>
            </a:r>
            <a:r>
              <a:rPr lang="uk-UA" sz="2800" b="1" dirty="0" err="1" smtClean="0">
                <a:solidFill>
                  <a:srgbClr val="00B0F0"/>
                </a:solidFill>
              </a:rPr>
              <a:t>зв</a:t>
            </a:r>
            <a:r>
              <a:rPr lang="en-US" sz="2800" b="1" dirty="0" smtClean="0">
                <a:solidFill>
                  <a:srgbClr val="00B0F0"/>
                </a:solidFill>
              </a:rPr>
              <a:t>’</a:t>
            </a:r>
            <a:r>
              <a:rPr lang="uk-UA" sz="2800" b="1" dirty="0" err="1" smtClean="0">
                <a:solidFill>
                  <a:srgbClr val="00B0F0"/>
                </a:solidFill>
              </a:rPr>
              <a:t>язок</a:t>
            </a:r>
            <a:r>
              <a:rPr lang="uk-UA" sz="2800" b="1" dirty="0" smtClean="0">
                <a:solidFill>
                  <a:srgbClr val="00B0F0"/>
                </a:solidFill>
              </a:rPr>
              <a:t> із самоорганізацією суспільних сфер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539552" y="1916832"/>
            <a:ext cx="8352927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1988840"/>
            <a:ext cx="3312368" cy="72008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Релігія</a:t>
            </a:r>
            <a:r>
              <a:rPr lang="uk-UA" sz="2800" dirty="0" smtClean="0"/>
              <a:t> </a:t>
            </a:r>
            <a:endParaRPr lang="uk-UA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624" y="3068960"/>
            <a:ext cx="2736304" cy="1008112"/>
          </a:xfrm>
          <a:prstGeom prst="round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7030A0"/>
                </a:solidFill>
              </a:rPr>
              <a:t>Догматичні ідеї</a:t>
            </a:r>
            <a:endParaRPr lang="uk-UA" sz="2400" dirty="0">
              <a:solidFill>
                <a:srgbClr val="7030A0"/>
              </a:solidFill>
            </a:endParaRPr>
          </a:p>
        </p:txBody>
      </p:sp>
      <p:sp>
        <p:nvSpPr>
          <p:cNvPr id="6" name="Ромб 5"/>
          <p:cNvSpPr/>
          <p:nvPr/>
        </p:nvSpPr>
        <p:spPr>
          <a:xfrm>
            <a:off x="4716016" y="2996952"/>
            <a:ext cx="3744416" cy="1224136"/>
          </a:xfrm>
          <a:prstGeom prst="diamond">
            <a:avLst/>
          </a:prstGeom>
          <a:solidFill>
            <a:schemeClr val="accent1">
              <a:lumMod val="5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Етичні ідеї</a:t>
            </a:r>
            <a:endParaRPr lang="uk-UA" sz="2400" dirty="0">
              <a:solidFill>
                <a:srgbClr val="FFFF00"/>
              </a:solidFill>
            </a:endParaRPr>
          </a:p>
        </p:txBody>
      </p:sp>
      <p:sp>
        <p:nvSpPr>
          <p:cNvPr id="14" name="Крест 13"/>
          <p:cNvSpPr/>
          <p:nvPr/>
        </p:nvSpPr>
        <p:spPr>
          <a:xfrm>
            <a:off x="611560" y="4653136"/>
            <a:ext cx="1800200" cy="1512168"/>
          </a:xfrm>
          <a:prstGeom prst="plu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Церква </a:t>
            </a: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Трапеция 14"/>
          <p:cNvSpPr/>
          <p:nvPr/>
        </p:nvSpPr>
        <p:spPr>
          <a:xfrm>
            <a:off x="3635896" y="4797152"/>
            <a:ext cx="1872208" cy="1224136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Право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16" name="Правильный пятиугольник 15"/>
          <p:cNvSpPr/>
          <p:nvPr/>
        </p:nvSpPr>
        <p:spPr>
          <a:xfrm>
            <a:off x="5436096" y="4725144"/>
            <a:ext cx="1800200" cy="1296144"/>
          </a:xfrm>
          <a:prstGeom prst="pentag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7030A0"/>
                </a:solidFill>
              </a:rPr>
              <a:t>Мораль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8" name="Стрелка вниз 27"/>
          <p:cNvSpPr/>
          <p:nvPr/>
        </p:nvSpPr>
        <p:spPr>
          <a:xfrm rot="3221617">
            <a:off x="2190930" y="4041619"/>
            <a:ext cx="360040" cy="885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9" name="Стрелка вниз 28"/>
          <p:cNvSpPr/>
          <p:nvPr/>
        </p:nvSpPr>
        <p:spPr>
          <a:xfrm rot="2695909">
            <a:off x="4839205" y="4050828"/>
            <a:ext cx="432048" cy="7314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0" name="Стрелка вниз 29"/>
          <p:cNvSpPr/>
          <p:nvPr/>
        </p:nvSpPr>
        <p:spPr>
          <a:xfrm>
            <a:off x="6156176" y="4149080"/>
            <a:ext cx="360040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Выгнутая влево стрелка 30"/>
          <p:cNvSpPr/>
          <p:nvPr/>
        </p:nvSpPr>
        <p:spPr>
          <a:xfrm rot="344286">
            <a:off x="2201139" y="2169047"/>
            <a:ext cx="671299" cy="9013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2" name="Выгнутая вправо стрелка 31"/>
          <p:cNvSpPr/>
          <p:nvPr/>
        </p:nvSpPr>
        <p:spPr>
          <a:xfrm>
            <a:off x="6228184" y="2276872"/>
            <a:ext cx="1008112" cy="7920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33" name="Загнутый угол 32"/>
          <p:cNvSpPr/>
          <p:nvPr/>
        </p:nvSpPr>
        <p:spPr>
          <a:xfrm>
            <a:off x="7380312" y="4797152"/>
            <a:ext cx="1440160" cy="1152128"/>
          </a:xfrm>
          <a:prstGeom prst="foldedCorner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</a:rPr>
              <a:t>Економіка </a:t>
            </a:r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34" name="Стрелка вниз 33"/>
          <p:cNvSpPr/>
          <p:nvPr/>
        </p:nvSpPr>
        <p:spPr>
          <a:xfrm rot="19078901">
            <a:off x="7329255" y="4102314"/>
            <a:ext cx="310520" cy="6121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Двойная стрелка влево/вправо 34"/>
          <p:cNvSpPr/>
          <p:nvPr/>
        </p:nvSpPr>
        <p:spPr>
          <a:xfrm>
            <a:off x="2483768" y="5229200"/>
            <a:ext cx="1224136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4252345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Догматичні та етичні ідеї християнства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Які ж </a:t>
            </a:r>
            <a:r>
              <a:rPr lang="uk-UA" b="1" dirty="0" smtClean="0"/>
              <a:t>ідеї</a:t>
            </a:r>
            <a:r>
              <a:rPr lang="uk-UA" dirty="0" smtClean="0"/>
              <a:t> та </a:t>
            </a:r>
            <a:r>
              <a:rPr lang="uk-UA" b="1" dirty="0" smtClean="0"/>
              <a:t>цінності</a:t>
            </a:r>
            <a:r>
              <a:rPr lang="uk-UA" dirty="0" smtClean="0"/>
              <a:t> співвідносяться із християнською </a:t>
            </a:r>
            <a:r>
              <a:rPr lang="uk-UA" b="1" dirty="0" smtClean="0"/>
              <a:t>релігією</a:t>
            </a:r>
            <a:r>
              <a:rPr lang="uk-UA" dirty="0" smtClean="0"/>
              <a:t> як </a:t>
            </a:r>
            <a:r>
              <a:rPr lang="uk-UA" b="1" dirty="0" smtClean="0"/>
              <a:t>суб'єктивним</a:t>
            </a:r>
            <a:r>
              <a:rPr lang="uk-UA" dirty="0" smtClean="0"/>
              <a:t> чинником суспільної самоорганізації суспільства? </a:t>
            </a:r>
          </a:p>
          <a:p>
            <a:pPr algn="just"/>
            <a:r>
              <a:rPr lang="uk-UA" dirty="0" smtClean="0"/>
              <a:t>Християнські ідеї ґрунтуються на таких світоглядних парадигмах, які виражають </a:t>
            </a:r>
            <a:r>
              <a:rPr lang="uk-UA" b="1" dirty="0" smtClean="0">
                <a:solidFill>
                  <a:srgbClr val="0070C0"/>
                </a:solidFill>
              </a:rPr>
              <a:t>догматичні</a:t>
            </a:r>
            <a:r>
              <a:rPr lang="uk-UA" b="1" dirty="0" smtClean="0">
                <a:solidFill>
                  <a:srgbClr val="00B0F0"/>
                </a:solidFill>
              </a:rPr>
              <a:t> </a:t>
            </a:r>
            <a:r>
              <a:rPr lang="uk-UA" dirty="0" smtClean="0"/>
              <a:t>та </a:t>
            </a:r>
            <a:r>
              <a:rPr lang="uk-UA" b="1" dirty="0" smtClean="0">
                <a:solidFill>
                  <a:srgbClr val="FF0000"/>
                </a:solidFill>
              </a:rPr>
              <a:t>етичні</a:t>
            </a:r>
            <a:r>
              <a:rPr lang="uk-UA" dirty="0" smtClean="0"/>
              <a:t> системи в християнстві, зокрема такими є: </a:t>
            </a:r>
            <a:r>
              <a:rPr lang="uk-UA" dirty="0" err="1" smtClean="0">
                <a:solidFill>
                  <a:srgbClr val="0070C0"/>
                </a:solidFill>
              </a:rPr>
              <a:t>●теоцентризм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●креаціонзм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●есхатологізм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err="1" smtClean="0">
                <a:solidFill>
                  <a:srgbClr val="0070C0"/>
                </a:solidFill>
              </a:rPr>
              <a:t>●фідеїзм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та  </a:t>
            </a:r>
            <a:r>
              <a:rPr lang="uk-UA" dirty="0" err="1" smtClean="0">
                <a:solidFill>
                  <a:srgbClr val="FF0000"/>
                </a:solidFill>
              </a:rPr>
              <a:t>◊гуманізм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err="1" smtClean="0">
                <a:solidFill>
                  <a:srgbClr val="FF0000"/>
                </a:solidFill>
              </a:rPr>
              <a:t>◊егалітаризм</a:t>
            </a:r>
            <a:r>
              <a:rPr lang="uk-UA" dirty="0" smtClean="0">
                <a:solidFill>
                  <a:srgbClr val="FF0000"/>
                </a:solidFill>
              </a:rPr>
              <a:t> .</a:t>
            </a:r>
          </a:p>
          <a:p>
            <a:pPr algn="just">
              <a:buFont typeface="Wingdings" pitchFamily="2" charset="2"/>
              <a:buChar char="q"/>
            </a:pPr>
            <a:r>
              <a:rPr lang="uk-UA" dirty="0" smtClean="0"/>
              <a:t>Також слід зазначити, що </a:t>
            </a:r>
            <a:r>
              <a:rPr lang="uk-UA" b="1" dirty="0" smtClean="0">
                <a:solidFill>
                  <a:srgbClr val="FF0000"/>
                </a:solidFill>
              </a:rPr>
              <a:t>етичні</a:t>
            </a:r>
            <a:r>
              <a:rPr lang="uk-UA" dirty="0" smtClean="0">
                <a:solidFill>
                  <a:srgbClr val="FF0000"/>
                </a:solidFill>
              </a:rPr>
              <a:t> ідеї християнства є </a:t>
            </a:r>
            <a:r>
              <a:rPr lang="uk-UA" b="1" dirty="0" smtClean="0">
                <a:solidFill>
                  <a:srgbClr val="FF0000"/>
                </a:solidFill>
              </a:rPr>
              <a:t>ідентичними</a:t>
            </a:r>
            <a:r>
              <a:rPr lang="uk-UA" dirty="0" smtClean="0"/>
              <a:t>, а </a:t>
            </a:r>
            <a:r>
              <a:rPr lang="uk-UA" b="1" dirty="0" smtClean="0">
                <a:solidFill>
                  <a:srgbClr val="0070C0"/>
                </a:solidFill>
              </a:rPr>
              <a:t>догматичні</a:t>
            </a:r>
            <a:r>
              <a:rPr lang="uk-UA" dirty="0" smtClean="0"/>
              <a:t> ставали предметом багатьох дискусій, конфліктів, ворожнечі та церковних розколів, причиною виникнення різних християнських конфесій.</a:t>
            </a:r>
          </a:p>
          <a:p>
            <a:pPr algn="just">
              <a:buFont typeface="Wingdings" pitchFamily="2" charset="2"/>
              <a:buChar char="q"/>
            </a:pPr>
            <a:r>
              <a:rPr lang="uk-UA" dirty="0" smtClean="0"/>
              <a:t>Тому якщо й відбудеться колись </a:t>
            </a:r>
            <a:r>
              <a:rPr lang="uk-UA" b="1" i="1" dirty="0" smtClean="0"/>
              <a:t>об'єднання</a:t>
            </a:r>
            <a:r>
              <a:rPr lang="uk-UA" dirty="0" smtClean="0"/>
              <a:t> всіх християнських конфесій, чи об'єднання </a:t>
            </a:r>
            <a:r>
              <a:rPr lang="uk-UA" i="1" dirty="0" smtClean="0"/>
              <a:t>українських християнських церков</a:t>
            </a:r>
            <a:r>
              <a:rPr lang="uk-UA" dirty="0" smtClean="0"/>
              <a:t>, зокрема українського православ'я у контексті надання УПЦ </a:t>
            </a:r>
            <a:r>
              <a:rPr lang="uk-UA" dirty="0" err="1" smtClean="0"/>
              <a:t>“Томосу”</a:t>
            </a:r>
            <a:r>
              <a:rPr lang="uk-UA" dirty="0" smtClean="0"/>
              <a:t>, то </a:t>
            </a:r>
            <a:r>
              <a:rPr lang="uk-UA" b="1" i="1" dirty="0" smtClean="0"/>
              <a:t>воно</a:t>
            </a:r>
            <a:r>
              <a:rPr lang="uk-UA" dirty="0" smtClean="0"/>
              <a:t> буде перспективним та успішним тільки на основі </a:t>
            </a:r>
            <a:r>
              <a:rPr lang="uk-UA" b="1" dirty="0" smtClean="0">
                <a:solidFill>
                  <a:srgbClr val="FF0000"/>
                </a:solidFill>
              </a:rPr>
              <a:t>етичних</a:t>
            </a:r>
            <a:r>
              <a:rPr lang="uk-UA" dirty="0" smtClean="0">
                <a:solidFill>
                  <a:srgbClr val="FF0000"/>
                </a:solidFill>
              </a:rPr>
              <a:t> ідей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rgbClr val="00B0F0"/>
                </a:solidFill>
              </a:rPr>
              <a:t>Значення релігії для суспільних сфер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У цьому аспекті також виникають </a:t>
            </a:r>
            <a:r>
              <a:rPr lang="uk-UA" b="1" i="1" dirty="0" smtClean="0">
                <a:solidFill>
                  <a:srgbClr val="C00000"/>
                </a:solidFill>
              </a:rPr>
              <a:t>риторичні питання</a:t>
            </a:r>
            <a:r>
              <a:rPr lang="uk-UA" dirty="0" smtClean="0"/>
              <a:t>: </a:t>
            </a:r>
          </a:p>
          <a:p>
            <a:pPr algn="just"/>
            <a:r>
              <a:rPr lang="uk-UA" dirty="0" smtClean="0"/>
              <a:t>які ідеї християнства – </a:t>
            </a:r>
            <a:r>
              <a:rPr lang="uk-UA" b="1" dirty="0" smtClean="0">
                <a:solidFill>
                  <a:srgbClr val="0070C0"/>
                </a:solidFill>
              </a:rPr>
              <a:t>догматичні</a:t>
            </a:r>
            <a:r>
              <a:rPr lang="uk-UA" dirty="0" smtClean="0"/>
              <a:t> чи </a:t>
            </a:r>
            <a:r>
              <a:rPr lang="uk-UA" b="1" dirty="0" smtClean="0">
                <a:solidFill>
                  <a:srgbClr val="FF0000"/>
                </a:solidFill>
              </a:rPr>
              <a:t>етичні</a:t>
            </a:r>
            <a:r>
              <a:rPr lang="uk-UA" dirty="0" smtClean="0"/>
              <a:t> мали б домінувати у сучасних суспільствах?</a:t>
            </a:r>
          </a:p>
          <a:p>
            <a:pPr algn="just"/>
            <a:r>
              <a:rPr lang="uk-UA" dirty="0" smtClean="0"/>
              <a:t>якщо релігія – це вагомий суб'єктивний чинник самоорганізації суспільного життя, то яке місце вона займає на рівні своїх </a:t>
            </a:r>
            <a:r>
              <a:rPr lang="uk-UA" b="1" dirty="0" smtClean="0">
                <a:solidFill>
                  <a:srgbClr val="FF0000"/>
                </a:solidFill>
              </a:rPr>
              <a:t>етичних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ідей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в житті людини і суспільства?</a:t>
            </a:r>
          </a:p>
          <a:p>
            <a:pPr algn="just"/>
            <a:endParaRPr lang="uk-UA" dirty="0" smtClean="0"/>
          </a:p>
          <a:p>
            <a:pPr algn="just"/>
            <a:r>
              <a:rPr lang="uk-UA" b="1" dirty="0" smtClean="0"/>
              <a:t>І.Кант</a:t>
            </a:r>
            <a:r>
              <a:rPr lang="uk-UA" dirty="0" smtClean="0"/>
              <a:t>, роздумуючи у </a:t>
            </a:r>
            <a:r>
              <a:rPr lang="uk-UA" dirty="0" err="1" smtClean="0"/>
              <a:t>“</a:t>
            </a:r>
            <a:r>
              <a:rPr lang="uk-UA" i="1" dirty="0" err="1" smtClean="0"/>
              <a:t>Критиці</a:t>
            </a:r>
            <a:r>
              <a:rPr lang="uk-UA" i="1" dirty="0" smtClean="0"/>
              <a:t> практичного </a:t>
            </a:r>
            <a:r>
              <a:rPr lang="uk-UA" i="1" dirty="0" err="1" smtClean="0"/>
              <a:t>розуму</a:t>
            </a:r>
            <a:r>
              <a:rPr lang="uk-UA" dirty="0" err="1" smtClean="0"/>
              <a:t>”</a:t>
            </a:r>
            <a:r>
              <a:rPr lang="uk-UA" dirty="0" smtClean="0"/>
              <a:t> про значення релігії в житті суспільства вважає, що такі ідеї як </a:t>
            </a:r>
            <a:r>
              <a:rPr lang="uk-UA" b="1" dirty="0" smtClean="0"/>
              <a:t>свобода</a:t>
            </a:r>
            <a:r>
              <a:rPr lang="uk-UA" dirty="0" smtClean="0"/>
              <a:t>, </a:t>
            </a:r>
            <a:r>
              <a:rPr lang="uk-UA" b="1" dirty="0" smtClean="0"/>
              <a:t>Бог</a:t>
            </a:r>
            <a:r>
              <a:rPr lang="uk-UA" dirty="0" smtClean="0"/>
              <a:t> та </a:t>
            </a:r>
            <a:r>
              <a:rPr lang="uk-UA" b="1" dirty="0" smtClean="0"/>
              <a:t>безсмертя</a:t>
            </a:r>
            <a:r>
              <a:rPr lang="uk-UA" dirty="0" smtClean="0"/>
              <a:t> </a:t>
            </a:r>
            <a:r>
              <a:rPr lang="uk-UA" b="1" dirty="0" smtClean="0"/>
              <a:t>душі</a:t>
            </a:r>
            <a:r>
              <a:rPr lang="uk-UA" dirty="0" smtClean="0"/>
              <a:t> роблять взагалі можливими </a:t>
            </a:r>
            <a:r>
              <a:rPr lang="uk-UA" b="1" i="1" dirty="0" smtClean="0">
                <a:solidFill>
                  <a:srgbClr val="FF0000"/>
                </a:solidFill>
              </a:rPr>
              <a:t>моральні відносини,</a:t>
            </a:r>
            <a:r>
              <a:rPr lang="uk-UA" dirty="0" smtClean="0"/>
              <a:t> оскільки </a:t>
            </a:r>
            <a:r>
              <a:rPr lang="uk-UA" b="1" dirty="0" smtClean="0"/>
              <a:t>вони</a:t>
            </a:r>
            <a:r>
              <a:rPr lang="uk-UA" dirty="0" smtClean="0"/>
              <a:t> (ці ідеї) забезпечують людину </a:t>
            </a:r>
            <a:r>
              <a:rPr lang="uk-UA" dirty="0" err="1" smtClean="0"/>
              <a:t>“точками</a:t>
            </a:r>
            <a:r>
              <a:rPr lang="uk-UA" dirty="0" smtClean="0"/>
              <a:t> </a:t>
            </a:r>
            <a:r>
              <a:rPr lang="uk-UA" dirty="0" err="1" smtClean="0"/>
              <a:t>опори”</a:t>
            </a:r>
            <a:r>
              <a:rPr lang="uk-UA" dirty="0" smtClean="0"/>
              <a:t> в її діяльності. </a:t>
            </a:r>
          </a:p>
          <a:p>
            <a:pPr algn="just"/>
            <a:r>
              <a:rPr lang="uk-UA" dirty="0" smtClean="0"/>
              <a:t>В такому сенсі </a:t>
            </a:r>
            <a:r>
              <a:rPr lang="uk-UA" b="1" dirty="0" smtClean="0"/>
              <a:t>релігія</a:t>
            </a:r>
            <a:r>
              <a:rPr lang="uk-UA" dirty="0" smtClean="0"/>
              <a:t> на рівні її </a:t>
            </a:r>
            <a:r>
              <a:rPr lang="uk-UA" b="1" dirty="0" smtClean="0">
                <a:solidFill>
                  <a:srgbClr val="FF0000"/>
                </a:solidFill>
              </a:rPr>
              <a:t>етичного потенціалу </a:t>
            </a:r>
            <a:r>
              <a:rPr lang="uk-UA" dirty="0" smtClean="0"/>
              <a:t>є підґрунтям формування важливих суспільних сфер, зокрема моралі, права, економіки (про економіку веде мову </a:t>
            </a:r>
            <a:r>
              <a:rPr lang="uk-UA" b="1" dirty="0" smtClean="0"/>
              <a:t>М.Вебер</a:t>
            </a:r>
            <a:r>
              <a:rPr lang="uk-UA" dirty="0" smtClean="0"/>
              <a:t>). </a:t>
            </a:r>
            <a:endParaRPr lang="uk-UA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1040160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rgbClr val="00B0F0"/>
                </a:solidFill>
              </a:rPr>
              <a:t>Релігія як суб'єктивний фактор</a:t>
            </a:r>
            <a:br>
              <a:rPr lang="uk-UA" sz="2400" b="1" dirty="0" smtClean="0">
                <a:solidFill>
                  <a:srgbClr val="00B0F0"/>
                </a:solidFill>
              </a:rPr>
            </a:br>
            <a:r>
              <a:rPr lang="uk-UA" sz="2400" b="1" dirty="0" smtClean="0">
                <a:solidFill>
                  <a:srgbClr val="00B0F0"/>
                </a:solidFill>
              </a:rPr>
              <a:t> суспільної самоорганізації українського суспільства</a:t>
            </a:r>
            <a:endParaRPr lang="uk-UA" sz="24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sz="2400" dirty="0" smtClean="0"/>
              <a:t>В аспекті попередніх роздумів також виникає питання: </a:t>
            </a:r>
            <a:r>
              <a:rPr lang="uk-UA" sz="2400" dirty="0" err="1" smtClean="0"/>
              <a:t>“наскільки</a:t>
            </a:r>
            <a:r>
              <a:rPr lang="uk-UA" sz="2400" dirty="0" smtClean="0"/>
              <a:t> релігія, зокрема </a:t>
            </a:r>
            <a:r>
              <a:rPr lang="uk-UA" sz="2400" b="1" i="1" dirty="0" smtClean="0"/>
              <a:t>християнська</a:t>
            </a:r>
            <a:r>
              <a:rPr lang="uk-UA" sz="2400" dirty="0" smtClean="0"/>
              <a:t> </a:t>
            </a:r>
            <a:r>
              <a:rPr lang="uk-UA" sz="2400" u="sng" dirty="0" smtClean="0"/>
              <a:t>як система </a:t>
            </a:r>
            <a:r>
              <a:rPr lang="uk-UA" sz="2400" b="1" u="sng" dirty="0" smtClean="0">
                <a:solidFill>
                  <a:srgbClr val="FF0000"/>
                </a:solidFill>
              </a:rPr>
              <a:t>етичних</a:t>
            </a:r>
            <a:r>
              <a:rPr lang="uk-UA" sz="2400" u="sng" dirty="0" smtClean="0">
                <a:solidFill>
                  <a:srgbClr val="FF0000"/>
                </a:solidFill>
              </a:rPr>
              <a:t> ідей,</a:t>
            </a:r>
            <a:r>
              <a:rPr lang="uk-UA" sz="2400" u="sng" dirty="0" smtClean="0"/>
              <a:t> які обґрунтовують певні цінності</a:t>
            </a:r>
            <a:r>
              <a:rPr lang="uk-UA" sz="2400" dirty="0" smtClean="0"/>
              <a:t> є впливовою на </a:t>
            </a:r>
            <a:r>
              <a:rPr lang="uk-UA" sz="2400" b="1" i="1" dirty="0" smtClean="0">
                <a:solidFill>
                  <a:srgbClr val="00B0F0"/>
                </a:solidFill>
              </a:rPr>
              <a:t>самоорганізацію українського суспільства</a:t>
            </a:r>
            <a:r>
              <a:rPr lang="uk-UA" sz="2400" dirty="0" smtClean="0"/>
              <a:t>, і в який період української історії ці </a:t>
            </a:r>
            <a:r>
              <a:rPr lang="uk-UA" sz="2400" b="1" dirty="0" smtClean="0"/>
              <a:t>ідеї про певні цінності </a:t>
            </a:r>
            <a:r>
              <a:rPr lang="uk-UA" sz="2400" dirty="0" smtClean="0"/>
              <a:t>були, є чи будуть впливовими на суспільні відносини в Україні?”.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Тобто наскільки і в які періоди української історії </a:t>
            </a:r>
            <a:r>
              <a:rPr lang="uk-UA" sz="2400" b="1" u="sng" dirty="0" smtClean="0"/>
              <a:t>українці</a:t>
            </a:r>
            <a:r>
              <a:rPr lang="uk-UA" sz="2400" dirty="0" smtClean="0"/>
              <a:t> </a:t>
            </a:r>
            <a:r>
              <a:rPr lang="uk-UA" sz="2400" u="sng" dirty="0" err="1" smtClean="0"/>
              <a:t>активізовували</a:t>
            </a:r>
            <a:r>
              <a:rPr lang="uk-UA" sz="2400" dirty="0" smtClean="0"/>
              <a:t> </a:t>
            </a:r>
            <a:r>
              <a:rPr lang="uk-UA" sz="2400" b="1" i="1" dirty="0" smtClean="0">
                <a:solidFill>
                  <a:srgbClr val="00B0F0"/>
                </a:solidFill>
              </a:rPr>
              <a:t>релігійний чинник (як релігійні цінності) </a:t>
            </a:r>
            <a:r>
              <a:rPr lang="uk-UA" sz="2400" dirty="0" smtClean="0"/>
              <a:t>суспільної самоорганізації? 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Також виникає питання в </a:t>
            </a:r>
            <a:r>
              <a:rPr lang="uk-UA" sz="2400" b="1" dirty="0" smtClean="0"/>
              <a:t>якому вимірі християнські ідеї </a:t>
            </a:r>
            <a:r>
              <a:rPr lang="uk-UA" sz="2400" dirty="0" smtClean="0"/>
              <a:t>функціонували в українському суспільстві, оскільки вони можуть легко синтезуватися з економічними, </a:t>
            </a:r>
            <a:r>
              <a:rPr lang="uk-UA" sz="2400" b="1" dirty="0" smtClean="0">
                <a:solidFill>
                  <a:srgbClr val="7030A0"/>
                </a:solidFill>
              </a:rPr>
              <a:t>політичними</a:t>
            </a:r>
            <a:r>
              <a:rPr lang="uk-UA" sz="2400" dirty="0" smtClean="0"/>
              <a:t>, правовими, мистецькими ідеями?</a:t>
            </a:r>
            <a:endParaRPr lang="uk-UA" sz="1900" dirty="0" smtClean="0"/>
          </a:p>
          <a:p>
            <a:endParaRPr lang="uk-UA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rgbClr val="00B050"/>
                </a:solidFill>
              </a:rPr>
              <a:t>Синтез </a:t>
            </a:r>
            <a:r>
              <a:rPr lang="uk-UA" sz="3200" b="1" dirty="0" smtClean="0">
                <a:solidFill>
                  <a:srgbClr val="00B0F0"/>
                </a:solidFill>
              </a:rPr>
              <a:t>християнських ідей з </a:t>
            </a:r>
            <a:r>
              <a:rPr lang="uk-UA" sz="3200" b="1" dirty="0" smtClean="0">
                <a:solidFill>
                  <a:srgbClr val="7030A0"/>
                </a:solidFill>
              </a:rPr>
              <a:t>політичними</a:t>
            </a:r>
            <a:r>
              <a:rPr lang="uk-UA" sz="3200" b="1" dirty="0" smtClean="0">
                <a:solidFill>
                  <a:srgbClr val="00B0F0"/>
                </a:solidFill>
              </a:rPr>
              <a:t> процесами в історії України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dirty="0" smtClean="0"/>
              <a:t>Релігійний чинник, зокрема християнство на рівні своїх ідей були впливовими на українське суспільство у більшості періодів української історії, починаючи від часів </a:t>
            </a:r>
            <a:r>
              <a:rPr lang="uk-UA" b="1" dirty="0" smtClean="0"/>
              <a:t>Київської Русі, </a:t>
            </a:r>
            <a:r>
              <a:rPr lang="uk-UA" dirty="0" smtClean="0"/>
              <a:t>оскільки введення християнства у 988 р. в Україні залучило її в сферу цивілізованих культур та наклало відбиток на </a:t>
            </a:r>
            <a:r>
              <a:rPr lang="uk-UA" b="1" dirty="0" smtClean="0">
                <a:solidFill>
                  <a:srgbClr val="7030A0"/>
                </a:solidFill>
              </a:rPr>
              <a:t>політичні</a:t>
            </a:r>
            <a:r>
              <a:rPr lang="uk-UA" dirty="0" smtClean="0"/>
              <a:t>, економічні, мистецькі, наукові процеси впродовж української історії.</a:t>
            </a:r>
          </a:p>
          <a:p>
            <a:pPr algn="just"/>
            <a:r>
              <a:rPr lang="uk-UA" dirty="0" smtClean="0"/>
              <a:t>Проте слід зазначити, що в більшості випадків </a:t>
            </a:r>
            <a:r>
              <a:rPr lang="uk-UA" b="1" dirty="0" smtClean="0">
                <a:solidFill>
                  <a:srgbClr val="00B050"/>
                </a:solidFill>
              </a:rPr>
              <a:t>специфіка релігійних ідей </a:t>
            </a:r>
            <a:r>
              <a:rPr lang="uk-UA" dirty="0" smtClean="0"/>
              <a:t>в українській історії (так само як і в історії інших держав) мала не </a:t>
            </a:r>
            <a:r>
              <a:rPr lang="uk-UA" b="1" dirty="0" smtClean="0">
                <a:solidFill>
                  <a:srgbClr val="FF0000"/>
                </a:solidFill>
              </a:rPr>
              <a:t>етичний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вимір, а швидше отримувала </a:t>
            </a:r>
            <a:r>
              <a:rPr lang="uk-UA" b="1" dirty="0" smtClean="0">
                <a:solidFill>
                  <a:srgbClr val="7030A0"/>
                </a:solidFill>
              </a:rPr>
              <a:t>політичний </a:t>
            </a:r>
            <a:r>
              <a:rPr lang="uk-UA" b="1" dirty="0" smtClean="0"/>
              <a:t>аспект</a:t>
            </a:r>
            <a:r>
              <a:rPr lang="uk-UA" dirty="0" smtClean="0"/>
              <a:t>, оскільки боротьба за релігію і право на неї (її сповідування) фактично означала боротьбу за соціально-політичні права українців. При цьому релігійна ідентифікація мала </a:t>
            </a:r>
            <a:r>
              <a:rPr lang="uk-UA" b="1" dirty="0" smtClean="0">
                <a:solidFill>
                  <a:srgbClr val="7030A0"/>
                </a:solidFill>
              </a:rPr>
              <a:t>політичний</a:t>
            </a:r>
            <a:r>
              <a:rPr lang="uk-UA" dirty="0" smtClean="0"/>
              <a:t> вимір, </a:t>
            </a:r>
            <a:r>
              <a:rPr lang="uk-UA" dirty="0" smtClean="0">
                <a:solidFill>
                  <a:srgbClr val="FF0000"/>
                </a:solidFill>
              </a:rPr>
              <a:t>оскільки ділить людей на </a:t>
            </a:r>
            <a:r>
              <a:rPr lang="uk-UA" dirty="0" err="1" smtClean="0">
                <a:solidFill>
                  <a:srgbClr val="FF0000"/>
                </a:solidFill>
              </a:rPr>
              <a:t>“</a:t>
            </a:r>
            <a:r>
              <a:rPr lang="uk-UA" b="1" dirty="0" err="1" smtClean="0">
                <a:solidFill>
                  <a:srgbClr val="FF0000"/>
                </a:solidFill>
              </a:rPr>
              <a:t>своїх”</a:t>
            </a:r>
            <a:r>
              <a:rPr lang="uk-UA" b="1" dirty="0" smtClean="0">
                <a:solidFill>
                  <a:srgbClr val="FF0000"/>
                </a:solidFill>
              </a:rPr>
              <a:t> і </a:t>
            </a:r>
            <a:r>
              <a:rPr lang="uk-UA" b="1" dirty="0" err="1" smtClean="0">
                <a:solidFill>
                  <a:srgbClr val="FF0000"/>
                </a:solidFill>
              </a:rPr>
              <a:t>“чужих”</a:t>
            </a:r>
            <a:r>
              <a:rPr lang="uk-UA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Політичний </a:t>
            </a:r>
            <a:r>
              <a:rPr lang="uk-UA" dirty="0" smtClean="0"/>
              <a:t>вимір застосування релігійних ідентифікацій простежується в історії багатьох держав, зокрема Візантійської імперії – </a:t>
            </a:r>
            <a:r>
              <a:rPr lang="uk-UA" b="1" dirty="0" err="1" smtClean="0"/>
              <a:t>цезаропапізм</a:t>
            </a:r>
            <a:r>
              <a:rPr lang="uk-UA" dirty="0" smtClean="0"/>
              <a:t>; при цьому спроби </a:t>
            </a:r>
            <a:r>
              <a:rPr lang="uk-UA" b="1" dirty="0" smtClean="0"/>
              <a:t>релігійних уній </a:t>
            </a:r>
            <a:r>
              <a:rPr lang="uk-UA" dirty="0" smtClean="0"/>
              <a:t>мали одним із факторів розв'язання </a:t>
            </a:r>
            <a:r>
              <a:rPr lang="uk-UA" b="1" dirty="0" smtClean="0">
                <a:solidFill>
                  <a:srgbClr val="7030A0"/>
                </a:solidFill>
              </a:rPr>
              <a:t>політичних</a:t>
            </a:r>
            <a:r>
              <a:rPr lang="uk-UA" dirty="0" smtClean="0"/>
              <a:t> завдань (</a:t>
            </a:r>
            <a:r>
              <a:rPr lang="ru-RU" b="1" dirty="0" err="1" smtClean="0"/>
              <a:t>Унія</a:t>
            </a:r>
            <a:r>
              <a:rPr lang="ru-RU" dirty="0" smtClean="0"/>
              <a:t> короля Данила </a:t>
            </a:r>
            <a:r>
              <a:rPr lang="ru-RU" dirty="0" err="1" smtClean="0"/>
              <a:t>з</a:t>
            </a:r>
            <a:r>
              <a:rPr lang="ru-RU" dirty="0" smtClean="0"/>
              <a:t> Римом </a:t>
            </a:r>
            <a:r>
              <a:rPr lang="ru-RU" dirty="0" err="1" smtClean="0"/>
              <a:t>проти</a:t>
            </a:r>
            <a:r>
              <a:rPr lang="ru-RU" dirty="0" smtClean="0"/>
              <a:t> татар (1253); </a:t>
            </a:r>
            <a:r>
              <a:rPr lang="uk-UA" b="1" dirty="0" smtClean="0"/>
              <a:t>Флорентійська</a:t>
            </a:r>
            <a:r>
              <a:rPr lang="uk-UA" dirty="0" smtClean="0"/>
              <a:t> унія 1439 – проти османів; </a:t>
            </a:r>
            <a:r>
              <a:rPr lang="uk-UA" b="1" dirty="0" smtClean="0"/>
              <a:t>Берестейська</a:t>
            </a:r>
            <a:r>
              <a:rPr lang="uk-UA" dirty="0" smtClean="0"/>
              <a:t> 1596 – як рівність прав з поляками і нейтралізація впливу Москви, тобто як відповідь на визнання під тиском константинопольським патріархом Ієремією ІІ (</a:t>
            </a:r>
            <a:r>
              <a:rPr lang="uk-UA" dirty="0" err="1" smtClean="0"/>
              <a:t>Траносом</a:t>
            </a:r>
            <a:r>
              <a:rPr lang="uk-UA" dirty="0" smtClean="0"/>
              <a:t>) автокефалії </a:t>
            </a:r>
            <a:r>
              <a:rPr lang="uk-UA" dirty="0" err="1" smtClean="0"/>
              <a:t>РПЦ</a:t>
            </a:r>
            <a:r>
              <a:rPr lang="uk-UA" dirty="0" smtClean="0"/>
              <a:t> у 1589 .  </a:t>
            </a:r>
          </a:p>
          <a:p>
            <a:pPr algn="just"/>
            <a:endParaRPr lang="uk-UA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Догматичні та етичні ідеї християнства в контексті української політики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Слід також мати на увазі, що </a:t>
            </a:r>
            <a:r>
              <a:rPr lang="uk-UA" b="1" dirty="0" smtClean="0">
                <a:solidFill>
                  <a:srgbClr val="0070C0"/>
                </a:solidFill>
              </a:rPr>
              <a:t>догматичні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b="1" dirty="0" smtClean="0">
                <a:solidFill>
                  <a:srgbClr val="0070C0"/>
                </a:solidFill>
              </a:rPr>
              <a:t>ідеї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  <a:r>
              <a:rPr lang="uk-UA" dirty="0" smtClean="0"/>
              <a:t>християнства часто ставали основою для диференціації релігійних спільнот та міжконфесійної конфліктності, причиною церковних розколів, хоча </a:t>
            </a:r>
            <a:r>
              <a:rPr lang="uk-UA" b="1" dirty="0" smtClean="0">
                <a:solidFill>
                  <a:srgbClr val="FF0000"/>
                </a:solidFill>
              </a:rPr>
              <a:t>етична сфера </a:t>
            </a:r>
            <a:r>
              <a:rPr lang="uk-UA" b="1" dirty="0" smtClean="0"/>
              <a:t>для всіх християнських конфесій </a:t>
            </a:r>
            <a:r>
              <a:rPr lang="uk-UA" b="1" dirty="0" smtClean="0">
                <a:solidFill>
                  <a:srgbClr val="FF0000"/>
                </a:solidFill>
              </a:rPr>
              <a:t>є ідентична</a:t>
            </a:r>
            <a:r>
              <a:rPr lang="uk-UA" dirty="0" smtClean="0"/>
              <a:t>. Тобто більш проблемною є </a:t>
            </a:r>
            <a:r>
              <a:rPr lang="uk-UA" b="1" dirty="0" smtClean="0">
                <a:solidFill>
                  <a:srgbClr val="0070C0"/>
                </a:solidFill>
              </a:rPr>
              <a:t>християнська догматика</a:t>
            </a:r>
            <a:r>
              <a:rPr lang="uk-UA" dirty="0" smtClean="0"/>
              <a:t>, а не </a:t>
            </a:r>
            <a:r>
              <a:rPr lang="uk-UA" b="1" dirty="0" smtClean="0">
                <a:solidFill>
                  <a:srgbClr val="FF0000"/>
                </a:solidFill>
              </a:rPr>
              <a:t>християнська етика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В історії України простежується ототожнення релігійних та </a:t>
            </a:r>
            <a:r>
              <a:rPr lang="uk-UA" b="1" dirty="0" smtClean="0">
                <a:solidFill>
                  <a:srgbClr val="7030A0"/>
                </a:solidFill>
              </a:rPr>
              <a:t>політичних </a:t>
            </a:r>
            <a:r>
              <a:rPr lang="uk-UA" dirty="0" smtClean="0"/>
              <a:t>цінностей та ідентифікацій, оскільки боротьба українців за незалежність в багатьох аспектах історичних подій, починаючи від Київської Русі – через Галицько-Волинську державу, козацьку Україну, боротьба за незалежність із російською імперією сприймається також як боротьба за власну релігію, історію і мову.</a:t>
            </a:r>
          </a:p>
          <a:p>
            <a:pPr algn="just"/>
            <a:r>
              <a:rPr lang="uk-UA" dirty="0" smtClean="0"/>
              <a:t>Подібний </a:t>
            </a:r>
            <a:r>
              <a:rPr lang="uk-UA" b="1" dirty="0" smtClean="0">
                <a:solidFill>
                  <a:srgbClr val="7030A0"/>
                </a:solidFill>
              </a:rPr>
              <a:t>політичний </a:t>
            </a:r>
            <a:r>
              <a:rPr lang="uk-UA" dirty="0" smtClean="0"/>
              <a:t>аспект релігії простежується також в контексті сучасної української  історії, оскільки, наприклад надання УПЦ </a:t>
            </a:r>
            <a:r>
              <a:rPr lang="uk-UA" dirty="0" err="1" smtClean="0"/>
              <a:t>“Томосу”</a:t>
            </a:r>
            <a:r>
              <a:rPr lang="uk-UA" dirty="0" smtClean="0"/>
              <a:t> оцінюється переважно у </a:t>
            </a:r>
            <a:r>
              <a:rPr lang="uk-UA" dirty="0" smtClean="0">
                <a:solidFill>
                  <a:srgbClr val="7030A0"/>
                </a:solidFill>
              </a:rPr>
              <a:t>політичному</a:t>
            </a:r>
            <a:r>
              <a:rPr lang="uk-UA" dirty="0" smtClean="0"/>
              <a:t> контексті як ще один аспект української незалежності та відхід від впливу Росії, оскільки в Росії церква інтегрована у політику і має ідеологічний вплив.</a:t>
            </a:r>
            <a:endParaRPr lang="uk-U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Догматичні та етичні ідеї християнства в контексті української політики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Релігійний чинник втратив свою значущість в період </a:t>
            </a:r>
            <a:r>
              <a:rPr lang="uk-UA" b="1" dirty="0" smtClean="0"/>
              <a:t>СРСР</a:t>
            </a:r>
            <a:r>
              <a:rPr lang="uk-UA" dirty="0" smtClean="0"/>
              <a:t>, оскільки в українському суспільстві домінував </a:t>
            </a:r>
            <a:r>
              <a:rPr lang="uk-UA" b="1" i="1" dirty="0" smtClean="0">
                <a:solidFill>
                  <a:srgbClr val="C00000"/>
                </a:solidFill>
              </a:rPr>
              <a:t>атеїзм</a:t>
            </a:r>
            <a:r>
              <a:rPr lang="uk-UA" dirty="0" smtClean="0"/>
              <a:t>, який вніс свій негативний відбиток на </a:t>
            </a:r>
            <a:r>
              <a:rPr lang="uk-UA" u="sng" dirty="0" smtClean="0"/>
              <a:t>моральний потенціал українського суспільства</a:t>
            </a:r>
            <a:r>
              <a:rPr lang="uk-UA" dirty="0" smtClean="0"/>
              <a:t>. </a:t>
            </a:r>
          </a:p>
          <a:p>
            <a:pPr algn="just"/>
            <a:r>
              <a:rPr lang="uk-UA" dirty="0" smtClean="0"/>
              <a:t>Однак така перевага атеїзму, у свою чергу мала також </a:t>
            </a:r>
            <a:r>
              <a:rPr lang="uk-UA" b="1" dirty="0" smtClean="0">
                <a:solidFill>
                  <a:srgbClr val="7030A0"/>
                </a:solidFill>
              </a:rPr>
              <a:t>політичний</a:t>
            </a:r>
            <a:r>
              <a:rPr lang="uk-UA" dirty="0" smtClean="0"/>
              <a:t> аспект, оскільки віруюча людина в радянському суспільстві оцінювалась як асоціальна а її поведінка вважалася девіантною, а тому священики та віруючі зазнавали переслідувань і часто діяли у </a:t>
            </a:r>
            <a:r>
              <a:rPr lang="uk-UA" b="1" dirty="0" smtClean="0"/>
              <a:t>підпіллі</a:t>
            </a:r>
            <a:r>
              <a:rPr lang="uk-UA" dirty="0" smtClean="0"/>
              <a:t>. </a:t>
            </a:r>
          </a:p>
          <a:p>
            <a:pPr algn="just"/>
            <a:r>
              <a:rPr lang="uk-UA" dirty="0" smtClean="0"/>
              <a:t>Сучасна Україна переживає своєрідний </a:t>
            </a:r>
            <a:r>
              <a:rPr lang="uk-UA" dirty="0" err="1" smtClean="0"/>
              <a:t>“</a:t>
            </a:r>
            <a:r>
              <a:rPr lang="uk-UA" b="1" i="1" dirty="0" err="1" smtClean="0"/>
              <a:t>релігійний</a:t>
            </a:r>
            <a:r>
              <a:rPr lang="uk-UA" b="1" i="1" dirty="0" smtClean="0"/>
              <a:t> </a:t>
            </a:r>
            <a:r>
              <a:rPr lang="uk-UA" b="1" i="1" dirty="0" err="1" smtClean="0"/>
              <a:t>ренесанс</a:t>
            </a:r>
            <a:r>
              <a:rPr lang="uk-UA" dirty="0" err="1" smtClean="0"/>
              <a:t>”</a:t>
            </a:r>
            <a:r>
              <a:rPr lang="uk-UA" dirty="0" smtClean="0"/>
              <a:t>, який однак зумовлений знову ж таки </a:t>
            </a:r>
            <a:r>
              <a:rPr lang="uk-UA" b="1" dirty="0" smtClean="0">
                <a:solidFill>
                  <a:srgbClr val="7030A0"/>
                </a:solidFill>
              </a:rPr>
              <a:t>політичними чинниками </a:t>
            </a:r>
            <a:r>
              <a:rPr lang="uk-UA" dirty="0" smtClean="0"/>
              <a:t>– отриманням незалежності, а на даному етапі – війною на Сході України. </a:t>
            </a:r>
            <a:r>
              <a:rPr lang="uk-UA" b="1" dirty="0" smtClean="0"/>
              <a:t>Зростання рівня релігійності сучасного українського суспільства зумовлене </a:t>
            </a:r>
            <a:r>
              <a:rPr lang="uk-UA" b="1" dirty="0" smtClean="0">
                <a:solidFill>
                  <a:srgbClr val="7030A0"/>
                </a:solidFill>
              </a:rPr>
              <a:t>кризовими політичними явищами</a:t>
            </a:r>
            <a:r>
              <a:rPr lang="uk-UA" dirty="0" smtClean="0"/>
              <a:t>, тобто релігія стає для українців одним із факторів вирішення складних особистих питань у контексті війни на Сході.</a:t>
            </a:r>
          </a:p>
          <a:p>
            <a:endParaRPr lang="uk-U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Ступінь впливу релігії </a:t>
            </a:r>
            <a:br>
              <a:rPr lang="uk-UA" sz="3200" b="1" dirty="0" smtClean="0">
                <a:solidFill>
                  <a:srgbClr val="00B0F0"/>
                </a:solidFill>
              </a:rPr>
            </a:br>
            <a:r>
              <a:rPr lang="uk-UA" sz="3200" b="1" dirty="0" smtClean="0">
                <a:solidFill>
                  <a:srgbClr val="00B0F0"/>
                </a:solidFill>
              </a:rPr>
              <a:t>на людину і суспільство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dirty="0" smtClean="0"/>
              <a:t>Але слід також мати на увазі, що релігійні ідеї на рівні </a:t>
            </a:r>
            <a:r>
              <a:rPr lang="uk-UA" b="1" dirty="0" smtClean="0">
                <a:solidFill>
                  <a:srgbClr val="FF0000"/>
                </a:solidFill>
              </a:rPr>
              <a:t>етичному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(так само як філософські) діють не миттєво і не відразу суспільство. На суспільство вони діють переважно </a:t>
            </a:r>
            <a:r>
              <a:rPr lang="uk-UA" b="1" dirty="0" smtClean="0"/>
              <a:t>у далекій історичній перспективі</a:t>
            </a:r>
            <a:r>
              <a:rPr lang="uk-UA" dirty="0" smtClean="0"/>
              <a:t>. </a:t>
            </a:r>
          </a:p>
          <a:p>
            <a:pPr algn="just"/>
            <a:r>
              <a:rPr lang="uk-UA" dirty="0" smtClean="0"/>
              <a:t>Навіть у сучасних країнах світу, які вважаються успішними релігійні ідеї у своєму </a:t>
            </a:r>
            <a:r>
              <a:rPr lang="uk-UA" b="1" dirty="0" smtClean="0">
                <a:solidFill>
                  <a:srgbClr val="FF0000"/>
                </a:solidFill>
              </a:rPr>
              <a:t>етичному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вимірі почали впливати відносно недавно, про що свідчать </a:t>
            </a:r>
            <a:r>
              <a:rPr lang="uk-UA" i="1" dirty="0" smtClean="0"/>
              <a:t>Перша</a:t>
            </a:r>
            <a:r>
              <a:rPr lang="uk-UA" dirty="0" smtClean="0"/>
              <a:t> (зараз світ святкує </a:t>
            </a:r>
            <a:r>
              <a:rPr lang="uk-UA" dirty="0" err="1" smtClean="0"/>
              <a:t>100-ліття</a:t>
            </a:r>
            <a:r>
              <a:rPr lang="uk-UA" dirty="0" smtClean="0"/>
              <a:t> від завершення 1 війни) та </a:t>
            </a:r>
            <a:r>
              <a:rPr lang="uk-UA" i="1" dirty="0" smtClean="0"/>
              <a:t>Друга</a:t>
            </a:r>
            <a:r>
              <a:rPr lang="uk-UA" dirty="0" smtClean="0"/>
              <a:t> світові війни, в яких переважно приймали участь держави, які мають на даний час відносно високий рівень політичного і економічного розвитку. Відносно успішний розвиток суспільств розпочався фактично тільки після Другої світової війни, зокрема в грудні 1948 року (70 років назад) була проголошена </a:t>
            </a:r>
            <a:r>
              <a:rPr lang="uk-UA" dirty="0" err="1" smtClean="0"/>
              <a:t>“Загальна</a:t>
            </a:r>
            <a:r>
              <a:rPr lang="uk-UA" dirty="0" smtClean="0"/>
              <a:t> Декларація прав </a:t>
            </a:r>
            <a:r>
              <a:rPr lang="uk-UA" dirty="0" err="1" smtClean="0"/>
              <a:t>людини”</a:t>
            </a:r>
            <a:r>
              <a:rPr lang="uk-UA" dirty="0" smtClean="0"/>
              <a:t>.  </a:t>
            </a:r>
          </a:p>
          <a:p>
            <a:pPr algn="just"/>
            <a:r>
              <a:rPr lang="uk-UA" dirty="0" smtClean="0"/>
              <a:t>Дія християнських ідей (так само як і будь-яких інших) в історичній перспективі ґрунтується на тому, що переважно </a:t>
            </a:r>
            <a:r>
              <a:rPr lang="uk-UA" b="1" dirty="0" smtClean="0">
                <a:solidFill>
                  <a:srgbClr val="FF0000"/>
                </a:solidFill>
              </a:rPr>
              <a:t>носієм будь-якої ідеї є суб'єкт – людина</a:t>
            </a:r>
            <a:r>
              <a:rPr lang="uk-UA" dirty="0" smtClean="0"/>
              <a:t>. А тому </a:t>
            </a:r>
            <a:r>
              <a:rPr lang="uk-UA" b="1" dirty="0" smtClean="0"/>
              <a:t>релігія переважно впливає не на ціле суспільство, а на окремих людей</a:t>
            </a:r>
            <a:r>
              <a:rPr lang="uk-UA" dirty="0" smtClean="0"/>
              <a:t>, які на жаль є смертними, а тому не можуть </a:t>
            </a:r>
            <a:r>
              <a:rPr lang="uk-UA" dirty="0" err="1" smtClean="0"/>
              <a:t>“передати”</a:t>
            </a:r>
            <a:r>
              <a:rPr lang="uk-UA" dirty="0" smtClean="0"/>
              <a:t> свою релігійність іншим поколінням, які потрібно </a:t>
            </a:r>
            <a:r>
              <a:rPr lang="uk-UA" b="1" dirty="0" smtClean="0"/>
              <a:t>виховувати</a:t>
            </a:r>
            <a:r>
              <a:rPr lang="uk-UA" dirty="0" smtClean="0"/>
              <a:t> </a:t>
            </a:r>
            <a:r>
              <a:rPr lang="uk-UA" dirty="0" err="1" smtClean="0"/>
              <a:t>“заново”</a:t>
            </a:r>
            <a:r>
              <a:rPr lang="uk-UA" dirty="0" smtClean="0"/>
              <a:t>. Тому є в суспільствах є </a:t>
            </a:r>
            <a:r>
              <a:rPr lang="uk-UA" b="1" i="1" dirty="0" smtClean="0"/>
              <a:t>динаміка релігійності</a:t>
            </a:r>
            <a:r>
              <a:rPr lang="uk-UA" dirty="0" smtClean="0"/>
              <a:t>, наприклад, в сучасній Європі відбувається секуляризація суспільства. Така сама динаміка характерна для українського суспільства.</a:t>
            </a:r>
          </a:p>
          <a:p>
            <a:endParaRPr lang="uk-UA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Християнські ідеї та успішність суспільства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dirty="0" smtClean="0"/>
              <a:t>Тому роль християнських ідей на їх </a:t>
            </a:r>
            <a:r>
              <a:rPr lang="uk-UA" b="1" dirty="0" smtClean="0">
                <a:solidFill>
                  <a:srgbClr val="FF0000"/>
                </a:solidFill>
              </a:rPr>
              <a:t>етичному</a:t>
            </a:r>
            <a:r>
              <a:rPr lang="uk-UA" dirty="0" smtClean="0"/>
              <a:t> рівні тільки поступово зростатиме в самоорганізації українського суспільства. Якщо більшість українців буде віруючими, то в майбутньому суспільні взаємодії матимуть тенденцію до </a:t>
            </a:r>
            <a:r>
              <a:rPr lang="uk-UA" b="1" dirty="0" smtClean="0"/>
              <a:t>гуманізації</a:t>
            </a:r>
            <a:r>
              <a:rPr lang="uk-UA" dirty="0" smtClean="0"/>
              <a:t> та </a:t>
            </a:r>
            <a:r>
              <a:rPr lang="uk-UA" b="1" dirty="0" smtClean="0"/>
              <a:t>егалітаризму</a:t>
            </a:r>
            <a:r>
              <a:rPr lang="uk-UA" dirty="0" smtClean="0"/>
              <a:t>, викорінення </a:t>
            </a:r>
            <a:r>
              <a:rPr lang="uk-UA" b="1" dirty="0" smtClean="0"/>
              <a:t>корумпованості</a:t>
            </a:r>
            <a:r>
              <a:rPr lang="uk-UA" dirty="0" smtClean="0"/>
              <a:t> українського суспільства, оскільки християнство на аксіологічному рівні впливає на тлумачення </a:t>
            </a:r>
            <a:r>
              <a:rPr lang="uk-UA" b="1" dirty="0" smtClean="0"/>
              <a:t>людини як цінності </a:t>
            </a:r>
            <a:r>
              <a:rPr lang="uk-UA" dirty="0" smtClean="0"/>
              <a:t>та виховує </a:t>
            </a:r>
            <a:r>
              <a:rPr lang="uk-UA" b="1" dirty="0" smtClean="0"/>
              <a:t>повагу до її прав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Чим більше домінують </a:t>
            </a:r>
            <a:r>
              <a:rPr lang="uk-UA" b="1" dirty="0" smtClean="0"/>
              <a:t>релігійні ідеї </a:t>
            </a:r>
            <a:r>
              <a:rPr lang="uk-UA" dirty="0" smtClean="0"/>
              <a:t>на</a:t>
            </a:r>
            <a:r>
              <a:rPr lang="uk-UA" b="1" dirty="0" smtClean="0"/>
              <a:t> </a:t>
            </a:r>
            <a:r>
              <a:rPr lang="uk-UA" b="1" dirty="0" smtClean="0">
                <a:solidFill>
                  <a:srgbClr val="FF0000"/>
                </a:solidFill>
              </a:rPr>
              <a:t>етичному </a:t>
            </a:r>
            <a:r>
              <a:rPr lang="uk-UA" b="1" dirty="0" smtClean="0"/>
              <a:t>рівні </a:t>
            </a:r>
            <a:r>
              <a:rPr lang="uk-UA" dirty="0" smtClean="0"/>
              <a:t>у суспільному </a:t>
            </a:r>
            <a:r>
              <a:rPr lang="uk-UA" b="1" dirty="0" smtClean="0"/>
              <a:t>дискурсі</a:t>
            </a:r>
            <a:r>
              <a:rPr lang="uk-UA" dirty="0" smtClean="0"/>
              <a:t>, тим більш такі суспільства є </a:t>
            </a:r>
            <a:r>
              <a:rPr lang="uk-UA" b="1" dirty="0" smtClean="0">
                <a:solidFill>
                  <a:srgbClr val="C00000"/>
                </a:solidFill>
              </a:rPr>
              <a:t>успішними</a:t>
            </a:r>
            <a:r>
              <a:rPr lang="uk-UA" dirty="0" smtClean="0"/>
              <a:t>, оскільки </a:t>
            </a:r>
            <a:r>
              <a:rPr lang="uk-UA" b="1" dirty="0" smtClean="0"/>
              <a:t>вони</a:t>
            </a:r>
            <a:r>
              <a:rPr lang="uk-UA" dirty="0" smtClean="0"/>
              <a:t> синтезуються  з політичними, економічними та правовими ідеями.</a:t>
            </a:r>
          </a:p>
          <a:p>
            <a:pPr algn="just"/>
            <a:r>
              <a:rPr lang="uk-UA" dirty="0" smtClean="0"/>
              <a:t>Зокрема </a:t>
            </a:r>
            <a:r>
              <a:rPr lang="uk-UA" dirty="0" smtClean="0">
                <a:solidFill>
                  <a:srgbClr val="FF0000"/>
                </a:solidFill>
              </a:rPr>
              <a:t>синтез релігії та інших суспільних сфер </a:t>
            </a:r>
            <a:r>
              <a:rPr lang="uk-UA" dirty="0" smtClean="0"/>
              <a:t>на практичному рівні має успіх у </a:t>
            </a:r>
            <a:r>
              <a:rPr lang="uk-UA" b="1" i="1" dirty="0" smtClean="0"/>
              <a:t>протестантських</a:t>
            </a:r>
            <a:r>
              <a:rPr lang="uk-UA" dirty="0" smtClean="0"/>
              <a:t> країнах, які, виходячи з </a:t>
            </a:r>
            <a:r>
              <a:rPr lang="uk-UA" b="1" dirty="0" smtClean="0"/>
              <a:t>протестантської </a:t>
            </a:r>
            <a:r>
              <a:rPr lang="uk-UA" b="1" dirty="0" smtClean="0">
                <a:solidFill>
                  <a:srgbClr val="FF0000"/>
                </a:solidFill>
              </a:rPr>
              <a:t>етики</a:t>
            </a:r>
            <a:r>
              <a:rPr lang="uk-UA" b="1" dirty="0" smtClean="0"/>
              <a:t> </a:t>
            </a:r>
            <a:r>
              <a:rPr lang="uk-UA" dirty="0" smtClean="0"/>
              <a:t>(за словами М.Вебера) створили успішний суспільний договір та є найбільш успішними в економічних та політичних процесах, зокрема це: </a:t>
            </a:r>
            <a:r>
              <a:rPr lang="uk-UA" b="1" i="1" dirty="0" smtClean="0">
                <a:solidFill>
                  <a:srgbClr val="00B050"/>
                </a:solidFill>
              </a:rPr>
              <a:t>Данія, Швеція, Норвегія, Фінляндія, Німеччина, Швейцарія, Нідерланди, Англія, США, Канада, Австралія</a:t>
            </a:r>
            <a:r>
              <a:rPr lang="uk-UA" dirty="0" smtClean="0"/>
              <a:t>. Саме </a:t>
            </a:r>
            <a:r>
              <a:rPr lang="uk-UA" b="1" dirty="0" smtClean="0">
                <a:solidFill>
                  <a:srgbClr val="FF0000"/>
                </a:solidFill>
              </a:rPr>
              <a:t>ідеї протестантської етики </a:t>
            </a:r>
            <a:r>
              <a:rPr lang="uk-UA" dirty="0" smtClean="0"/>
              <a:t>закликають до </a:t>
            </a:r>
            <a:r>
              <a:rPr lang="uk-UA" b="1" dirty="0" smtClean="0"/>
              <a:t>чесної праці</a:t>
            </a:r>
            <a:r>
              <a:rPr lang="uk-UA" dirty="0" smtClean="0"/>
              <a:t> та виховують ставлення до праці як до покликання.</a:t>
            </a:r>
            <a:endParaRPr lang="uk-UA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Самоорганізація суспільства як єдність об'єктивних і суб'єктивних чинників</a:t>
            </a:r>
            <a:r>
              <a:rPr lang="uk-UA" sz="3200" dirty="0" smtClean="0"/>
              <a:t>.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Самоорганізація будь-якого суспільства відбувається на основі </a:t>
            </a:r>
            <a:r>
              <a:rPr lang="uk-UA" b="1" dirty="0" smtClean="0">
                <a:solidFill>
                  <a:srgbClr val="00B050"/>
                </a:solidFill>
              </a:rPr>
              <a:t>об'єктивних</a:t>
            </a:r>
            <a:r>
              <a:rPr lang="uk-UA" dirty="0" smtClean="0">
                <a:solidFill>
                  <a:srgbClr val="00B050"/>
                </a:solidFill>
              </a:rPr>
              <a:t> і </a:t>
            </a:r>
            <a:r>
              <a:rPr lang="uk-UA" b="1" dirty="0" smtClean="0">
                <a:solidFill>
                  <a:srgbClr val="00B050"/>
                </a:solidFill>
              </a:rPr>
              <a:t>суб'єктивних</a:t>
            </a:r>
            <a:r>
              <a:rPr lang="uk-UA" dirty="0" smtClean="0">
                <a:solidFill>
                  <a:srgbClr val="00B050"/>
                </a:solidFill>
              </a:rPr>
              <a:t> </a:t>
            </a:r>
            <a:r>
              <a:rPr lang="uk-UA" dirty="0" smtClean="0"/>
              <a:t>чинників з </a:t>
            </a:r>
            <a:r>
              <a:rPr lang="uk-UA" u="sng" dirty="0" smtClean="0"/>
              <a:t>пріоритетом суб'єктивних чинників</a:t>
            </a:r>
            <a:r>
              <a:rPr lang="uk-UA" dirty="0" smtClean="0"/>
              <a:t>, оскільки всі об'єктивні фактори (відомі і невідомі) у тому числі </a:t>
            </a:r>
            <a:r>
              <a:rPr lang="uk-UA" b="1" i="1" dirty="0" smtClean="0"/>
              <a:t>трансцендентні</a:t>
            </a:r>
            <a:r>
              <a:rPr lang="uk-UA" dirty="0" smtClean="0"/>
              <a:t> (Бог, божественні сили, якості та благодать) </a:t>
            </a:r>
            <a:r>
              <a:rPr lang="uk-UA" dirty="0" err="1" smtClean="0"/>
              <a:t>“включаються”</a:t>
            </a:r>
            <a:r>
              <a:rPr lang="uk-UA" dirty="0" smtClean="0"/>
              <a:t> у суб'єктивні чинники та </a:t>
            </a:r>
            <a:r>
              <a:rPr lang="uk-UA" dirty="0" err="1" smtClean="0"/>
              <a:t>“проявляються”</a:t>
            </a:r>
            <a:r>
              <a:rPr lang="uk-UA" dirty="0" smtClean="0"/>
              <a:t> в них </a:t>
            </a:r>
            <a:r>
              <a:rPr lang="uk-UA" dirty="0" smtClean="0">
                <a:solidFill>
                  <a:srgbClr val="FF0000"/>
                </a:solidFill>
              </a:rPr>
              <a:t>залежно від </a:t>
            </a:r>
            <a:r>
              <a:rPr lang="uk-UA" b="1" dirty="0" smtClean="0">
                <a:solidFill>
                  <a:srgbClr val="FF0000"/>
                </a:solidFill>
              </a:rPr>
              <a:t>діяльності</a:t>
            </a:r>
            <a:r>
              <a:rPr lang="uk-UA" dirty="0" smtClean="0">
                <a:solidFill>
                  <a:srgbClr val="FF0000"/>
                </a:solidFill>
              </a:rPr>
              <a:t> і </a:t>
            </a:r>
            <a:r>
              <a:rPr lang="uk-UA" b="1" dirty="0" smtClean="0">
                <a:solidFill>
                  <a:srgbClr val="FF0000"/>
                </a:solidFill>
              </a:rPr>
              <a:t>вибору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суб'єкта</a:t>
            </a:r>
            <a:r>
              <a:rPr lang="uk-UA" dirty="0" smtClean="0">
                <a:solidFill>
                  <a:srgbClr val="FF0000"/>
                </a:solidFill>
              </a:rPr>
              <a:t> (людини).</a:t>
            </a:r>
          </a:p>
          <a:p>
            <a:pPr algn="just"/>
            <a:endParaRPr lang="uk-UA" sz="900" dirty="0" smtClean="0"/>
          </a:p>
          <a:p>
            <a:pPr algn="just"/>
            <a:r>
              <a:rPr lang="uk-UA" b="1" dirty="0" smtClean="0"/>
              <a:t>Суб'єктивний фактор </a:t>
            </a:r>
            <a:r>
              <a:rPr lang="uk-UA" dirty="0" smtClean="0"/>
              <a:t>– це та сфера або явище суспільного життя, основним </a:t>
            </a:r>
            <a:r>
              <a:rPr lang="uk-UA" dirty="0" err="1" smtClean="0"/>
              <a:t>“діячем”</a:t>
            </a:r>
            <a:r>
              <a:rPr lang="uk-UA" dirty="0" smtClean="0"/>
              <a:t> якої є </a:t>
            </a:r>
            <a:r>
              <a:rPr lang="uk-UA" b="1" dirty="0" smtClean="0"/>
              <a:t>людина</a:t>
            </a:r>
            <a:r>
              <a:rPr lang="uk-UA" dirty="0" smtClean="0"/>
              <a:t>, яка власне й </a:t>
            </a:r>
            <a:r>
              <a:rPr lang="uk-UA" dirty="0" err="1" smtClean="0"/>
              <a:t>“створює”</a:t>
            </a:r>
            <a:r>
              <a:rPr lang="uk-UA" dirty="0" smtClean="0"/>
              <a:t> цей суб'єктивний фактор.</a:t>
            </a:r>
            <a:endParaRPr lang="uk-U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Дослідження стану релігійності в Україні 2010-2018 років центру Разумкова</a:t>
            </a:r>
            <a:endParaRPr lang="uk-UA" sz="3200" b="1" dirty="0">
              <a:solidFill>
                <a:srgbClr val="00B0F0"/>
              </a:solidFill>
            </a:endParaRPr>
          </a:p>
        </p:txBody>
      </p:sp>
      <p:pic>
        <p:nvPicPr>
          <p:cNvPr id="5" name="Содержимое 4" descr="888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1" y="1600199"/>
            <a:ext cx="4248472" cy="5098237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rgbClr val="00B0F0"/>
                </a:solidFill>
              </a:rPr>
              <a:t>Дослідження стану релігійності в Україні 2010-2018 років центру Разумкова</a:t>
            </a:r>
            <a:endParaRPr lang="uk-UA" sz="28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uk-UA" dirty="0" smtClean="0"/>
              <a:t>Українське суспільство є сприятливим для поширення християнських ідей у їх </a:t>
            </a:r>
            <a:r>
              <a:rPr lang="uk-UA" b="1" dirty="0" smtClean="0">
                <a:solidFill>
                  <a:srgbClr val="FF0000"/>
                </a:solidFill>
              </a:rPr>
              <a:t>етичному</a:t>
            </a:r>
            <a:r>
              <a:rPr lang="uk-UA" dirty="0" smtClean="0"/>
              <a:t> вимірі. Це випливає з соціологічних даних центру Разумкова. Тому можна вести мову про можливість впливу  християнства на українське суспільство саме на рівні </a:t>
            </a:r>
            <a:r>
              <a:rPr lang="uk-UA" b="1" dirty="0" smtClean="0">
                <a:solidFill>
                  <a:srgbClr val="FF0000"/>
                </a:solidFill>
              </a:rPr>
              <a:t>етичних</a:t>
            </a:r>
            <a:r>
              <a:rPr lang="uk-UA" dirty="0" smtClean="0"/>
              <a:t> ідей.</a:t>
            </a:r>
          </a:p>
          <a:p>
            <a:pPr algn="just"/>
            <a:r>
              <a:rPr lang="uk-UA" dirty="0" smtClean="0"/>
              <a:t>Зокрема 75% українців вважають, що "</a:t>
            </a:r>
            <a:r>
              <a:rPr lang="uk-UA" i="1" dirty="0" smtClean="0"/>
              <a:t>будь-яка релігія, яка проголошує ідеали добра, любові, милосердя і не загрожує існуванню іншої людини, має право на існування</a:t>
            </a:r>
            <a:r>
              <a:rPr lang="uk-UA" dirty="0" smtClean="0"/>
              <a:t>" або "</a:t>
            </a:r>
            <a:r>
              <a:rPr lang="uk-UA" i="1" dirty="0" smtClean="0"/>
              <a:t>всі релігії мають право на існування як різні шляхи до Бога</a:t>
            </a:r>
            <a:r>
              <a:rPr lang="uk-UA" dirty="0" smtClean="0"/>
              <a:t>". Лише 9% підтримують твердження "</a:t>
            </a:r>
            <a:r>
              <a:rPr lang="uk-UA" i="1" dirty="0" smtClean="0"/>
              <a:t>істинною є лише та релігія, яку я </a:t>
            </a:r>
            <a:r>
              <a:rPr lang="uk-UA" i="1" dirty="0" err="1" smtClean="0"/>
              <a:t>сповідую</a:t>
            </a:r>
            <a:r>
              <a:rPr lang="uk-UA" dirty="0" err="1" smtClean="0"/>
              <a:t>“</a:t>
            </a:r>
            <a:r>
              <a:rPr lang="uk-UA" dirty="0" smtClean="0"/>
              <a:t>. Це свідчить про високий рівень релігійної </a:t>
            </a:r>
            <a:r>
              <a:rPr lang="uk-UA" b="1" dirty="0" smtClean="0"/>
              <a:t>толерантності</a:t>
            </a:r>
            <a:r>
              <a:rPr lang="uk-UA" dirty="0" smtClean="0"/>
              <a:t> українців.</a:t>
            </a:r>
          </a:p>
          <a:p>
            <a:pPr algn="just"/>
            <a:r>
              <a:rPr lang="ru-RU" dirty="0" smtClean="0"/>
              <a:t>На </a:t>
            </a:r>
            <a:r>
              <a:rPr lang="ru-RU" dirty="0" err="1" smtClean="0"/>
              <a:t>сьогодні</a:t>
            </a:r>
            <a:r>
              <a:rPr lang="ru-RU" dirty="0" smtClean="0"/>
              <a:t> число </a:t>
            </a:r>
            <a:r>
              <a:rPr lang="ru-RU" b="1" dirty="0" err="1" smtClean="0"/>
              <a:t>українців</a:t>
            </a:r>
            <a:r>
              <a:rPr lang="ru-RU" b="1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 себе</a:t>
            </a:r>
            <a:r>
              <a:rPr lang="ru-RU" b="1" dirty="0" smtClean="0"/>
              <a:t> </a:t>
            </a:r>
            <a:r>
              <a:rPr lang="ru-RU" b="1" dirty="0" err="1" smtClean="0"/>
              <a:t>віруючими</a:t>
            </a:r>
            <a:r>
              <a:rPr lang="ru-RU" b="1" dirty="0" smtClean="0"/>
              <a:t>,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b="1" dirty="0" smtClean="0"/>
              <a:t>72%., </a:t>
            </a:r>
            <a:r>
              <a:rPr lang="uk-UA" dirty="0" smtClean="0"/>
              <a:t>переконаних атеїстів є тільки 3%;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91% </a:t>
            </a:r>
            <a:r>
              <a:rPr lang="ru-RU" dirty="0" err="1" smtClean="0"/>
              <a:t>жителів</a:t>
            </a:r>
            <a:r>
              <a:rPr lang="ru-RU" dirty="0" smtClean="0"/>
              <a:t> Заходу </a:t>
            </a:r>
            <a:r>
              <a:rPr lang="ru-RU" dirty="0" err="1" smtClean="0"/>
              <a:t>вважають</a:t>
            </a:r>
            <a:r>
              <a:rPr lang="ru-RU" dirty="0" smtClean="0"/>
              <a:t> себе </a:t>
            </a:r>
            <a:r>
              <a:rPr lang="ru-RU" dirty="0" err="1" smtClean="0"/>
              <a:t>віруючими</a:t>
            </a:r>
            <a:r>
              <a:rPr lang="ru-RU" dirty="0" smtClean="0"/>
              <a:t>, на </a:t>
            </a:r>
            <a:r>
              <a:rPr lang="ru-RU" dirty="0" err="1" smtClean="0"/>
              <a:t>Півдні</a:t>
            </a:r>
            <a:r>
              <a:rPr lang="ru-RU" dirty="0" smtClean="0"/>
              <a:t> 59%.; 58%</a:t>
            </a:r>
            <a:r>
              <a:rPr lang="ru-RU" b="1" dirty="0" smtClean="0"/>
              <a:t> </a:t>
            </a:r>
            <a:r>
              <a:rPr lang="ru-RU" dirty="0" err="1" smtClean="0"/>
              <a:t>опитаних</a:t>
            </a:r>
            <a:r>
              <a:rPr lang="ru-RU" dirty="0" smtClean="0"/>
              <a:t> </a:t>
            </a:r>
            <a:r>
              <a:rPr lang="ru-RU" dirty="0" err="1" smtClean="0"/>
              <a:t>вважають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b="1" dirty="0" err="1" smtClean="0"/>
              <a:t>релігія</a:t>
            </a:r>
            <a:r>
              <a:rPr lang="ru-RU" b="1" dirty="0" smtClean="0"/>
              <a:t> </a:t>
            </a:r>
            <a:r>
              <a:rPr lang="ru-RU" b="1" dirty="0" err="1" smtClean="0"/>
              <a:t>є</a:t>
            </a:r>
            <a:r>
              <a:rPr lang="ru-RU" b="1" dirty="0" smtClean="0"/>
              <a:t> </a:t>
            </a:r>
            <a:r>
              <a:rPr lang="ru-RU" b="1" dirty="0" err="1" smtClean="0"/>
              <a:t>важливою</a:t>
            </a:r>
            <a:r>
              <a:rPr lang="ru-RU" b="1" dirty="0" smtClean="0"/>
              <a:t> у </a:t>
            </a:r>
            <a:r>
              <a:rPr lang="ru-RU" b="1" dirty="0" err="1" smtClean="0"/>
              <a:t>житті</a:t>
            </a:r>
            <a:r>
              <a:rPr lang="ru-RU" b="1" dirty="0" smtClean="0"/>
              <a:t>.</a:t>
            </a:r>
          </a:p>
          <a:p>
            <a:pPr algn="just"/>
            <a:r>
              <a:rPr lang="uk-UA" dirty="0" smtClean="0"/>
              <a:t>Рівень релігійності, визнання важливості релігії залежить від регіону. На Заході її вважають важливою 89%, а на Сході – 40%. На Заході 38% жителів притримуються думки, що виховання релігійності дітей у сім'ї є важливим. На Сході так вважають лише 6% учасників дослідження. Найчастіше виховуються у релігійному дусі вірні Української греко-католицької церкви (93%). Серед вірних УПЦ МП та УПЦ </a:t>
            </a:r>
            <a:r>
              <a:rPr lang="uk-UA" dirty="0" err="1" smtClean="0"/>
              <a:t>КП</a:t>
            </a:r>
            <a:r>
              <a:rPr lang="uk-UA" dirty="0" smtClean="0"/>
              <a:t> такі становлять усього 49%.).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rgbClr val="00B0F0"/>
                </a:solidFill>
              </a:rPr>
              <a:t>Висновок </a:t>
            </a:r>
            <a:endParaRPr lang="uk-UA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uk-UA" sz="2600" dirty="0" smtClean="0"/>
              <a:t>В цьому аспекті християнські ідеї на їх </a:t>
            </a:r>
            <a:r>
              <a:rPr lang="uk-UA" sz="2600" b="1" dirty="0" smtClean="0">
                <a:solidFill>
                  <a:srgbClr val="FF0000"/>
                </a:solidFill>
              </a:rPr>
              <a:t>етичному </a:t>
            </a:r>
            <a:r>
              <a:rPr lang="uk-UA" sz="2600" dirty="0" smtClean="0"/>
              <a:t>рівні слід синтезувати з </a:t>
            </a:r>
            <a:r>
              <a:rPr lang="uk-UA" sz="2600" b="1" dirty="0" smtClean="0">
                <a:solidFill>
                  <a:srgbClr val="7030A0"/>
                </a:solidFill>
              </a:rPr>
              <a:t>політичними</a:t>
            </a:r>
            <a:r>
              <a:rPr lang="uk-UA" sz="2600" dirty="0" smtClean="0"/>
              <a:t>, економічними та правовими ідеями та на підґрунті такого синтезу виховувати та соціалізувати українських громадян. </a:t>
            </a:r>
          </a:p>
          <a:p>
            <a:pPr algn="just"/>
            <a:r>
              <a:rPr lang="uk-UA" sz="2600" dirty="0" smtClean="0"/>
              <a:t>Проте </a:t>
            </a:r>
            <a:r>
              <a:rPr lang="uk-UA" sz="2600" b="1" dirty="0" smtClean="0">
                <a:solidFill>
                  <a:srgbClr val="7030A0"/>
                </a:solidFill>
              </a:rPr>
              <a:t>успішний та перспективний </a:t>
            </a:r>
            <a:r>
              <a:rPr lang="uk-UA" sz="2600" b="1" dirty="0" smtClean="0"/>
              <a:t>синтез християнських ідей </a:t>
            </a:r>
            <a:r>
              <a:rPr lang="uk-UA" sz="2600" dirty="0" smtClean="0"/>
              <a:t>з іншими суспільними сферами можливий тільки на </a:t>
            </a:r>
            <a:r>
              <a:rPr lang="uk-UA" sz="2600" b="1" dirty="0" smtClean="0">
                <a:solidFill>
                  <a:srgbClr val="FF0000"/>
                </a:solidFill>
              </a:rPr>
              <a:t>етичному</a:t>
            </a:r>
            <a:r>
              <a:rPr lang="uk-UA" sz="2600" dirty="0" smtClean="0"/>
              <a:t> рівні. Незважаючи на велику кількість віруючих українців – 72% все ж таки виникає питання: </a:t>
            </a:r>
            <a:r>
              <a:rPr lang="uk-UA" sz="2600" i="1" dirty="0" smtClean="0"/>
              <a:t>це </a:t>
            </a:r>
            <a:r>
              <a:rPr lang="uk-UA" sz="2600" b="1" i="1" dirty="0" smtClean="0">
                <a:solidFill>
                  <a:srgbClr val="00B0F0"/>
                </a:solidFill>
              </a:rPr>
              <a:t>формально-віруючі християни</a:t>
            </a:r>
            <a:r>
              <a:rPr lang="uk-UA" sz="2600" i="1" dirty="0" smtClean="0"/>
              <a:t>, які переважно </a:t>
            </a:r>
            <a:r>
              <a:rPr lang="uk-UA" sz="2600" b="1" i="1" dirty="0" smtClean="0"/>
              <a:t>час від часу </a:t>
            </a:r>
            <a:r>
              <a:rPr lang="uk-UA" sz="2600" i="1" dirty="0" smtClean="0"/>
              <a:t>наслідують догмати, символіку та обрядовість чи це </a:t>
            </a:r>
            <a:r>
              <a:rPr lang="uk-UA" sz="2600" b="1" i="1" dirty="0" smtClean="0">
                <a:solidFill>
                  <a:srgbClr val="FF0000"/>
                </a:solidFill>
              </a:rPr>
              <a:t>реально-віруючі християни</a:t>
            </a:r>
            <a:r>
              <a:rPr lang="uk-UA" sz="2600" i="1" dirty="0" smtClean="0"/>
              <a:t>, які </a:t>
            </a:r>
            <a:r>
              <a:rPr lang="uk-UA" sz="2600" b="1" i="1" dirty="0" smtClean="0"/>
              <a:t>повсякденно</a:t>
            </a:r>
            <a:r>
              <a:rPr lang="uk-UA" sz="2600" i="1" dirty="0" smtClean="0"/>
              <a:t> використовують </a:t>
            </a:r>
            <a:r>
              <a:rPr lang="uk-UA" sz="2600" b="1" i="1" dirty="0" smtClean="0">
                <a:solidFill>
                  <a:srgbClr val="FF0000"/>
                </a:solidFill>
              </a:rPr>
              <a:t>етику </a:t>
            </a:r>
            <a:r>
              <a:rPr lang="uk-UA" sz="2600" i="1" dirty="0" smtClean="0"/>
              <a:t>християнства у своєму житті? </a:t>
            </a:r>
          </a:p>
          <a:p>
            <a:pPr algn="just"/>
            <a:r>
              <a:rPr lang="uk-UA" sz="2600" dirty="0" smtClean="0"/>
              <a:t>В українському суспільстві у виховних та </a:t>
            </a:r>
            <a:r>
              <a:rPr lang="uk-UA" sz="2600" dirty="0" err="1" smtClean="0"/>
              <a:t>соціалізаційних</a:t>
            </a:r>
            <a:r>
              <a:rPr lang="uk-UA" sz="2600" dirty="0" smtClean="0"/>
              <a:t> процесах слід наголошувати на </a:t>
            </a:r>
            <a:r>
              <a:rPr lang="uk-UA" sz="2600" b="1" dirty="0" smtClean="0">
                <a:solidFill>
                  <a:srgbClr val="FF0000"/>
                </a:solidFill>
              </a:rPr>
              <a:t>етичних</a:t>
            </a:r>
            <a:r>
              <a:rPr lang="uk-UA" sz="2600" b="1" dirty="0" smtClean="0"/>
              <a:t> християнських ідеях</a:t>
            </a:r>
            <a:r>
              <a:rPr lang="uk-UA" sz="2600" dirty="0" smtClean="0"/>
              <a:t>, які б стали підґрунтям </a:t>
            </a:r>
            <a:r>
              <a:rPr lang="uk-UA" sz="2600" b="1" dirty="0" smtClean="0">
                <a:solidFill>
                  <a:srgbClr val="7030A0"/>
                </a:solidFill>
              </a:rPr>
              <a:t>моралі </a:t>
            </a:r>
            <a:r>
              <a:rPr lang="uk-UA" sz="2600" dirty="0" smtClean="0"/>
              <a:t>українців і виховували б в українській людині </a:t>
            </a:r>
            <a:r>
              <a:rPr lang="uk-UA" sz="2600" b="1" i="1" dirty="0" smtClean="0">
                <a:solidFill>
                  <a:srgbClr val="FF0000"/>
                </a:solidFill>
              </a:rPr>
              <a:t>принципи</a:t>
            </a:r>
            <a:r>
              <a:rPr lang="uk-UA" sz="2600" dirty="0" smtClean="0"/>
              <a:t> </a:t>
            </a:r>
            <a:r>
              <a:rPr lang="uk-UA" sz="2600" b="1" i="1" dirty="0" smtClean="0"/>
              <a:t>відповідальності, чесності, справедливості, порядності, любові, поваги, солідарності, толерантності, працьовитості, патріотизму</a:t>
            </a:r>
            <a:r>
              <a:rPr lang="uk-UA" sz="2600" dirty="0" smtClean="0"/>
              <a:t>, а </a:t>
            </a:r>
            <a:r>
              <a:rPr lang="uk-UA" sz="2600" b="1" i="1" dirty="0" smtClean="0">
                <a:solidFill>
                  <a:srgbClr val="FF0000"/>
                </a:solidFill>
              </a:rPr>
              <a:t>ці принципи</a:t>
            </a:r>
            <a:r>
              <a:rPr lang="uk-UA" sz="2600" dirty="0" smtClean="0"/>
              <a:t>, в свою чергу можна було б застосовувати у практичній життєдіяльності українців, бо успішним суспільство є тільки тоді, коли в ньому є </a:t>
            </a:r>
            <a:r>
              <a:rPr lang="uk-UA" sz="2600" b="1" dirty="0" smtClean="0"/>
              <a:t>гуманні</a:t>
            </a:r>
            <a:r>
              <a:rPr lang="uk-UA" sz="2600" dirty="0" smtClean="0"/>
              <a:t> та </a:t>
            </a:r>
            <a:r>
              <a:rPr lang="uk-UA" sz="2600" b="1" dirty="0" smtClean="0"/>
              <a:t>егалітарні</a:t>
            </a:r>
            <a:r>
              <a:rPr lang="uk-UA" sz="2600" dirty="0" smtClean="0"/>
              <a:t> принципи взаємодії, на яких в своєму </a:t>
            </a:r>
            <a:r>
              <a:rPr lang="uk-UA" sz="2600" b="1" dirty="0" smtClean="0">
                <a:solidFill>
                  <a:srgbClr val="FF0000"/>
                </a:solidFill>
              </a:rPr>
              <a:t>етичному</a:t>
            </a:r>
            <a:r>
              <a:rPr lang="uk-UA" sz="2600" dirty="0" smtClean="0"/>
              <a:t> вимірі наголошує християнство. </a:t>
            </a:r>
          </a:p>
          <a:p>
            <a:endParaRPr lang="uk-UA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B0F0"/>
                </a:solidFill>
              </a:rPr>
              <a:t>Фактори самоорганізації суспільства </a:t>
            </a:r>
            <a:br>
              <a:rPr lang="uk-UA" sz="3600" b="1" dirty="0" smtClean="0">
                <a:solidFill>
                  <a:srgbClr val="00B0F0"/>
                </a:solidFill>
              </a:rPr>
            </a:br>
            <a:r>
              <a:rPr lang="uk-UA" sz="3600" b="1" dirty="0" smtClean="0">
                <a:solidFill>
                  <a:srgbClr val="00B0F0"/>
                </a:solidFill>
              </a:rPr>
              <a:t>та їх системна єдність 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5445224"/>
            <a:ext cx="3024336" cy="86409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Самоорганізація суспільства</a:t>
            </a:r>
            <a:endParaRPr lang="uk-UA" sz="2400" b="1" dirty="0">
              <a:solidFill>
                <a:srgbClr val="FF0000"/>
              </a:solidFill>
            </a:endParaRPr>
          </a:p>
        </p:txBody>
      </p:sp>
      <p:sp>
        <p:nvSpPr>
          <p:cNvPr id="7" name="Солнце 6"/>
          <p:cNvSpPr/>
          <p:nvPr/>
        </p:nvSpPr>
        <p:spPr>
          <a:xfrm>
            <a:off x="323528" y="2852936"/>
            <a:ext cx="2160240" cy="2016224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900" b="1" dirty="0" smtClean="0">
                <a:solidFill>
                  <a:srgbClr val="00B050"/>
                </a:solidFill>
              </a:rPr>
              <a:t>Об</a:t>
            </a:r>
            <a:r>
              <a:rPr lang="en-US" sz="900" b="1" dirty="0" smtClean="0">
                <a:solidFill>
                  <a:srgbClr val="00B050"/>
                </a:solidFill>
              </a:rPr>
              <a:t>’</a:t>
            </a:r>
            <a:r>
              <a:rPr lang="uk-UA" sz="900" b="1" dirty="0" err="1" smtClean="0">
                <a:solidFill>
                  <a:srgbClr val="00B050"/>
                </a:solidFill>
              </a:rPr>
              <a:t>єктивні</a:t>
            </a:r>
            <a:r>
              <a:rPr lang="uk-UA" sz="900" b="1" dirty="0" smtClean="0">
                <a:solidFill>
                  <a:srgbClr val="00B050"/>
                </a:solidFill>
              </a:rPr>
              <a:t> фактори</a:t>
            </a:r>
            <a:endParaRPr lang="uk-UA" sz="900" b="1" dirty="0">
              <a:solidFill>
                <a:srgbClr val="00B050"/>
              </a:solidFill>
            </a:endParaRPr>
          </a:p>
        </p:txBody>
      </p:sp>
      <p:sp>
        <p:nvSpPr>
          <p:cNvPr id="9" name="Блок-схема: несколько документов 8"/>
          <p:cNvSpPr/>
          <p:nvPr/>
        </p:nvSpPr>
        <p:spPr>
          <a:xfrm>
            <a:off x="4067944" y="1700808"/>
            <a:ext cx="3600400" cy="1008112"/>
          </a:xfrm>
          <a:prstGeom prst="flowChartMultidocumen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</a:rPr>
              <a:t>Суб'єктивні фактори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4572000" y="2852936"/>
            <a:ext cx="1224136" cy="4320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</a:rPr>
              <a:t>Історія</a:t>
            </a:r>
            <a:r>
              <a:rPr lang="uk-UA" sz="1400" b="1" dirty="0" smtClean="0"/>
              <a:t> </a:t>
            </a:r>
            <a:endParaRPr lang="uk-UA" sz="1400" b="1" dirty="0"/>
          </a:p>
        </p:txBody>
      </p:sp>
      <p:sp>
        <p:nvSpPr>
          <p:cNvPr id="15" name="Выгнутая вправо стрелка 14"/>
          <p:cNvSpPr/>
          <p:nvPr/>
        </p:nvSpPr>
        <p:spPr>
          <a:xfrm rot="1110930">
            <a:off x="6888241" y="2490388"/>
            <a:ext cx="1628117" cy="42182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6" name="Прямоугольник с двумя скругленными соседними углами 15"/>
          <p:cNvSpPr/>
          <p:nvPr/>
        </p:nvSpPr>
        <p:spPr>
          <a:xfrm>
            <a:off x="6084168" y="2708920"/>
            <a:ext cx="1512168" cy="3600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</a:rPr>
              <a:t>Політика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17" name="Прямоугольник с двумя вырезанными соседними углами 16"/>
          <p:cNvSpPr/>
          <p:nvPr/>
        </p:nvSpPr>
        <p:spPr>
          <a:xfrm>
            <a:off x="6156176" y="3212976"/>
            <a:ext cx="1440160" cy="36004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</a:rPr>
              <a:t>Право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572000" y="4869160"/>
            <a:ext cx="136815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</a:rPr>
              <a:t>Релігія </a:t>
            </a:r>
            <a:endParaRPr lang="uk-UA" sz="1400" b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с двумя вырезанными противолежащими углами 18"/>
          <p:cNvSpPr/>
          <p:nvPr/>
        </p:nvSpPr>
        <p:spPr>
          <a:xfrm>
            <a:off x="6228184" y="4365104"/>
            <a:ext cx="1296144" cy="36004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Наука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0" name="Выгнутая вверх стрелка 19"/>
          <p:cNvSpPr/>
          <p:nvPr/>
        </p:nvSpPr>
        <p:spPr>
          <a:xfrm rot="19835110">
            <a:off x="1515527" y="1830506"/>
            <a:ext cx="2482081" cy="102249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22" name="Пятиугольник 21"/>
          <p:cNvSpPr/>
          <p:nvPr/>
        </p:nvSpPr>
        <p:spPr>
          <a:xfrm>
            <a:off x="2987824" y="2852936"/>
            <a:ext cx="1296144" cy="432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Геополітика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3" name="Загнутый угол 22"/>
          <p:cNvSpPr/>
          <p:nvPr/>
        </p:nvSpPr>
        <p:spPr>
          <a:xfrm>
            <a:off x="2987824" y="3501008"/>
            <a:ext cx="1224136" cy="43204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Економіка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4" name="Пирог 23"/>
          <p:cNvSpPr/>
          <p:nvPr/>
        </p:nvSpPr>
        <p:spPr>
          <a:xfrm>
            <a:off x="2987824" y="4149080"/>
            <a:ext cx="1296144" cy="720080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Демографія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5" name="Багетная рамка 24"/>
          <p:cNvSpPr/>
          <p:nvPr/>
        </p:nvSpPr>
        <p:spPr>
          <a:xfrm>
            <a:off x="4572000" y="3356992"/>
            <a:ext cx="1296144" cy="43204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Культура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6012160" y="3717032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Мораль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7" name="Блок-схема: ИЛИ 26"/>
          <p:cNvSpPr/>
          <p:nvPr/>
        </p:nvSpPr>
        <p:spPr>
          <a:xfrm>
            <a:off x="4499992" y="3933056"/>
            <a:ext cx="1368152" cy="79208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Соціальна структура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28" name="Табличка 27"/>
          <p:cNvSpPr/>
          <p:nvPr/>
        </p:nvSpPr>
        <p:spPr>
          <a:xfrm>
            <a:off x="6228184" y="4869160"/>
            <a:ext cx="1440160" cy="36004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Мистецтво </a:t>
            </a:r>
            <a:endParaRPr lang="uk-UA" sz="1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Самоорганізація суспільства як системна єдність суб'єктивних факторів та їх ієрархія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uk-UA" b="1" dirty="0" smtClean="0"/>
              <a:t>Самоорганізація</a:t>
            </a:r>
            <a:r>
              <a:rPr lang="uk-UA" dirty="0" smtClean="0"/>
              <a:t> будь-якого суспільства – </a:t>
            </a:r>
          </a:p>
          <a:p>
            <a:pPr algn="just">
              <a:buNone/>
            </a:pPr>
            <a:r>
              <a:rPr lang="uk-UA" dirty="0" smtClean="0"/>
              <a:t>це результат </a:t>
            </a:r>
            <a:r>
              <a:rPr lang="uk-UA" b="1" i="1" dirty="0" smtClean="0"/>
              <a:t>системної</a:t>
            </a:r>
            <a:r>
              <a:rPr lang="uk-UA" dirty="0" smtClean="0"/>
              <a:t> </a:t>
            </a:r>
            <a:r>
              <a:rPr lang="uk-UA" b="1" i="1" dirty="0" smtClean="0"/>
              <a:t>взаємодії</a:t>
            </a:r>
            <a:r>
              <a:rPr lang="uk-UA" dirty="0" smtClean="0"/>
              <a:t> </a:t>
            </a:r>
            <a:r>
              <a:rPr lang="uk-UA" b="1" dirty="0" smtClean="0">
                <a:solidFill>
                  <a:srgbClr val="FF0000"/>
                </a:solidFill>
              </a:rPr>
              <a:t>суб'єктивних</a:t>
            </a:r>
            <a:r>
              <a:rPr lang="uk-UA" dirty="0" smtClean="0"/>
              <a:t> факторів у їх розмаїтих </a:t>
            </a:r>
            <a:r>
              <a:rPr lang="uk-UA" b="1" dirty="0" smtClean="0">
                <a:solidFill>
                  <a:srgbClr val="00B050"/>
                </a:solidFill>
              </a:rPr>
              <a:t>пропорціях</a:t>
            </a:r>
            <a:r>
              <a:rPr lang="uk-UA" dirty="0" smtClean="0"/>
              <a:t> і </a:t>
            </a:r>
            <a:r>
              <a:rPr lang="uk-UA" b="1" dirty="0" smtClean="0">
                <a:solidFill>
                  <a:srgbClr val="7030A0"/>
                </a:solidFill>
              </a:rPr>
              <a:t>комбінаціях </a:t>
            </a:r>
            <a:r>
              <a:rPr lang="uk-UA" dirty="0" smtClean="0"/>
              <a:t>на тому чи іншому </a:t>
            </a:r>
            <a:r>
              <a:rPr lang="uk-UA" b="1" dirty="0" smtClean="0">
                <a:solidFill>
                  <a:srgbClr val="C00000"/>
                </a:solidFill>
              </a:rPr>
              <a:t>етапі</a:t>
            </a:r>
            <a:r>
              <a:rPr lang="uk-UA" dirty="0" smtClean="0"/>
              <a:t> </a:t>
            </a:r>
            <a:r>
              <a:rPr lang="uk-UA" b="1" dirty="0" smtClean="0">
                <a:solidFill>
                  <a:srgbClr val="C00000"/>
                </a:solidFill>
              </a:rPr>
              <a:t>історичного розвитку</a:t>
            </a:r>
            <a:r>
              <a:rPr lang="uk-UA" dirty="0" smtClean="0"/>
              <a:t>.</a:t>
            </a:r>
          </a:p>
          <a:p>
            <a:pPr algn="just">
              <a:buNone/>
            </a:pPr>
            <a:endParaRPr lang="uk-UA" sz="800" dirty="0" smtClean="0"/>
          </a:p>
          <a:p>
            <a:pPr algn="just">
              <a:buFont typeface="Wingdings" pitchFamily="2" charset="2"/>
              <a:buChar char="v"/>
            </a:pPr>
            <a:r>
              <a:rPr lang="uk-UA" dirty="0" smtClean="0"/>
              <a:t>У кожному суспільстві існує певний </a:t>
            </a:r>
            <a:r>
              <a:rPr lang="uk-UA" b="1" dirty="0" smtClean="0"/>
              <a:t>пріоритет</a:t>
            </a:r>
            <a:r>
              <a:rPr lang="uk-UA" dirty="0" smtClean="0"/>
              <a:t> або </a:t>
            </a:r>
            <a:r>
              <a:rPr lang="uk-UA" b="1" dirty="0" smtClean="0"/>
              <a:t>ієрархія</a:t>
            </a:r>
            <a:r>
              <a:rPr lang="uk-UA" dirty="0" smtClean="0"/>
              <a:t> </a:t>
            </a:r>
            <a:r>
              <a:rPr lang="uk-UA" b="1" dirty="0" smtClean="0">
                <a:solidFill>
                  <a:srgbClr val="FF0000"/>
                </a:solidFill>
              </a:rPr>
              <a:t>суб'єктивних</a:t>
            </a:r>
            <a:r>
              <a:rPr lang="uk-UA" dirty="0" smtClean="0"/>
              <a:t> факторів, на основі яких  </a:t>
            </a:r>
            <a:r>
              <a:rPr lang="uk-UA" dirty="0" err="1" smtClean="0"/>
              <a:t>самоорганізовується</a:t>
            </a:r>
            <a:r>
              <a:rPr lang="uk-UA" dirty="0" smtClean="0"/>
              <a:t> те чи інше суспільство.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Залежність ієрархії суб'єктивних чинників від активності людини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Пріоритет або </a:t>
            </a:r>
            <a:r>
              <a:rPr lang="uk-UA" b="1" dirty="0" smtClean="0"/>
              <a:t>ієрархія</a:t>
            </a:r>
            <a:r>
              <a:rPr lang="uk-UA" dirty="0" smtClean="0"/>
              <a:t> </a:t>
            </a:r>
            <a:r>
              <a:rPr lang="uk-UA" b="1" dirty="0" smtClean="0"/>
              <a:t>суб'єктивних факторів </a:t>
            </a:r>
            <a:r>
              <a:rPr lang="uk-UA" dirty="0" smtClean="0"/>
              <a:t>суспільної самоорганізації залежить від </a:t>
            </a:r>
            <a:r>
              <a:rPr lang="uk-UA" u="sng" dirty="0" smtClean="0"/>
              <a:t>активності</a:t>
            </a:r>
            <a:r>
              <a:rPr lang="uk-UA" dirty="0" smtClean="0"/>
              <a:t> суб'єкта, який </a:t>
            </a:r>
            <a:r>
              <a:rPr lang="uk-UA" b="1" dirty="0" err="1" smtClean="0"/>
              <a:t>“посилює”</a:t>
            </a:r>
            <a:r>
              <a:rPr lang="uk-UA" dirty="0" smtClean="0"/>
              <a:t> ті чи інші фактори своїми </a:t>
            </a:r>
            <a:r>
              <a:rPr lang="uk-UA" b="1" i="1" dirty="0" smtClean="0">
                <a:solidFill>
                  <a:srgbClr val="FF0000"/>
                </a:solidFill>
              </a:rPr>
              <a:t>емоційно-вольовими </a:t>
            </a:r>
            <a:r>
              <a:rPr lang="uk-UA" dirty="0" smtClean="0"/>
              <a:t>зусиллями та </a:t>
            </a:r>
            <a:r>
              <a:rPr lang="uk-UA" b="1" i="1" dirty="0" smtClean="0">
                <a:solidFill>
                  <a:srgbClr val="7030A0"/>
                </a:solidFill>
              </a:rPr>
              <a:t>раціональними</a:t>
            </a:r>
            <a:r>
              <a:rPr lang="uk-UA" dirty="0" smtClean="0"/>
              <a:t> переконаннями.</a:t>
            </a:r>
          </a:p>
          <a:p>
            <a:pPr algn="just">
              <a:buNone/>
            </a:pPr>
            <a:endParaRPr lang="uk-UA" sz="900" dirty="0" smtClean="0"/>
          </a:p>
          <a:p>
            <a:pPr algn="just"/>
            <a:r>
              <a:rPr lang="uk-UA" dirty="0" smtClean="0"/>
              <a:t>Відповідно суб'єкт (група суб'єктів) </a:t>
            </a:r>
            <a:r>
              <a:rPr lang="uk-UA" sz="2200" b="1" dirty="0" smtClean="0">
                <a:solidFill>
                  <a:srgbClr val="0070C0"/>
                </a:solidFill>
              </a:rPr>
              <a:t>(як кількісне співвідношення </a:t>
            </a:r>
            <a:r>
              <a:rPr lang="uk-UA" sz="2200" b="1" i="1" dirty="0" smtClean="0">
                <a:solidFill>
                  <a:srgbClr val="0070C0"/>
                </a:solidFill>
              </a:rPr>
              <a:t>активних і пасивних суб'єктів у суспільстві</a:t>
            </a:r>
            <a:r>
              <a:rPr lang="uk-UA" sz="2200" b="1" dirty="0" smtClean="0">
                <a:solidFill>
                  <a:srgbClr val="0070C0"/>
                </a:solidFill>
              </a:rPr>
              <a:t>) </a:t>
            </a:r>
            <a:r>
              <a:rPr lang="uk-UA" b="1" dirty="0" err="1" smtClean="0"/>
              <a:t>“будує”</a:t>
            </a:r>
            <a:r>
              <a:rPr lang="uk-UA" dirty="0" smtClean="0"/>
              <a:t> процеси суспільного буття залежно від своїх </a:t>
            </a:r>
            <a:r>
              <a:rPr lang="uk-UA" b="1" i="1" dirty="0" smtClean="0">
                <a:solidFill>
                  <a:srgbClr val="FF0000"/>
                </a:solidFill>
              </a:rPr>
              <a:t>вольових</a:t>
            </a:r>
            <a:r>
              <a:rPr lang="uk-UA" dirty="0" smtClean="0"/>
              <a:t> і </a:t>
            </a:r>
            <a:r>
              <a:rPr lang="uk-UA" b="1" i="1" dirty="0" smtClean="0">
                <a:solidFill>
                  <a:srgbClr val="7030A0"/>
                </a:solidFill>
              </a:rPr>
              <a:t>раціональних</a:t>
            </a:r>
            <a:r>
              <a:rPr lang="uk-UA" b="1" i="1" dirty="0" smtClean="0">
                <a:solidFill>
                  <a:srgbClr val="002060"/>
                </a:solidFill>
              </a:rPr>
              <a:t> </a:t>
            </a:r>
            <a:r>
              <a:rPr lang="uk-UA" dirty="0" smtClean="0"/>
              <a:t>зусиль, які вони розвивають в тій чи іншій сфері суспільства.</a:t>
            </a:r>
            <a:endParaRPr lang="uk-UA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600" b="1" dirty="0" smtClean="0">
                <a:solidFill>
                  <a:srgbClr val="00B0F0"/>
                </a:solidFill>
              </a:rPr>
              <a:t>Вплив людини на ієрархію суб'єктивних чинників у суспільних взаємодіях</a:t>
            </a:r>
            <a:endParaRPr lang="uk-UA" sz="36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dirty="0" smtClean="0"/>
              <a:t>                       </a:t>
            </a:r>
            <a:r>
              <a:rPr lang="uk-UA" sz="1800" b="1" dirty="0" smtClean="0"/>
              <a:t>Емоційно-вольові зусилля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                        </a:t>
            </a:r>
            <a:r>
              <a:rPr lang="uk-UA" sz="1800" b="1" dirty="0" smtClean="0"/>
              <a:t>Раціональні зусилля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5436096" y="2780928"/>
            <a:ext cx="1224136" cy="4320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</a:rPr>
              <a:t>10. Історія</a:t>
            </a:r>
            <a:r>
              <a:rPr lang="uk-UA" sz="1400" b="1" dirty="0" smtClean="0"/>
              <a:t> </a:t>
            </a:r>
            <a:endParaRPr lang="uk-UA" sz="1400" b="1" dirty="0"/>
          </a:p>
        </p:txBody>
      </p:sp>
      <p:sp>
        <p:nvSpPr>
          <p:cNvPr id="16" name="Прямоугольник с двумя скругленными соседними углами 15"/>
          <p:cNvSpPr/>
          <p:nvPr/>
        </p:nvSpPr>
        <p:spPr>
          <a:xfrm>
            <a:off x="6876256" y="2636912"/>
            <a:ext cx="1512168" cy="360040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</a:rPr>
              <a:t>2. Політика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17" name="Прямоугольник с двумя вырезанными соседними углами 16"/>
          <p:cNvSpPr/>
          <p:nvPr/>
        </p:nvSpPr>
        <p:spPr>
          <a:xfrm>
            <a:off x="6948264" y="3212976"/>
            <a:ext cx="1440160" cy="36004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002060"/>
                </a:solidFill>
              </a:rPr>
              <a:t>1. Право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292080" y="4869160"/>
            <a:ext cx="1368152" cy="360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rgbClr val="FF0000"/>
                </a:solidFill>
              </a:rPr>
              <a:t>4. Релігія </a:t>
            </a:r>
            <a:endParaRPr lang="uk-UA" sz="1400" b="1" dirty="0">
              <a:solidFill>
                <a:srgbClr val="FF0000"/>
              </a:solidFill>
            </a:endParaRPr>
          </a:p>
        </p:txBody>
      </p:sp>
      <p:sp>
        <p:nvSpPr>
          <p:cNvPr id="19" name="Прямоугольник с двумя вырезанными противолежащими углами 18"/>
          <p:cNvSpPr/>
          <p:nvPr/>
        </p:nvSpPr>
        <p:spPr>
          <a:xfrm>
            <a:off x="7164288" y="4293096"/>
            <a:ext cx="1296144" cy="36004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6. Наука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2" name="Пятиугольник 21"/>
          <p:cNvSpPr/>
          <p:nvPr/>
        </p:nvSpPr>
        <p:spPr>
          <a:xfrm>
            <a:off x="3923928" y="2852936"/>
            <a:ext cx="1296144" cy="43204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12. Геополітика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3" name="Загнутый угол 22"/>
          <p:cNvSpPr/>
          <p:nvPr/>
        </p:nvSpPr>
        <p:spPr>
          <a:xfrm>
            <a:off x="3851920" y="3573016"/>
            <a:ext cx="1224136" cy="43204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3. Економіка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4" name="Пирог 23"/>
          <p:cNvSpPr/>
          <p:nvPr/>
        </p:nvSpPr>
        <p:spPr>
          <a:xfrm>
            <a:off x="3707904" y="4293096"/>
            <a:ext cx="1296144" cy="720080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11. Демографія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5" name="Багетная рамка 24"/>
          <p:cNvSpPr/>
          <p:nvPr/>
        </p:nvSpPr>
        <p:spPr>
          <a:xfrm>
            <a:off x="5292080" y="3356992"/>
            <a:ext cx="1296144" cy="432048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9. Культура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6804248" y="3717032"/>
            <a:ext cx="165618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5. Мораль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7" name="Блок-схема: ИЛИ 26"/>
          <p:cNvSpPr/>
          <p:nvPr/>
        </p:nvSpPr>
        <p:spPr>
          <a:xfrm>
            <a:off x="5292080" y="3933056"/>
            <a:ext cx="1368152" cy="792088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 smtClean="0">
                <a:solidFill>
                  <a:schemeClr val="tx1"/>
                </a:solidFill>
              </a:rPr>
              <a:t>8. Соціальна структура</a:t>
            </a:r>
            <a:endParaRPr lang="uk-UA" sz="1200" b="1" dirty="0">
              <a:solidFill>
                <a:schemeClr val="tx1"/>
              </a:solidFill>
            </a:endParaRPr>
          </a:p>
        </p:txBody>
      </p:sp>
      <p:sp>
        <p:nvSpPr>
          <p:cNvPr id="28" name="Табличка 27"/>
          <p:cNvSpPr/>
          <p:nvPr/>
        </p:nvSpPr>
        <p:spPr>
          <a:xfrm>
            <a:off x="7020272" y="4869160"/>
            <a:ext cx="1440160" cy="36004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tx1"/>
                </a:solidFill>
              </a:rPr>
              <a:t>7. Мистецтво </a:t>
            </a:r>
            <a:endParaRPr lang="uk-UA" sz="1400" b="1" dirty="0">
              <a:solidFill>
                <a:schemeClr val="tx1"/>
              </a:solidFill>
            </a:endParaRPr>
          </a:p>
        </p:txBody>
      </p:sp>
      <p:sp>
        <p:nvSpPr>
          <p:cNvPr id="21" name="Улыбающееся лицо 20"/>
          <p:cNvSpPr/>
          <p:nvPr/>
        </p:nvSpPr>
        <p:spPr>
          <a:xfrm>
            <a:off x="899592" y="3068960"/>
            <a:ext cx="1728192" cy="1512168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70C0"/>
                </a:solidFill>
              </a:rPr>
              <a:t>Людина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29" name="Выгнутая вверх стрелка 28"/>
          <p:cNvSpPr/>
          <p:nvPr/>
        </p:nvSpPr>
        <p:spPr>
          <a:xfrm>
            <a:off x="1835696" y="1844824"/>
            <a:ext cx="4464496" cy="86409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 smtClean="0">
              <a:solidFill>
                <a:schemeClr val="tx1"/>
              </a:solidFill>
            </a:endParaRPr>
          </a:p>
          <a:p>
            <a:pPr algn="ctr"/>
            <a:endParaRPr lang="uk-UA" b="1" dirty="0">
              <a:solidFill>
                <a:schemeClr val="tx1"/>
              </a:solidFill>
            </a:endParaRPr>
          </a:p>
        </p:txBody>
      </p:sp>
      <p:sp>
        <p:nvSpPr>
          <p:cNvPr id="30" name="Выгнутая вниз стрелка 29"/>
          <p:cNvSpPr/>
          <p:nvPr/>
        </p:nvSpPr>
        <p:spPr>
          <a:xfrm>
            <a:off x="1619672" y="5229200"/>
            <a:ext cx="4680520" cy="10081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Вплив волі і розуму на формування цінностей як основи суб'єктивних факторів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just"/>
            <a:r>
              <a:rPr lang="uk-UA" sz="2200" dirty="0" smtClean="0"/>
              <a:t>У кожному суспільстві </a:t>
            </a:r>
            <a:r>
              <a:rPr lang="uk-UA" sz="2200" b="1" dirty="0" smtClean="0"/>
              <a:t>ієрархія</a:t>
            </a:r>
            <a:r>
              <a:rPr lang="uk-UA" sz="2200" dirty="0" smtClean="0"/>
              <a:t> і </a:t>
            </a:r>
            <a:r>
              <a:rPr lang="uk-UA" sz="2200" b="1" dirty="0" smtClean="0"/>
              <a:t>пріоритет</a:t>
            </a:r>
            <a:r>
              <a:rPr lang="uk-UA" sz="2200" dirty="0" smtClean="0"/>
              <a:t> тих чи інших суб'єктивних чинників залежатиме від </a:t>
            </a:r>
            <a:r>
              <a:rPr lang="uk-UA" sz="2200" b="1" dirty="0" smtClean="0">
                <a:solidFill>
                  <a:srgbClr val="FF0000"/>
                </a:solidFill>
              </a:rPr>
              <a:t>сукупних зусиль суб'єктів </a:t>
            </a:r>
            <a:r>
              <a:rPr lang="uk-UA" sz="2200" dirty="0" smtClean="0"/>
              <a:t>(кількості людей), які діють у суспільстві та проявляють </a:t>
            </a:r>
            <a:r>
              <a:rPr lang="uk-UA" sz="2800" b="1" dirty="0" smtClean="0">
                <a:solidFill>
                  <a:srgbClr val="00B0F0"/>
                </a:solidFill>
              </a:rPr>
              <a:t>волю</a:t>
            </a:r>
            <a:r>
              <a:rPr lang="uk-UA" sz="2200" dirty="0" smtClean="0"/>
              <a:t> (як систему бажань, емоцій, почуттів) та </a:t>
            </a:r>
            <a:r>
              <a:rPr lang="uk-UA" sz="2800" b="1" dirty="0" smtClean="0">
                <a:solidFill>
                  <a:srgbClr val="00B0F0"/>
                </a:solidFill>
              </a:rPr>
              <a:t>розум</a:t>
            </a:r>
            <a:r>
              <a:rPr lang="uk-UA" sz="2200" dirty="0" smtClean="0"/>
              <a:t> (як систему світоглядно-ментальних ідей).</a:t>
            </a:r>
          </a:p>
          <a:p>
            <a:pPr algn="just"/>
            <a:r>
              <a:rPr lang="uk-UA" sz="2200" dirty="0" smtClean="0"/>
              <a:t>У цілому в суспільстві домінують ті чи інші </a:t>
            </a:r>
            <a:r>
              <a:rPr lang="uk-UA" sz="2200" u="sng" dirty="0" smtClean="0"/>
              <a:t>суб'єктивні фактори</a:t>
            </a:r>
            <a:r>
              <a:rPr lang="uk-UA" sz="2200" dirty="0" smtClean="0"/>
              <a:t>, які формуються на основі системи сукупних </a:t>
            </a:r>
            <a:r>
              <a:rPr lang="uk-UA" sz="2200" b="1" u="sng" dirty="0" smtClean="0">
                <a:solidFill>
                  <a:srgbClr val="C00000"/>
                </a:solidFill>
              </a:rPr>
              <a:t>аксіологічних</a:t>
            </a:r>
            <a:r>
              <a:rPr lang="uk-UA" sz="2200" b="1" dirty="0" smtClean="0">
                <a:solidFill>
                  <a:srgbClr val="C00000"/>
                </a:solidFill>
              </a:rPr>
              <a:t> (ціннісних) </a:t>
            </a:r>
            <a:r>
              <a:rPr lang="uk-UA" sz="2200" dirty="0" smtClean="0"/>
              <a:t>уподобань спільноти.  Ті чи інші цінності впливають на зростання значущості суб'єктивних чинників, які можуть відрізнятись між собою за формою вираження (наприклад, релігія – </a:t>
            </a:r>
            <a:r>
              <a:rPr lang="uk-UA" sz="2200" i="1" dirty="0" smtClean="0"/>
              <a:t>християнство, буддизм, іслам </a:t>
            </a:r>
            <a:r>
              <a:rPr lang="uk-UA" sz="2200" dirty="0" smtClean="0"/>
              <a:t>так і в межах окремої релігії (</a:t>
            </a:r>
            <a:r>
              <a:rPr lang="uk-UA" sz="2200" i="1" dirty="0" smtClean="0"/>
              <a:t>православ'я, католицизм, протестантство</a:t>
            </a:r>
            <a:r>
              <a:rPr lang="uk-UA" sz="2200" dirty="0" smtClean="0"/>
              <a:t>))</a:t>
            </a:r>
            <a:endParaRPr lang="uk-UA" sz="22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04664"/>
            <a:ext cx="8153400" cy="814536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00B0F0"/>
                </a:solidFill>
              </a:rPr>
              <a:t>Вплив сукупних зусиль людей на формування пріоритету суб'єктивних факторів </a:t>
            </a:r>
            <a:endParaRPr lang="uk-UA" sz="28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1628800"/>
            <a:ext cx="3168352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Сукупні зусилля людей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5" name="Трапеция 4"/>
          <p:cNvSpPr/>
          <p:nvPr/>
        </p:nvSpPr>
        <p:spPr>
          <a:xfrm>
            <a:off x="2195736" y="2564904"/>
            <a:ext cx="1800200" cy="936104"/>
          </a:xfrm>
          <a:prstGeom prst="trapezoi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C00000"/>
                </a:solidFill>
              </a:rPr>
              <a:t>Воля</a:t>
            </a:r>
            <a:r>
              <a:rPr lang="uk-UA" dirty="0" smtClean="0"/>
              <a:t> </a:t>
            </a:r>
            <a:endParaRPr lang="uk-UA" dirty="0"/>
          </a:p>
        </p:txBody>
      </p:sp>
      <p:sp>
        <p:nvSpPr>
          <p:cNvPr id="6" name="Шестиугольник 5"/>
          <p:cNvSpPr/>
          <p:nvPr/>
        </p:nvSpPr>
        <p:spPr>
          <a:xfrm>
            <a:off x="6156176" y="2492896"/>
            <a:ext cx="2304256" cy="1080120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B0F0"/>
                </a:solidFill>
              </a:rPr>
              <a:t>Розум </a:t>
            </a:r>
            <a:endParaRPr lang="uk-UA" b="1" dirty="0">
              <a:solidFill>
                <a:srgbClr val="00B0F0"/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987824" y="3789040"/>
            <a:ext cx="3816424" cy="864096"/>
          </a:xfrm>
          <a:prstGeom prst="homePlat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92D050"/>
                </a:solidFill>
              </a:rPr>
              <a:t>Система цінностей спільноти як рівновага емоцій та розуму</a:t>
            </a:r>
            <a:endParaRPr lang="uk-UA" b="1" dirty="0">
              <a:solidFill>
                <a:srgbClr val="92D050"/>
              </a:solidFill>
            </a:endParaRPr>
          </a:p>
        </p:txBody>
      </p:sp>
      <p:sp>
        <p:nvSpPr>
          <p:cNvPr id="8" name="Куб 7"/>
          <p:cNvSpPr/>
          <p:nvPr/>
        </p:nvSpPr>
        <p:spPr>
          <a:xfrm>
            <a:off x="2339752" y="4941168"/>
            <a:ext cx="4968552" cy="936104"/>
          </a:xfrm>
          <a:prstGeom prst="cube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rgbClr val="FFC000"/>
                </a:solidFill>
              </a:rPr>
              <a:t>Домінування суб'єктивних чинників </a:t>
            </a:r>
            <a:endParaRPr lang="uk-UA" dirty="0">
              <a:solidFill>
                <a:srgbClr val="FFC00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 rot="3159648">
            <a:off x="4052876" y="2221077"/>
            <a:ext cx="504056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низ 10"/>
          <p:cNvSpPr/>
          <p:nvPr/>
        </p:nvSpPr>
        <p:spPr>
          <a:xfrm rot="18894324">
            <a:off x="5461219" y="2264793"/>
            <a:ext cx="527979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Стрелка углом вверх 12"/>
          <p:cNvSpPr/>
          <p:nvPr/>
        </p:nvSpPr>
        <p:spPr>
          <a:xfrm rot="5400000">
            <a:off x="2303748" y="3537012"/>
            <a:ext cx="720080" cy="93610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Выгнутая вправо стрелка 15"/>
          <p:cNvSpPr/>
          <p:nvPr/>
        </p:nvSpPr>
        <p:spPr>
          <a:xfrm rot="3463403">
            <a:off x="7035751" y="3463586"/>
            <a:ext cx="576064" cy="120579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4788024" y="4581128"/>
            <a:ext cx="43204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</a:rPr>
              <a:t>Релігія як система цінностей</a:t>
            </a:r>
            <a:endParaRPr lang="uk-UA" sz="3200" b="1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uk-UA" dirty="0" smtClean="0"/>
              <a:t>Перевага тих чи інших суб'єктивних чинників у суспільстві залежить від переваги того чи іншого </a:t>
            </a:r>
            <a:r>
              <a:rPr lang="uk-UA" b="1" dirty="0" smtClean="0"/>
              <a:t>аксіологічного дискурсу </a:t>
            </a:r>
            <a:r>
              <a:rPr lang="uk-UA" dirty="0" smtClean="0"/>
              <a:t>– </a:t>
            </a:r>
            <a:r>
              <a:rPr lang="uk-UA" b="1" dirty="0" smtClean="0">
                <a:solidFill>
                  <a:srgbClr val="00B0F0"/>
                </a:solidFill>
              </a:rPr>
              <a:t>системи цінностей</a:t>
            </a:r>
            <a:r>
              <a:rPr lang="uk-UA" dirty="0" smtClean="0"/>
              <a:t>, які обґрунтовуються у цьому дискурсі, тобто </a:t>
            </a:r>
            <a:r>
              <a:rPr lang="uk-UA" dirty="0" err="1" smtClean="0"/>
              <a:t>“обираються”</a:t>
            </a:r>
            <a:r>
              <a:rPr lang="uk-UA" dirty="0" smtClean="0"/>
              <a:t> волею і розумом людини. </a:t>
            </a:r>
          </a:p>
          <a:p>
            <a:pPr algn="just"/>
            <a:endParaRPr lang="uk-UA" sz="800" dirty="0" smtClean="0"/>
          </a:p>
          <a:p>
            <a:pPr algn="just"/>
            <a:r>
              <a:rPr lang="uk-UA" b="1" dirty="0" smtClean="0"/>
              <a:t>Релігія</a:t>
            </a:r>
            <a:r>
              <a:rPr lang="uk-UA" dirty="0" smtClean="0"/>
              <a:t> – це один із суб'єктивних факторів суспільної самоорганізації, який ґрунтується на системі певних </a:t>
            </a:r>
            <a:r>
              <a:rPr lang="uk-UA" b="1" dirty="0" smtClean="0"/>
              <a:t>цінностей.</a:t>
            </a:r>
            <a:endParaRPr lang="uk-UA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883</TotalTime>
  <Words>2201</Words>
  <Application>Microsoft Office PowerPoint</Application>
  <PresentationFormat>Экран (4:3)</PresentationFormat>
  <Paragraphs>136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Обычная</vt:lpstr>
      <vt:lpstr>Всеукраїнська науково-практична конференція  «Християнство в Україні: історичні витоки, сучасний стан і виклики ХХІ століття (до ювілею 1030-ліття хрещення України)»,  Івано-Франківськ - 07 листопада 2018    Самоорганізація  українського суспільства на основі християнських ідей: історія та перспективи   володимир  будз ДВНЗ «Прикарпатський національний університет імні Василя Стефаника» к. філос.н. доц. кафедри філософії, соціології та релігієзнавства </vt:lpstr>
      <vt:lpstr>Самоорганізація суспільства як єдність об'єктивних і суб'єктивних чинників.</vt:lpstr>
      <vt:lpstr>Фактори самоорганізації суспільства  та їх системна єдність </vt:lpstr>
      <vt:lpstr>Самоорганізація суспільства як системна єдність суб'єктивних факторів та їх ієрархія</vt:lpstr>
      <vt:lpstr>Залежність ієрархії суб'єктивних чинників від активності людини</vt:lpstr>
      <vt:lpstr>Вплив людини на ієрархію суб'єктивних чинників у суспільних взаємодіях</vt:lpstr>
      <vt:lpstr>Вплив волі і розуму на формування цінностей як основи суб'єктивних факторів</vt:lpstr>
      <vt:lpstr>Вплив сукупних зусиль людей на формування пріоритету суб'єктивних факторів </vt:lpstr>
      <vt:lpstr>Релігія як система цінностей</vt:lpstr>
      <vt:lpstr>Релігія як релігійна свідомість (єдність ірраціонального та раціонального)</vt:lpstr>
      <vt:lpstr>Релігія як система догматичних та етичних ідей  та їх зв’язок із самоорганізацією суспільних сфер</vt:lpstr>
      <vt:lpstr>Догматичні та етичні ідеї християнства</vt:lpstr>
      <vt:lpstr>Значення релігії для суспільних сфер</vt:lpstr>
      <vt:lpstr>Релігія як суб'єктивний фактор  суспільної самоорганізації українського суспільства</vt:lpstr>
      <vt:lpstr>Синтез християнських ідей з політичними процесами в історії України</vt:lpstr>
      <vt:lpstr>Догматичні та етичні ідеї християнства в контексті української політики</vt:lpstr>
      <vt:lpstr>Догматичні та етичні ідеї християнства в контексті української політики</vt:lpstr>
      <vt:lpstr>Ступінь впливу релігії  на людину і суспільство</vt:lpstr>
      <vt:lpstr>Християнські ідеї та успішність суспільства</vt:lpstr>
      <vt:lpstr>Дослідження стану релігійності в Україні 2010-2018 років центру Разумкова</vt:lpstr>
      <vt:lpstr>Дослідження стану релігійності в Україні 2010-2018 років центру Разумкова</vt:lpstr>
      <vt:lpstr>Висновок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butenkohome</dc:creator>
  <cp:lastModifiedBy>Андрій Будз</cp:lastModifiedBy>
  <cp:revision>84</cp:revision>
  <dcterms:created xsi:type="dcterms:W3CDTF">2018-11-02T12:46:46Z</dcterms:created>
  <dcterms:modified xsi:type="dcterms:W3CDTF">2018-11-06T08:53:34Z</dcterms:modified>
</cp:coreProperties>
</file>