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48F4-4AC1-4242-9319-E252DC30D915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410F-068F-44B6-AFCA-B58138039ACF}" type="slidenum">
              <a:rPr lang="uk-UA" smtClean="0"/>
              <a:t>‹#›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48F4-4AC1-4242-9319-E252DC30D915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410F-068F-44B6-AFCA-B58138039A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48F4-4AC1-4242-9319-E252DC30D915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410F-068F-44B6-AFCA-B58138039A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48F4-4AC1-4242-9319-E252DC30D915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410F-068F-44B6-AFCA-B58138039A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48F4-4AC1-4242-9319-E252DC30D915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410F-068F-44B6-AFCA-B58138039ACF}" type="slidenum">
              <a:rPr lang="uk-UA" smtClean="0"/>
              <a:t>‹#›</a:t>
            </a:fld>
            <a:endParaRPr lang="uk-U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48F4-4AC1-4242-9319-E252DC30D915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410F-068F-44B6-AFCA-B58138039A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48F4-4AC1-4242-9319-E252DC30D915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410F-068F-44B6-AFCA-B58138039ACF}" type="slidenum">
              <a:rPr lang="uk-UA" smtClean="0"/>
              <a:t>‹#›</a:t>
            </a:fld>
            <a:endParaRPr lang="uk-U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48F4-4AC1-4242-9319-E252DC30D915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410F-068F-44B6-AFCA-B58138039A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48F4-4AC1-4242-9319-E252DC30D915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410F-068F-44B6-AFCA-B58138039A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48F4-4AC1-4242-9319-E252DC30D915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410F-068F-44B6-AFCA-B58138039ACF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48F4-4AC1-4242-9319-E252DC30D915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410F-068F-44B6-AFCA-B58138039A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6D948F4-4AC1-4242-9319-E252DC30D915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2E3410F-068F-44B6-AFCA-B58138039ACF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1058" y="1340768"/>
            <a:ext cx="7848600" cy="1927225"/>
          </a:xfrm>
        </p:spPr>
        <p:txBody>
          <a:bodyPr/>
          <a:lstStyle/>
          <a:p>
            <a:pPr algn="ctr"/>
            <a:r>
              <a:rPr lang="uk-UA" sz="4800" b="1" dirty="0">
                <a:solidFill>
                  <a:srgbClr val="002060"/>
                </a:solidFill>
              </a:rPr>
              <a:t>Що робити, якщо ви отримали сигнал «Увага всім</a:t>
            </a:r>
            <a:r>
              <a:rPr lang="uk-UA" sz="4800" b="1" dirty="0" smtClean="0">
                <a:solidFill>
                  <a:srgbClr val="002060"/>
                </a:solidFill>
              </a:rPr>
              <a:t>!»</a:t>
            </a:r>
            <a:endParaRPr lang="uk-UA" sz="4800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https://www.if.gov.ua/storage/app/uploads/public/622/9e1/1d5/6229e11d5e6928595078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19358" y="3573016"/>
            <a:ext cx="4572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555776" y="188640"/>
            <a:ext cx="4572000" cy="646331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 fontAlgn="base"/>
            <a:r>
              <a:rPr lang="uk-UA" b="1" dirty="0">
                <a:solidFill>
                  <a:srgbClr val="FF0000"/>
                </a:solidFill>
                <a:latin typeface="+mj-lt"/>
              </a:rPr>
              <a:t>Івано-Франківська обласна</a:t>
            </a:r>
            <a:endParaRPr lang="uk-UA" dirty="0">
              <a:solidFill>
                <a:srgbClr val="FF0000"/>
              </a:solidFill>
              <a:latin typeface="+mj-lt"/>
            </a:endParaRPr>
          </a:p>
          <a:p>
            <a:pPr algn="ctr" fontAlgn="base"/>
            <a:r>
              <a:rPr lang="uk-UA" b="1" dirty="0">
                <a:solidFill>
                  <a:srgbClr val="FF0000"/>
                </a:solidFill>
                <a:latin typeface="+mj-lt"/>
              </a:rPr>
              <a:t>державна адміністрація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6776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ая прямоугольная выноска 1"/>
          <p:cNvSpPr/>
          <p:nvPr/>
        </p:nvSpPr>
        <p:spPr>
          <a:xfrm>
            <a:off x="179512" y="620688"/>
            <a:ext cx="7128792" cy="3528392"/>
          </a:xfrm>
          <a:prstGeom prst="wedgeRoundRect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uk-UA" sz="2400" dirty="0">
                <a:solidFill>
                  <a:srgbClr val="002060"/>
                </a:solidFill>
              </a:rPr>
              <a:t>Для привернення уваги перед доведенням інформації до населення про загрозу або виникнення надзвичайної ситуації передається попереджувальний сигнал </a:t>
            </a:r>
            <a:endParaRPr lang="uk-UA" sz="2400" dirty="0" smtClean="0">
              <a:solidFill>
                <a:srgbClr val="002060"/>
              </a:solidFill>
            </a:endParaRPr>
          </a:p>
          <a:p>
            <a:pPr algn="ctr" fontAlgn="base"/>
            <a:r>
              <a:rPr lang="uk-UA" sz="2400" b="1" dirty="0" smtClean="0">
                <a:solidFill>
                  <a:srgbClr val="FF0000"/>
                </a:solidFill>
              </a:rPr>
              <a:t>«</a:t>
            </a:r>
            <a:r>
              <a:rPr lang="uk-UA" sz="2400" b="1" dirty="0">
                <a:solidFill>
                  <a:srgbClr val="FF0000"/>
                </a:solidFill>
              </a:rPr>
              <a:t>УВАГА ВСІМ</a:t>
            </a:r>
            <a:r>
              <a:rPr lang="uk-UA" sz="2400" b="1" dirty="0" smtClean="0">
                <a:solidFill>
                  <a:srgbClr val="FF0000"/>
                </a:solidFill>
              </a:rPr>
              <a:t>!».</a:t>
            </a:r>
          </a:p>
          <a:p>
            <a:pPr algn="ctr" fontAlgn="base"/>
            <a:r>
              <a:rPr lang="uk-UA" sz="2400" b="1" dirty="0" smtClean="0">
                <a:solidFill>
                  <a:srgbClr val="FF0000"/>
                </a:solidFill>
              </a:rPr>
              <a:t> </a:t>
            </a:r>
            <a:r>
              <a:rPr lang="uk-UA" sz="2400" dirty="0">
                <a:solidFill>
                  <a:srgbClr val="002060"/>
                </a:solidFill>
              </a:rPr>
              <a:t>Це уривчасте звучання </a:t>
            </a:r>
            <a:r>
              <a:rPr lang="uk-UA" sz="2400" dirty="0" err="1">
                <a:solidFill>
                  <a:srgbClr val="002060"/>
                </a:solidFill>
              </a:rPr>
              <a:t>електросирен</a:t>
            </a:r>
            <a:r>
              <a:rPr lang="uk-UA" sz="2400" dirty="0">
                <a:solidFill>
                  <a:srgbClr val="002060"/>
                </a:solidFill>
              </a:rPr>
              <a:t>, вуличних гучномовців, часті гудки транспорту. Тривалість звучання попереджувального сигналу становить три – п’ять хвилин.</a:t>
            </a:r>
          </a:p>
        </p:txBody>
      </p:sp>
      <p:pic>
        <p:nvPicPr>
          <p:cNvPr id="1028" name="Picture 4" descr="http://pnotg.gov.ua/storage/news/article/5859a5ab0b544bd356ea497b9fec61e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764" y="4365104"/>
            <a:ext cx="5681000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552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467544" y="620688"/>
            <a:ext cx="8352928" cy="3384376"/>
          </a:xfrm>
          <a:prstGeom prst="round2Diag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uk-UA" sz="2400" b="1" dirty="0">
                <a:solidFill>
                  <a:srgbClr val="FF0000"/>
                </a:solidFill>
              </a:rPr>
              <a:t>Після попереджувального сигналу здійснюється трансляція </a:t>
            </a:r>
            <a:r>
              <a:rPr lang="uk-UA" sz="2400" b="1" dirty="0" err="1">
                <a:solidFill>
                  <a:srgbClr val="FF0000"/>
                </a:solidFill>
              </a:rPr>
              <a:t>телерадіомережами</a:t>
            </a:r>
            <a:r>
              <a:rPr lang="uk-UA" sz="2400" b="1" dirty="0">
                <a:solidFill>
                  <a:srgbClr val="FF0000"/>
                </a:solidFill>
              </a:rPr>
              <a:t> повідомлень про загрозу або виникнення надзвичайної ситуації із супроводженням інформації жестовою мовою та/або субтитруванням.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005064"/>
            <a:ext cx="3743325" cy="267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325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764704"/>
            <a:ext cx="5472608" cy="378565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uk-UA" sz="2400" dirty="0" smtClean="0">
                <a:solidFill>
                  <a:srgbClr val="002060"/>
                </a:solidFill>
              </a:rPr>
              <a:t>Також </a:t>
            </a:r>
            <a:r>
              <a:rPr lang="uk-UA" sz="2400" dirty="0">
                <a:solidFill>
                  <a:srgbClr val="002060"/>
                </a:solidFill>
              </a:rPr>
              <a:t>для передачі сигналів та повідомлень використовуються встановлені на транспортних засобах сигнально-гучномовні пристрої (</a:t>
            </a:r>
            <a:r>
              <a:rPr lang="uk-UA" sz="2400" dirty="0" err="1">
                <a:solidFill>
                  <a:srgbClr val="002060"/>
                </a:solidFill>
              </a:rPr>
              <a:t>Нацполіції</a:t>
            </a:r>
            <a:r>
              <a:rPr lang="uk-UA" sz="2400" dirty="0">
                <a:solidFill>
                  <a:srgbClr val="002060"/>
                </a:solidFill>
              </a:rPr>
              <a:t>, газової служби). </a:t>
            </a:r>
            <a:endParaRPr lang="uk-UA" sz="2400" dirty="0" smtClean="0">
              <a:solidFill>
                <a:srgbClr val="002060"/>
              </a:solidFill>
            </a:endParaRPr>
          </a:p>
          <a:p>
            <a:pPr fontAlgn="base"/>
            <a:r>
              <a:rPr lang="uk-UA" sz="2400" dirty="0" smtClean="0">
                <a:solidFill>
                  <a:srgbClr val="002060"/>
                </a:solidFill>
              </a:rPr>
              <a:t>Повідомлення </a:t>
            </a:r>
            <a:r>
              <a:rPr lang="uk-UA" sz="2400" dirty="0">
                <a:solidFill>
                  <a:srgbClr val="002060"/>
                </a:solidFill>
              </a:rPr>
              <a:t>тривають не менше п'яти хвилин, при потребі вони повторюються через кожні 10-15 хвилин.</a:t>
            </a:r>
          </a:p>
        </p:txBody>
      </p:sp>
      <p:sp>
        <p:nvSpPr>
          <p:cNvPr id="3" name="Пятиугольник 2"/>
          <p:cNvSpPr/>
          <p:nvPr/>
        </p:nvSpPr>
        <p:spPr>
          <a:xfrm>
            <a:off x="179512" y="4869160"/>
            <a:ext cx="8424936" cy="1656184"/>
          </a:xfrm>
          <a:prstGeom prst="homePlat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uk-UA" sz="2000" b="1" dirty="0">
                <a:solidFill>
                  <a:srgbClr val="FF0000"/>
                </a:solidFill>
              </a:rPr>
              <a:t>Органи управління цивільного захисту зобов’язані надавати населенню через засоби масової інформації оперативну та достовірну інформацію, у тому числі в доступній для осіб з вадами зору та слуху формі.</a:t>
            </a:r>
          </a:p>
        </p:txBody>
      </p:sp>
      <p:pic>
        <p:nvPicPr>
          <p:cNvPr id="3074" name="Picture 2" descr="У МВС «відмиють» на нових автомобілях понад 6,5 млн доларів? | Львівський  порта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32656"/>
            <a:ext cx="2486025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Аварийно-спасательные машины: купить аварийно-ремонтные автомобили | Киев,  Украин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420888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152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20891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uk-UA" sz="2800" b="1" dirty="0">
                <a:solidFill>
                  <a:srgbClr val="FF0000"/>
                </a:solidFill>
                <a:latin typeface="+mj-lt"/>
              </a:rPr>
              <a:t>Дії за попереджувальним сигналом </a:t>
            </a:r>
            <a:endParaRPr lang="uk-UA" sz="2800" b="1" dirty="0" smtClean="0">
              <a:solidFill>
                <a:srgbClr val="FF0000"/>
              </a:solidFill>
              <a:latin typeface="+mj-lt"/>
            </a:endParaRPr>
          </a:p>
          <a:p>
            <a:pPr algn="ctr" fontAlgn="base"/>
            <a:r>
              <a:rPr lang="uk-UA" sz="2800" b="1" dirty="0" smtClean="0">
                <a:solidFill>
                  <a:srgbClr val="FF0000"/>
                </a:solidFill>
                <a:latin typeface="+mj-lt"/>
              </a:rPr>
              <a:t>«</a:t>
            </a:r>
            <a:r>
              <a:rPr lang="uk-UA" sz="2800" b="1" dirty="0">
                <a:solidFill>
                  <a:srgbClr val="FF0000"/>
                </a:solidFill>
                <a:latin typeface="+mj-lt"/>
              </a:rPr>
              <a:t>Увага всім</a:t>
            </a:r>
            <a:r>
              <a:rPr lang="uk-UA" sz="2800" b="1" dirty="0" smtClean="0">
                <a:solidFill>
                  <a:srgbClr val="FF0000"/>
                </a:solidFill>
                <a:latin typeface="+mj-lt"/>
              </a:rPr>
              <a:t>!»</a:t>
            </a:r>
          </a:p>
          <a:p>
            <a:pPr algn="ctr" fontAlgn="base"/>
            <a:endParaRPr lang="uk-UA" sz="2800" b="1" dirty="0">
              <a:solidFill>
                <a:srgbClr val="FF0000"/>
              </a:solidFill>
              <a:latin typeface="+mj-lt"/>
            </a:endParaRPr>
          </a:p>
          <a:p>
            <a:pPr marL="457200" indent="-457200" fontAlgn="base">
              <a:buFont typeface="+mj-lt"/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+mj-lt"/>
              </a:rPr>
              <a:t>Увімкнути </a:t>
            </a:r>
            <a:r>
              <a:rPr lang="uk-UA" sz="2400" dirty="0">
                <a:solidFill>
                  <a:srgbClr val="002060"/>
                </a:solidFill>
                <a:latin typeface="+mj-lt"/>
              </a:rPr>
              <a:t>радіо, радіотрансляційні і телевізійні приймачі, для прослуховування термінових повідомлень</a:t>
            </a:r>
            <a:r>
              <a:rPr lang="uk-UA" sz="2400" dirty="0" smtClean="0">
                <a:solidFill>
                  <a:srgbClr val="002060"/>
                </a:solidFill>
                <a:latin typeface="+mj-lt"/>
              </a:rPr>
              <a:t>.</a:t>
            </a:r>
          </a:p>
          <a:p>
            <a:pPr marL="457200" indent="-457200" fontAlgn="base">
              <a:buAutoNum type="arabicPeriod"/>
            </a:pPr>
            <a:endParaRPr lang="uk-UA" sz="2400" dirty="0">
              <a:solidFill>
                <a:srgbClr val="002060"/>
              </a:solidFill>
              <a:latin typeface="+mj-lt"/>
            </a:endParaRPr>
          </a:p>
          <a:p>
            <a:pPr marL="457200" indent="-457200" fontAlgn="base">
              <a:buFont typeface="+mj-lt"/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+mj-lt"/>
              </a:rPr>
              <a:t>Уникайте </a:t>
            </a:r>
            <a:r>
              <a:rPr lang="uk-UA" sz="2400" dirty="0">
                <a:solidFill>
                  <a:srgbClr val="002060"/>
                </a:solidFill>
                <a:latin typeface="+mj-lt"/>
              </a:rPr>
              <a:t>паніки. Уважно прослухати звернення органів управління цивільного захисту до населення і виконати рекомендації, що пропонуються</a:t>
            </a:r>
            <a:r>
              <a:rPr lang="uk-UA" sz="2400" dirty="0" smtClean="0">
                <a:solidFill>
                  <a:srgbClr val="002060"/>
                </a:solidFill>
                <a:latin typeface="+mj-lt"/>
              </a:rPr>
              <a:t>.</a:t>
            </a:r>
          </a:p>
          <a:p>
            <a:pPr fontAlgn="base"/>
            <a:endParaRPr lang="uk-UA" sz="2400" dirty="0">
              <a:solidFill>
                <a:srgbClr val="002060"/>
              </a:solidFill>
              <a:latin typeface="+mj-lt"/>
            </a:endParaRPr>
          </a:p>
          <a:p>
            <a:pPr fontAlgn="base"/>
            <a:r>
              <a:rPr lang="uk-UA" sz="2400" dirty="0" smtClean="0">
                <a:solidFill>
                  <a:srgbClr val="002060"/>
                </a:solidFill>
                <a:latin typeface="+mj-lt"/>
              </a:rPr>
              <a:t>3. За </a:t>
            </a:r>
            <a:r>
              <a:rPr lang="uk-UA" sz="2400" dirty="0">
                <a:solidFill>
                  <a:srgbClr val="002060"/>
                </a:solidFill>
                <a:latin typeface="+mj-lt"/>
              </a:rPr>
              <a:t>можливості сповістіть родичів, сусідів та </a:t>
            </a:r>
            <a:r>
              <a:rPr lang="uk-UA" sz="2400" dirty="0" smtClean="0">
                <a:solidFill>
                  <a:srgbClr val="002060"/>
                </a:solidFill>
                <a:latin typeface="+mj-lt"/>
              </a:rPr>
              <a:t>знайомих</a:t>
            </a:r>
            <a:r>
              <a:rPr lang="uk-UA" sz="2400" dirty="0">
                <a:solidFill>
                  <a:srgbClr val="002060"/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790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827584" y="548680"/>
            <a:ext cx="7848872" cy="6192688"/>
          </a:xfrm>
          <a:prstGeom prst="ellipse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uk-UA" sz="2400" b="1" dirty="0">
                <a:solidFill>
                  <a:srgbClr val="FF0000"/>
                </a:solidFill>
              </a:rPr>
              <a:t>Повідомлення буде містити наступну інформацію</a:t>
            </a:r>
            <a:r>
              <a:rPr lang="uk-UA" sz="2400" b="1" dirty="0" smtClean="0">
                <a:solidFill>
                  <a:srgbClr val="FF0000"/>
                </a:solidFill>
              </a:rPr>
              <a:t>:</a:t>
            </a:r>
          </a:p>
          <a:p>
            <a:pPr algn="ctr" fontAlgn="base"/>
            <a:endParaRPr lang="uk-UA" sz="2400" b="1" dirty="0">
              <a:solidFill>
                <a:srgbClr val="FF0000"/>
              </a:solidFill>
            </a:endParaRPr>
          </a:p>
          <a:p>
            <a:pPr marL="342900" lvl="0" indent="-342900" fontAlgn="base">
              <a:buFont typeface="Wingdings" pitchFamily="2" charset="2"/>
              <a:buChar char="v"/>
            </a:pPr>
            <a:r>
              <a:rPr lang="uk-UA" sz="2400" dirty="0">
                <a:solidFill>
                  <a:srgbClr val="002060"/>
                </a:solidFill>
              </a:rPr>
              <a:t>місце і час виникнення НС;</a:t>
            </a:r>
          </a:p>
          <a:p>
            <a:pPr marL="342900" lvl="0" indent="-342900" fontAlgn="base">
              <a:buFont typeface="Wingdings" pitchFamily="2" charset="2"/>
              <a:buChar char="v"/>
            </a:pPr>
            <a:r>
              <a:rPr lang="uk-UA" sz="2400" dirty="0">
                <a:solidFill>
                  <a:srgbClr val="002060"/>
                </a:solidFill>
              </a:rPr>
              <a:t>територія яка потрапляє в осередки, або зони ураження;</a:t>
            </a:r>
          </a:p>
          <a:p>
            <a:pPr marL="342900" lvl="0" indent="-342900" fontAlgn="base">
              <a:buFont typeface="Wingdings" pitchFamily="2" charset="2"/>
              <a:buChar char="v"/>
            </a:pPr>
            <a:r>
              <a:rPr lang="uk-UA" sz="2400" dirty="0">
                <a:solidFill>
                  <a:srgbClr val="002060"/>
                </a:solidFill>
              </a:rPr>
              <a:t>розміри та масштаби НС;</a:t>
            </a:r>
          </a:p>
          <a:p>
            <a:pPr marL="342900" lvl="0" indent="-342900" fontAlgn="base">
              <a:buFont typeface="Wingdings" pitchFamily="2" charset="2"/>
              <a:buChar char="v"/>
            </a:pPr>
            <a:r>
              <a:rPr lang="uk-UA" sz="2400" dirty="0">
                <a:solidFill>
                  <a:srgbClr val="002060"/>
                </a:solidFill>
              </a:rPr>
              <a:t>порядок дій при НС;</a:t>
            </a:r>
          </a:p>
          <a:p>
            <a:pPr marL="342900" lvl="0" indent="-342900" fontAlgn="base">
              <a:buFont typeface="Wingdings" pitchFamily="2" charset="2"/>
              <a:buChar char="v"/>
            </a:pPr>
            <a:r>
              <a:rPr lang="uk-UA" sz="2400" dirty="0">
                <a:solidFill>
                  <a:srgbClr val="002060"/>
                </a:solidFill>
              </a:rPr>
              <a:t>час початку та тривалість дій </a:t>
            </a:r>
            <a:r>
              <a:rPr lang="uk-UA" sz="2400" dirty="0" err="1">
                <a:solidFill>
                  <a:srgbClr val="002060"/>
                </a:solidFill>
              </a:rPr>
              <a:t>уражаючих</a:t>
            </a:r>
            <a:r>
              <a:rPr lang="uk-UA" sz="2400" dirty="0">
                <a:solidFill>
                  <a:srgbClr val="002060"/>
                </a:solidFill>
              </a:rPr>
              <a:t> факторів;</a:t>
            </a:r>
          </a:p>
          <a:p>
            <a:pPr marL="342900" lvl="0" indent="-342900" fontAlgn="base">
              <a:buFont typeface="Wingdings" pitchFamily="2" charset="2"/>
              <a:buChar char="v"/>
            </a:pPr>
            <a:r>
              <a:rPr lang="uk-UA" sz="2400" dirty="0">
                <a:solidFill>
                  <a:srgbClr val="002060"/>
                </a:solidFill>
              </a:rPr>
              <a:t>інша інформація.</a:t>
            </a:r>
          </a:p>
        </p:txBody>
      </p:sp>
    </p:spTree>
    <p:extLst>
      <p:ext uri="{BB962C8B-B14F-4D97-AF65-F5344CB8AC3E}">
        <p14:creationId xmlns:p14="http://schemas.microsoft.com/office/powerpoint/2010/main" val="919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20</TotalTime>
  <Words>239</Words>
  <Application>Microsoft Office PowerPoint</Application>
  <PresentationFormat>Экран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Ясность</vt:lpstr>
      <vt:lpstr>Що робити, якщо ви отримали сигнал «Увага всім!»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Що робити, якщо ви отримали сигнал «Увага всім!»</dc:title>
  <dc:creator>ASUS</dc:creator>
  <cp:lastModifiedBy>ASUS</cp:lastModifiedBy>
  <cp:revision>3</cp:revision>
  <dcterms:created xsi:type="dcterms:W3CDTF">2022-10-20T06:26:41Z</dcterms:created>
  <dcterms:modified xsi:type="dcterms:W3CDTF">2022-10-20T06:47:20Z</dcterms:modified>
</cp:coreProperties>
</file>