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19C95CC-2007-42DA-B3FA-9A3F11128C94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E987CF7-AE59-4400-8BA0-E2468DBB180B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7385" y="2132856"/>
            <a:ext cx="8229600" cy="2209800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 smtClean="0">
                <a:solidFill>
                  <a:schemeClr val="bg1">
                    <a:lumMod val="10000"/>
                  </a:schemeClr>
                </a:solidFill>
                <a:effectLst/>
              </a:rPr>
              <a:t>Правила </a:t>
            </a:r>
            <a:r>
              <a:rPr lang="uk-UA" sz="5400" b="1" dirty="0">
                <a:solidFill>
                  <a:schemeClr val="bg1">
                    <a:lumMod val="10000"/>
                  </a:schemeClr>
                </a:solidFill>
                <a:effectLst/>
              </a:rPr>
              <a:t>профілактики </a:t>
            </a:r>
            <a:r>
              <a:rPr lang="uk-UA" sz="5400" b="1" dirty="0" smtClean="0">
                <a:solidFill>
                  <a:schemeClr val="bg1">
                    <a:lumMod val="10000"/>
                  </a:schemeClr>
                </a:solidFill>
                <a:effectLst/>
              </a:rPr>
              <a:t>кору</a:t>
            </a:r>
            <a:endParaRPr lang="uk-UA" sz="54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48680"/>
            <a:ext cx="6560234" cy="175260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chemeClr val="bg1">
                    <a:lumMod val="10000"/>
                  </a:schemeClr>
                </a:solidFill>
              </a:rPr>
              <a:t>Навчально-виробнича лабораторія виховної та психолого-педагогічної роботи</a:t>
            </a:r>
            <a:endParaRPr lang="uk-UA" sz="2400" b="1" dirty="0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1026" name="Picture 2" descr="Інформаційна довідка про кір – Департамент Охорони Здоров'я  Облдержадміністрації Донецької област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177" y="4581128"/>
            <a:ext cx="371475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07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8-конечная звезда 1"/>
          <p:cNvSpPr/>
          <p:nvPr/>
        </p:nvSpPr>
        <p:spPr>
          <a:xfrm>
            <a:off x="179512" y="464274"/>
            <a:ext cx="4896544" cy="331236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Кір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–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це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надзвичайно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заразне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гостре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вірусне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захворювання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Джерелом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збудника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є хвора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людина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з моменту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появи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перших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ознак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хвороби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до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п’ятого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дня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від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 початку </a:t>
            </a:r>
            <a:r>
              <a:rPr lang="ru-RU" sz="2000" dirty="0" err="1">
                <a:solidFill>
                  <a:schemeClr val="bg1">
                    <a:lumMod val="10000"/>
                  </a:schemeClr>
                </a:solidFill>
              </a:rPr>
              <a:t>висипань</a:t>
            </a:r>
            <a:r>
              <a:rPr lang="ru-RU" sz="2000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uk-UA" sz="20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2407" y="3789040"/>
            <a:ext cx="8424936" cy="2554545"/>
          </a:xfrm>
          <a:prstGeom prst="rect">
            <a:avLst/>
          </a:prstGeom>
          <a:ln>
            <a:solidFill>
              <a:schemeClr val="bg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Від моменту зараження до появи перших ознак захворювання проходить від 7 до 17 днів. Початок хвороби супроводжується температурою до 39-400 С, покашлюванням, </a:t>
            </a:r>
            <a:r>
              <a:rPr lang="uk-UA" sz="2000" b="1" dirty="0" err="1">
                <a:solidFill>
                  <a:schemeClr val="bg1">
                    <a:lumMod val="10000"/>
                  </a:schemeClr>
                </a:solidFill>
              </a:rPr>
              <a:t>першінням</a:t>
            </a:r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 і горлі, рясними виділеннями з носа. Специфічні ознаки, наявність яких дозволяє однозначно діагностувати кір, проявляються на другий день хвороби. Так, на внутрішній поверхні щік, в ділянці корінних зубів з’являються червонуваті плями, вкриті дрібним білястим висипом (плями </a:t>
            </a:r>
            <a:r>
              <a:rPr lang="uk-UA" sz="2000" b="1" dirty="0" err="1">
                <a:solidFill>
                  <a:schemeClr val="bg1">
                    <a:lumMod val="10000"/>
                  </a:schemeClr>
                </a:solidFill>
              </a:rPr>
              <a:t>Філатова-Копліка</a:t>
            </a:r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). </a:t>
            </a:r>
          </a:p>
        </p:txBody>
      </p:sp>
      <p:pic>
        <p:nvPicPr>
          <p:cNvPr id="2050" name="Picture 2" descr="Кір. Небезпека. Що робити? | Здоров'я Черкащи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23997"/>
            <a:ext cx="3283892" cy="201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6185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619672" y="260648"/>
            <a:ext cx="5904656" cy="3024336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Перебіг хвороби може ускладнюватися ураженням дихальної системи: ларингітом, трахеїтом, бронхітом, пневмонією; очей – кон’юнктивітом, блефаритом; травної системи – диспепсії; запаленням середнього вуха – отитом або слухової труби – </a:t>
            </a:r>
            <a:r>
              <a:rPr lang="uk-UA" sz="2000" dirty="0" err="1">
                <a:solidFill>
                  <a:schemeClr val="bg1">
                    <a:lumMod val="10000"/>
                  </a:schemeClr>
                </a:solidFill>
              </a:rPr>
              <a:t>євстахеїтом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. Внаслідок перенесеного кору може </a:t>
            </a:r>
            <a:r>
              <a:rPr lang="uk-UA" sz="2000" dirty="0" err="1">
                <a:solidFill>
                  <a:schemeClr val="bg1">
                    <a:lumMod val="10000"/>
                  </a:schemeClr>
                </a:solidFill>
              </a:rPr>
              <a:t>розвинутись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 енцефаліт, </a:t>
            </a:r>
            <a:r>
              <a:rPr lang="uk-UA" sz="2000" dirty="0" err="1">
                <a:solidFill>
                  <a:schemeClr val="bg1">
                    <a:lumMod val="10000"/>
                  </a:schemeClr>
                </a:solidFill>
              </a:rPr>
              <a:t>паненцефаліт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3530" y="3573016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bg1">
                    <a:lumMod val="10000"/>
                  </a:schemeClr>
                </a:solidFill>
              </a:rPr>
              <a:t>Вірус потрапляє в організм повітряно-краплинним шляхом через слизові оболонки верхніх дихальних шляхів від хворої на кір людини при диханні, розмові, чханні і кашлі. З потоком повітря вірус кору може проникати в сусідні приміщення й навіть на інші поверхи будинку через вікна, вентиляцію, замкові щілини, тому заразитися можна просто перебуваючи в одному будинку із хворим. При цьому вірус швидко гине в зовнішньому середовищі, тому поширення інфекції через предмети (постільну білизну, одяг, іграшки), а також через третіх осіб, що контактували із хворим, практично неможливе. Приміщення, де перебував </a:t>
            </a:r>
            <a:r>
              <a:rPr lang="uk-UA" dirty="0" smtClean="0">
                <a:solidFill>
                  <a:schemeClr val="bg1">
                    <a:lumMod val="10000"/>
                  </a:schemeClr>
                </a:solidFill>
              </a:rPr>
              <a:t>хворий</a:t>
            </a:r>
            <a:r>
              <a:rPr lang="uk-UA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10000"/>
                  </a:schemeClr>
                </a:solidFill>
              </a:rPr>
              <a:t>на </a:t>
            </a:r>
            <a:r>
              <a:rPr lang="uk-UA" dirty="0">
                <a:solidFill>
                  <a:schemeClr val="bg1">
                    <a:lumMod val="10000"/>
                  </a:schemeClr>
                </a:solidFill>
              </a:rPr>
              <a:t>кір, досить провітрити, щоб у ньому можна було перебувати без ризику заразитися.</a:t>
            </a:r>
          </a:p>
        </p:txBody>
      </p:sp>
    </p:spTree>
    <p:extLst>
      <p:ext uri="{BB962C8B-B14F-4D97-AF65-F5344CB8AC3E}">
        <p14:creationId xmlns:p14="http://schemas.microsoft.com/office/powerpoint/2010/main" val="178084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4572000" cy="1938992"/>
          </a:xfrm>
          <a:prstGeom prst="rect">
            <a:avLst/>
          </a:prstGeom>
          <a:ln>
            <a:solidFill>
              <a:schemeClr val="bg1">
                <a:lumMod val="10000"/>
              </a:schemeClr>
            </a:solidFill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У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колективі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, в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якому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виявлено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хворого,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проводять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поточну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дезінфекцію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забезпечують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медичне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спостереження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за людьми,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які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спілкувались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із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bg1">
                    <a:lumMod val="10000"/>
                  </a:schemeClr>
                </a:solidFill>
              </a:rPr>
              <a:t>хворим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uk-UA" sz="2000" b="1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3373" y="2996952"/>
            <a:ext cx="7164288" cy="317009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uk-UA" sz="2000" b="1" dirty="0" smtClean="0">
                <a:solidFill>
                  <a:schemeClr val="bg1">
                    <a:lumMod val="10000"/>
                  </a:schemeClr>
                </a:solidFill>
              </a:rPr>
              <a:t>У </a:t>
            </a:r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кімнаті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, де перебуває хворий, необхідно щодня робити вологе прибирання, часті провітрювання. Штори краще тримати закритими, тому що при кору спостерігається світлобоязнь. </a:t>
            </a:r>
            <a:endParaRPr lang="uk-UA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uk-UA" sz="2000" b="1" dirty="0" smtClean="0">
                <a:solidFill>
                  <a:schemeClr val="bg1">
                    <a:lumMod val="10000"/>
                  </a:schemeClr>
                </a:solidFill>
              </a:rPr>
              <a:t>  Постільна </a:t>
            </a:r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білизна й піжама 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хворого повинні бути свіжими. Хворому дають пити кип’ячену воду, компот, морси. </a:t>
            </a:r>
            <a:endParaRPr lang="uk-UA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r>
              <a:rPr lang="uk-UA" sz="2000" b="1" dirty="0" smtClean="0">
                <a:solidFill>
                  <a:schemeClr val="bg1">
                    <a:lumMod val="10000"/>
                  </a:schemeClr>
                </a:solidFill>
              </a:rPr>
              <a:t>  Їжа</a:t>
            </a:r>
            <a:r>
              <a:rPr lang="uk-UA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повинна бути легка: кисломолочні продукти (кефір, йогурт), овочеві супи. овочеві й фруктові пюре, відварене протерте м’ясо (нежирна телятина, курка, індичка).</a:t>
            </a:r>
          </a:p>
        </p:txBody>
      </p:sp>
      <p:pic>
        <p:nvPicPr>
          <p:cNvPr id="3074" name="Picture 2" descr="Кір у дорослих - Для пацієнтів - Внутрішні хвороб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48680"/>
            <a:ext cx="259228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62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692696"/>
            <a:ext cx="6462464" cy="3046988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chemeClr val="bg1">
                    <a:lumMod val="10000"/>
                  </a:schemeClr>
                </a:solidFill>
              </a:rPr>
              <a:t>Єдиним надійним способом запобігти захворюванню на кір, а також попередити розвиток тяжких ускладнень є активна імунізація. </a:t>
            </a:r>
            <a:endParaRPr lang="uk-UA" sz="2400" dirty="0" smtClean="0">
              <a:solidFill>
                <a:schemeClr val="bg1">
                  <a:lumMod val="10000"/>
                </a:schemeClr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bg1">
                    <a:lumMod val="10000"/>
                  </a:schemeClr>
                </a:solidFill>
              </a:rPr>
              <a:t>Щеплення </a:t>
            </a:r>
            <a:r>
              <a:rPr lang="uk-UA" sz="2400" b="1" dirty="0">
                <a:solidFill>
                  <a:schemeClr val="bg1">
                    <a:lumMod val="10000"/>
                  </a:schemeClr>
                </a:solidFill>
              </a:rPr>
              <a:t>проти кору </a:t>
            </a:r>
            <a:r>
              <a:rPr lang="uk-UA" sz="2400" dirty="0">
                <a:solidFill>
                  <a:schemeClr val="bg1">
                    <a:lumMod val="10000"/>
                  </a:schemeClr>
                </a:solidFill>
              </a:rPr>
              <a:t>в Україні відповідно до календаря щеплень проводяться дітям в 12 місяців та 6 років, і дорослим за їхнім зверненням.</a:t>
            </a:r>
          </a:p>
        </p:txBody>
      </p:sp>
      <p:pic>
        <p:nvPicPr>
          <p:cNvPr id="4098" name="Picture 2" descr="Кі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65" y="3933056"/>
            <a:ext cx="388843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155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1403648" y="692696"/>
            <a:ext cx="6624736" cy="5112568"/>
          </a:xfrm>
          <a:prstGeom prst="hear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algn="ctr"/>
            <a:r>
              <a:rPr lang="uk-UA" sz="2000" dirty="0" smtClean="0">
                <a:solidFill>
                  <a:schemeClr val="bg1">
                    <a:lumMod val="10000"/>
                  </a:schemeClr>
                </a:solidFill>
              </a:rPr>
              <a:t>Якщо 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Ви хочете вберегтися від захворювання на кір, не нехтуйте профілактичними щепленнями та завітайте до свого </a:t>
            </a:r>
            <a:r>
              <a:rPr lang="uk-UA" sz="2000" dirty="0" err="1">
                <a:solidFill>
                  <a:schemeClr val="bg1">
                    <a:lumMod val="10000"/>
                  </a:schemeClr>
                </a:solidFill>
              </a:rPr>
              <a:t>дільничого</a:t>
            </a:r>
            <a:r>
              <a:rPr lang="uk-UA" sz="2000" dirty="0">
                <a:solidFill>
                  <a:schemeClr val="bg1">
                    <a:lumMod val="10000"/>
                  </a:schemeClr>
                </a:solidFill>
              </a:rPr>
              <a:t> лікаря.</a:t>
            </a:r>
            <a:br>
              <a:rPr lang="uk-UA" sz="2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uk-UA" sz="2000" b="1" dirty="0">
                <a:solidFill>
                  <a:schemeClr val="bg1">
                    <a:lumMod val="10000"/>
                  </a:schemeClr>
                </a:solidFill>
              </a:rPr>
              <a:t>Важливо пам’ятати – виконання цих елементарних правил рятує </a:t>
            </a:r>
            <a:r>
              <a:rPr lang="uk-UA" sz="2000" b="1" dirty="0" smtClean="0">
                <a:solidFill>
                  <a:schemeClr val="bg1">
                    <a:lumMod val="10000"/>
                  </a:schemeClr>
                </a:solidFill>
              </a:rPr>
              <a:t>життя</a:t>
            </a:r>
            <a:endParaRPr lang="uk-UA" sz="2000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554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19">
      <a:dk1>
        <a:srgbClr val="FFE6CB"/>
      </a:dk1>
      <a:lt1>
        <a:sysClr val="window" lastClr="FFFFFF"/>
      </a:lt1>
      <a:dk2>
        <a:srgbClr val="FFE6CB"/>
      </a:dk2>
      <a:lt2>
        <a:srgbClr val="FFE6CB"/>
      </a:lt2>
      <a:accent1>
        <a:srgbClr val="FFCE99"/>
      </a:accent1>
      <a:accent2>
        <a:srgbClr val="FFE6CB"/>
      </a:accent2>
      <a:accent3>
        <a:srgbClr val="FFAE58"/>
      </a:accent3>
      <a:accent4>
        <a:srgbClr val="FFAE58"/>
      </a:accent4>
      <a:accent5>
        <a:srgbClr val="F8BE92"/>
      </a:accent5>
      <a:accent6>
        <a:srgbClr val="FFB665"/>
      </a:accent6>
      <a:hlink>
        <a:srgbClr val="FFCE99"/>
      </a:hlink>
      <a:folHlink>
        <a:srgbClr val="D2610C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</TotalTime>
  <Words>440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Литейная</vt:lpstr>
      <vt:lpstr>Правила профілактики кору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профілактики кору</dc:title>
  <dc:creator>ASUS</dc:creator>
  <cp:lastModifiedBy>ASUS</cp:lastModifiedBy>
  <cp:revision>2</cp:revision>
  <dcterms:created xsi:type="dcterms:W3CDTF">2022-10-24T07:21:29Z</dcterms:created>
  <dcterms:modified xsi:type="dcterms:W3CDTF">2022-10-24T07:34:41Z</dcterms:modified>
</cp:coreProperties>
</file>