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223C11C-200D-4AA3-9859-1A5169368C69}" type="slidenum">
              <a:rPr lang="uk-UA" smtClean="0"/>
              <a:t>‹#›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CF8B52-4D92-4D57-82B5-434B2EEF9F85}" type="datetimeFigureOut">
              <a:rPr lang="uk-UA" smtClean="0"/>
              <a:t>21.10.2022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543800" cy="4176464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ru-RU" b="1" dirty="0"/>
              <a:t>Як правильно </a:t>
            </a:r>
            <a:r>
              <a:rPr lang="ru-RU" b="1" dirty="0" err="1"/>
              <a:t>мити</a:t>
            </a:r>
            <a:r>
              <a:rPr lang="ru-RU" b="1" dirty="0"/>
              <a:t> руки: </a:t>
            </a:r>
            <a:r>
              <a:rPr lang="ru-RU" b="1" dirty="0" err="1"/>
              <a:t>рекомендації</a:t>
            </a:r>
            <a:r>
              <a:rPr lang="ru-RU" b="1" dirty="0"/>
              <a:t> ВООЗ та </a:t>
            </a:r>
            <a:r>
              <a:rPr lang="ru-RU" b="1" dirty="0" err="1" smtClean="0"/>
              <a:t>медиків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188640"/>
            <a:ext cx="5743912" cy="585192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Навчально-виробнича лабораторія виховної та психолого-педагогічної роботи</a:t>
            </a:r>
            <a:endParaRPr lang="uk-UA" sz="2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4046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нутый угол 1"/>
          <p:cNvSpPr/>
          <p:nvPr/>
        </p:nvSpPr>
        <p:spPr>
          <a:xfrm>
            <a:off x="251520" y="260648"/>
            <a:ext cx="7776864" cy="338437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Як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відомо, регулярне миття рук і використання антисептиків – ефективний засіб профілактики </a:t>
            </a:r>
            <a:r>
              <a:rPr lang="uk-UA" sz="24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коронавірусу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. Тому медичні організації щодня нагадують про необхідність миття рук у протидії зараженню. Водночас це допомагає запобігти й іншим захворюванням: від ГРВІ – до харчового отруєння. Однак проблема в тому, що люди зазвичай миють руки неправильно (або не миють їх зовсім).</a:t>
            </a:r>
          </a:p>
        </p:txBody>
      </p:sp>
      <p:pic>
        <p:nvPicPr>
          <p:cNvPr id="3" name="Picture 5" descr="وکتور شستن دست با مایع دستشوی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984" y="3662001"/>
            <a:ext cx="4608512" cy="313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6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88640"/>
            <a:ext cx="5955413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uk-UA" sz="3600" dirty="0"/>
              <a:t> </a:t>
            </a:r>
            <a:r>
              <a:rPr lang="uk-UA" sz="3600" b="1" dirty="0">
                <a:latin typeface="+mj-lt"/>
              </a:rPr>
              <a:t>Як мити руки правильно:</a:t>
            </a:r>
            <a:endParaRPr lang="uk-UA" sz="36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8347" y="1196752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400" dirty="0" err="1">
                <a:latin typeface="+mj-lt"/>
              </a:rPr>
              <a:t>обов’язково</a:t>
            </a:r>
            <a:r>
              <a:rPr lang="ru-RU" sz="2400" dirty="0">
                <a:latin typeface="+mj-lt"/>
              </a:rPr>
              <a:t> водою </a:t>
            </a:r>
            <a:r>
              <a:rPr lang="ru-RU" sz="2400" dirty="0" err="1">
                <a:latin typeface="+mj-lt"/>
              </a:rPr>
              <a:t>із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використанням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мила;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400" dirty="0" err="1" smtClean="0">
                <a:latin typeface="+mj-lt"/>
              </a:rPr>
              <a:t>намилити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й </a:t>
            </a:r>
            <a:r>
              <a:rPr lang="ru-RU" sz="2400" dirty="0" err="1">
                <a:latin typeface="+mj-lt"/>
              </a:rPr>
              <a:t>потерти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кожну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ділянку</a:t>
            </a:r>
            <a:r>
              <a:rPr lang="ru-RU" sz="2400" dirty="0">
                <a:latin typeface="+mj-lt"/>
              </a:rPr>
              <a:t> рук </a:t>
            </a:r>
            <a:r>
              <a:rPr lang="ru-RU" sz="2400" dirty="0" err="1">
                <a:latin typeface="+mj-lt"/>
              </a:rPr>
              <a:t>упродовж</a:t>
            </a:r>
            <a:r>
              <a:rPr lang="ru-RU" sz="2400" dirty="0">
                <a:latin typeface="+mj-lt"/>
              </a:rPr>
              <a:t> 20 – 30 </a:t>
            </a:r>
            <a:r>
              <a:rPr lang="ru-RU" sz="2400" dirty="0" smtClean="0">
                <a:latin typeface="+mj-lt"/>
              </a:rPr>
              <a:t>секунд;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400" dirty="0" err="1" smtClean="0">
                <a:latin typeface="+mj-lt"/>
              </a:rPr>
              <a:t>особлива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увага</a:t>
            </a:r>
            <a:r>
              <a:rPr lang="ru-RU" sz="2400" dirty="0">
                <a:latin typeface="+mj-lt"/>
              </a:rPr>
              <a:t> – </a:t>
            </a:r>
            <a:r>
              <a:rPr lang="ru-RU" sz="2400" dirty="0" err="1">
                <a:latin typeface="+mj-lt"/>
              </a:rPr>
              <a:t>ділянкам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між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пальцями</a:t>
            </a:r>
            <a:r>
              <a:rPr lang="ru-RU" sz="2400" dirty="0">
                <a:latin typeface="+mj-lt"/>
              </a:rPr>
              <a:t>, </a:t>
            </a:r>
            <a:r>
              <a:rPr lang="ru-RU" sz="2400" dirty="0" err="1">
                <a:latin typeface="+mj-lt"/>
              </a:rPr>
              <a:t>кінчикам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пальців</a:t>
            </a:r>
            <a:r>
              <a:rPr lang="ru-RU" sz="2400" dirty="0">
                <a:latin typeface="+mj-lt"/>
              </a:rPr>
              <a:t>, </a:t>
            </a:r>
            <a:r>
              <a:rPr lang="ru-RU" sz="2400" dirty="0" err="1">
                <a:latin typeface="+mj-lt"/>
              </a:rPr>
              <a:t>зовнішній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поверхні</a:t>
            </a:r>
            <a:r>
              <a:rPr lang="ru-RU" sz="2400" dirty="0">
                <a:latin typeface="+mj-lt"/>
              </a:rPr>
              <a:t> і великим </a:t>
            </a:r>
            <a:r>
              <a:rPr lang="ru-RU" sz="2400" dirty="0" err="1">
                <a:latin typeface="+mj-lt"/>
              </a:rPr>
              <a:t>пальцям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 smtClean="0">
                <a:latin typeface="+mj-lt"/>
              </a:rPr>
              <a:t>долонь</a:t>
            </a:r>
            <a:r>
              <a:rPr lang="ru-RU" sz="2400" dirty="0" smtClean="0">
                <a:latin typeface="+mj-lt"/>
              </a:rPr>
              <a:t>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400" dirty="0" smtClean="0">
                <a:latin typeface="+mj-lt"/>
              </a:rPr>
              <a:t>добре </a:t>
            </a:r>
            <a:r>
              <a:rPr lang="ru-RU" sz="2400" dirty="0" err="1">
                <a:latin typeface="+mj-lt"/>
              </a:rPr>
              <a:t>змити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мило;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400" dirty="0" err="1" smtClean="0">
                <a:latin typeface="+mj-lt"/>
              </a:rPr>
              <a:t>ретельно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висушіть</a:t>
            </a:r>
            <a:r>
              <a:rPr lang="ru-RU" sz="2400" dirty="0">
                <a:latin typeface="+mj-lt"/>
              </a:rPr>
              <a:t> руки рушником (</a:t>
            </a:r>
            <a:r>
              <a:rPr lang="ru-RU" sz="2400" dirty="0" err="1">
                <a:latin typeface="+mj-lt"/>
              </a:rPr>
              <a:t>краще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одноразовим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паперовим</a:t>
            </a:r>
            <a:r>
              <a:rPr lang="ru-RU" sz="2400" dirty="0" smtClean="0">
                <a:latin typeface="+mj-lt"/>
              </a:rPr>
              <a:t>);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400" dirty="0" err="1" smtClean="0">
                <a:latin typeface="+mj-lt"/>
              </a:rPr>
              <a:t>закрийте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кран (особливо </a:t>
            </a:r>
            <a:r>
              <a:rPr lang="ru-RU" sz="2400" dirty="0" err="1">
                <a:latin typeface="+mj-lt"/>
              </a:rPr>
              <a:t>якщо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це</a:t>
            </a:r>
            <a:r>
              <a:rPr lang="ru-RU" sz="2400" dirty="0">
                <a:latin typeface="+mj-lt"/>
              </a:rPr>
              <a:t> не </a:t>
            </a:r>
            <a:r>
              <a:rPr lang="ru-RU" sz="2400" dirty="0" err="1">
                <a:latin typeface="+mj-lt"/>
              </a:rPr>
              <a:t>вдома</a:t>
            </a:r>
            <a:r>
              <a:rPr lang="ru-RU" sz="2400" dirty="0">
                <a:latin typeface="+mj-lt"/>
              </a:rPr>
              <a:t>) </a:t>
            </a:r>
            <a:r>
              <a:rPr lang="ru-RU" sz="2400" dirty="0" err="1">
                <a:latin typeface="+mj-lt"/>
              </a:rPr>
              <a:t>шматочком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паперового</a:t>
            </a:r>
            <a:r>
              <a:rPr lang="ru-RU" sz="2400" dirty="0">
                <a:latin typeface="+mj-lt"/>
              </a:rPr>
              <a:t> рушника, </a:t>
            </a:r>
            <a:r>
              <a:rPr lang="ru-RU" sz="2400" dirty="0" err="1">
                <a:latin typeface="+mj-lt"/>
              </a:rPr>
              <a:t>адже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ви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його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відкривали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брудними</a:t>
            </a:r>
            <a:r>
              <a:rPr lang="ru-RU" sz="2400" dirty="0">
                <a:latin typeface="+mj-lt"/>
              </a:rPr>
              <a:t> руками.</a:t>
            </a:r>
          </a:p>
        </p:txBody>
      </p:sp>
    </p:spTree>
    <p:extLst>
      <p:ext uri="{BB962C8B-B14F-4D97-AF65-F5344CB8AC3E}">
        <p14:creationId xmlns:p14="http://schemas.microsoft.com/office/powerpoint/2010/main" val="252764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53794" y="116632"/>
            <a:ext cx="7920880" cy="119675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  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Якщо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немає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можливості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помити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 руки з милом, 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використовуйте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антисептичні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+mj-lt"/>
              </a:rPr>
              <a:t>засоби</a:t>
            </a:r>
            <a:r>
              <a:rPr lang="ru-RU" sz="2800" b="1" dirty="0">
                <a:solidFill>
                  <a:schemeClr val="bg1"/>
                </a:solidFill>
                <a:latin typeface="+mj-lt"/>
              </a:rPr>
              <a:t>:</a:t>
            </a:r>
            <a:endParaRPr lang="uk-UA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53794" y="1450860"/>
            <a:ext cx="7920880" cy="756084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itchFamily="2" charset="2"/>
              <a:buChar char="ü"/>
            </a:pPr>
            <a:r>
              <a:rPr lang="uk-UA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налийте продукт до рук;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377521" y="2279158"/>
            <a:ext cx="7920880" cy="756084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itchFamily="2" charset="2"/>
              <a:buChar char="ü"/>
            </a:pP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добре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потріть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долоні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одна об </a:t>
            </a:r>
            <a:r>
              <a:rPr lang="ru-RU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другу</a:t>
            </a:r>
            <a:r>
              <a:rPr lang="ru-RU" sz="28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;</a:t>
            </a:r>
            <a:endParaRPr lang="ru-RU" sz="2800" b="1" dirty="0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65511" y="3212976"/>
            <a:ext cx="7920880" cy="1134438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техніка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обробки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усіх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ділянок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зовнішньої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та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внутрішньої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поверхонь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долонь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та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тривалість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–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така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сама, як і при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використанні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води з милом;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365511" y="4437112"/>
            <a:ext cx="7872714" cy="1368152"/>
          </a:xfrm>
          <a:prstGeom prst="homePlat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якщо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руки сильно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забруднені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, перед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використанням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антисептика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обробіть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їх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вологими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серветками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;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365511" y="6001994"/>
            <a:ext cx="7872714" cy="836712"/>
          </a:xfrm>
          <a:prstGeom prst="homePlat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добре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висушіть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руки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паперовими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серветками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або</a:t>
            </a:r>
            <a:r>
              <a:rPr lang="ru-RU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рушником.</a:t>
            </a:r>
          </a:p>
        </p:txBody>
      </p:sp>
    </p:spTree>
    <p:extLst>
      <p:ext uri="{BB962C8B-B14F-4D97-AF65-F5344CB8AC3E}">
        <p14:creationId xmlns:p14="http://schemas.microsoft.com/office/powerpoint/2010/main" val="1951830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827584" y="114044"/>
            <a:ext cx="7200800" cy="86409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latin typeface="+mj-lt"/>
              </a:rPr>
              <a:t>Коли потрібно мити руки?</a:t>
            </a:r>
            <a:endParaRPr lang="uk-UA" sz="40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1981" y="1124356"/>
            <a:ext cx="8064896" cy="5447645"/>
          </a:xfrm>
          <a:prstGeom prst="rect">
            <a:avLst/>
          </a:prstGeom>
          <a:ln w="38100">
            <a:solidFill>
              <a:schemeClr val="tx2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Приблизний перелік показань до миття рук такий</a:t>
            </a:r>
            <a:r>
              <a:rPr lang="uk-UA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:</a:t>
            </a:r>
          </a:p>
          <a:p>
            <a:endParaRPr lang="uk-UA" sz="2400" b="1" dirty="0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>
                <a:latin typeface="+mj-lt"/>
              </a:rPr>
              <a:t>після відвідування туалету (завжди</a:t>
            </a:r>
            <a:r>
              <a:rPr lang="uk-UA" sz="2000" dirty="0" smtClean="0">
                <a:latin typeface="+mj-lt"/>
              </a:rPr>
              <a:t>!);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перед </a:t>
            </a:r>
            <a:r>
              <a:rPr lang="uk-UA" sz="2000" dirty="0">
                <a:latin typeface="+mj-lt"/>
              </a:rPr>
              <a:t>вживанням </a:t>
            </a:r>
            <a:r>
              <a:rPr lang="uk-UA" sz="2000" dirty="0" smtClean="0">
                <a:latin typeface="+mj-lt"/>
              </a:rPr>
              <a:t>їжі;</a:t>
            </a:r>
            <a:endParaRPr lang="uk-UA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контакту із сирими продуктами (м’ясом, рибою, овочами, фруктами</a:t>
            </a:r>
            <a:r>
              <a:rPr lang="uk-UA" sz="2000" dirty="0" smtClean="0">
                <a:latin typeface="+mj-lt"/>
              </a:rPr>
              <a:t>);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користування носовичком, чханні і </a:t>
            </a:r>
            <a:r>
              <a:rPr lang="uk-UA" sz="2000" dirty="0" smtClean="0">
                <a:latin typeface="+mj-lt"/>
              </a:rPr>
              <a:t>кашлі;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контакту із твариною, її їжею або туалетом (в тому числі домашньою</a:t>
            </a:r>
            <a:r>
              <a:rPr lang="uk-UA" sz="2000" dirty="0" smtClean="0">
                <a:latin typeface="+mj-lt"/>
              </a:rPr>
              <a:t>);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відвідування місць громадського </a:t>
            </a:r>
            <a:r>
              <a:rPr lang="uk-UA" sz="2000" dirty="0" smtClean="0">
                <a:latin typeface="+mj-lt"/>
              </a:rPr>
              <a:t>користування;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поїздки у транспорті (громадському, таксі, особистому</a:t>
            </a:r>
            <a:r>
              <a:rPr lang="uk-UA" sz="2000" dirty="0" smtClean="0">
                <a:latin typeface="+mj-lt"/>
              </a:rPr>
              <a:t>);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прибирання </a:t>
            </a:r>
            <a:r>
              <a:rPr lang="uk-UA" sz="2000" dirty="0" smtClean="0">
                <a:latin typeface="+mj-lt"/>
              </a:rPr>
              <a:t>домівки;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до </a:t>
            </a:r>
            <a:r>
              <a:rPr lang="uk-UA" sz="2000" dirty="0">
                <a:latin typeface="+mj-lt"/>
              </a:rPr>
              <a:t>і після обробки </a:t>
            </a:r>
            <a:r>
              <a:rPr lang="uk-UA" sz="2000" dirty="0" smtClean="0">
                <a:latin typeface="+mj-lt"/>
              </a:rPr>
              <a:t>рани;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до </a:t>
            </a:r>
            <a:r>
              <a:rPr lang="uk-UA" sz="2000" dirty="0">
                <a:latin typeface="+mj-lt"/>
              </a:rPr>
              <a:t>і після догляду за хворою </a:t>
            </a:r>
            <a:r>
              <a:rPr lang="uk-UA" sz="2000" dirty="0" smtClean="0">
                <a:latin typeface="+mj-lt"/>
              </a:rPr>
              <a:t>людиною;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заміни підгузка у дитини, або засобів гігієни у </a:t>
            </a:r>
            <a:r>
              <a:rPr lang="uk-UA" sz="2000" dirty="0" smtClean="0">
                <a:latin typeface="+mj-lt"/>
              </a:rPr>
              <a:t>жінок;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контакту із </a:t>
            </a:r>
            <a:r>
              <a:rPr lang="uk-UA" sz="2000" dirty="0" smtClean="0">
                <a:latin typeface="+mj-lt"/>
              </a:rPr>
              <a:t>сміттям;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000" dirty="0" smtClean="0">
                <a:latin typeface="+mj-lt"/>
              </a:rPr>
              <a:t>після </a:t>
            </a:r>
            <a:r>
              <a:rPr lang="uk-UA" sz="2000" dirty="0">
                <a:latin typeface="+mj-lt"/>
              </a:rPr>
              <a:t>відвідування поліклініки, магазину, ринку тощо.</a:t>
            </a:r>
          </a:p>
        </p:txBody>
      </p:sp>
    </p:spTree>
    <p:extLst>
      <p:ext uri="{BB962C8B-B14F-4D97-AF65-F5344CB8AC3E}">
        <p14:creationId xmlns:p14="http://schemas.microsoft.com/office/powerpoint/2010/main" val="261068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ая прямоугольная выноска 2"/>
          <p:cNvSpPr/>
          <p:nvPr/>
        </p:nvSpPr>
        <p:spPr>
          <a:xfrm>
            <a:off x="1619672" y="476672"/>
            <a:ext cx="5904656" cy="2952328"/>
          </a:xfrm>
          <a:prstGeom prst="wedgeRoundRectCallou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Одноразові паперові рушники визнані найбільш швидким, ефективним та безпечним засобом видалення залишкової вологи, яка може сприяти передачі мікроорганізмів. Водночас спостереження доводять, що зазвичай після відвідування туалету 10% людей взагалі не миють руки, а 33% – лише підставляють руки під воду без використання мила.</a:t>
            </a:r>
          </a:p>
        </p:txBody>
      </p:sp>
      <p:pic>
        <p:nvPicPr>
          <p:cNvPr id="1026" name="Picture 2" descr="Паперові рушники ЗЕВА — купити на ▷ EVA.UA 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72" y="3789040"/>
            <a:ext cx="28956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 етапів миття рук. Гігієнічний рівень миття ру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968" y="3946202"/>
            <a:ext cx="3810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30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4026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+mj-lt"/>
              </a:rPr>
              <a:t>Чому мило, антисептик такі ефективні проти збудника </a:t>
            </a:r>
            <a:r>
              <a:rPr lang="uk-UA" sz="2800" b="1" dirty="0" err="1">
                <a:latin typeface="+mj-lt"/>
              </a:rPr>
              <a:t>коронавірусу</a:t>
            </a:r>
            <a:r>
              <a:rPr lang="uk-UA" sz="2800" b="1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SARS-CoV2, </a:t>
            </a:r>
            <a:r>
              <a:rPr lang="uk-UA" sz="2800" b="1" dirty="0">
                <a:latin typeface="+mj-lt"/>
              </a:rPr>
              <a:t>як і проти інших вірусів?</a:t>
            </a:r>
            <a:endParaRPr lang="uk-UA" sz="2800" dirty="0">
              <a:latin typeface="+mj-lt"/>
            </a:endParaRPr>
          </a:p>
        </p:txBody>
      </p:sp>
      <p:sp>
        <p:nvSpPr>
          <p:cNvPr id="3" name="7-конечная звезда 2"/>
          <p:cNvSpPr/>
          <p:nvPr/>
        </p:nvSpPr>
        <p:spPr>
          <a:xfrm>
            <a:off x="1" y="1012985"/>
            <a:ext cx="4378696" cy="345638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Вірус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– </a:t>
            </a:r>
            <a:r>
              <a:rPr lang="ru-RU" sz="20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це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самоорганізована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наночастинка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, яка оточена </a:t>
            </a:r>
            <a:r>
              <a:rPr lang="ru-RU" sz="20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ліпідним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(</a:t>
            </a:r>
            <a:r>
              <a:rPr lang="ru-RU" sz="20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жировим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) </a:t>
            </a:r>
            <a:r>
              <a:rPr lang="ru-RU" sz="20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прошарком</a:t>
            </a:r>
            <a:r>
              <a:rPr lang="ru-RU" sz="2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.</a:t>
            </a:r>
            <a:endParaRPr lang="uk-UA" sz="2000" dirty="0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0460" y="2564904"/>
            <a:ext cx="44472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latin typeface="+mj-lt"/>
              </a:rPr>
              <a:t>Мило </a:t>
            </a:r>
            <a:r>
              <a:rPr lang="uk-UA" sz="2000" dirty="0" smtClean="0">
                <a:latin typeface="+mj-lt"/>
              </a:rPr>
              <a:t>або </a:t>
            </a:r>
            <a:r>
              <a:rPr lang="uk-UA" sz="2000" dirty="0" err="1" smtClean="0">
                <a:latin typeface="+mj-lt"/>
              </a:rPr>
              <a:t>антисептик</a:t>
            </a:r>
            <a:r>
              <a:rPr lang="uk-UA" sz="2000" dirty="0" err="1">
                <a:latin typeface="+mj-lt"/>
              </a:rPr>
              <a:t> </a:t>
            </a:r>
            <a:r>
              <a:rPr lang="uk-UA" sz="2000" u="sng" dirty="0" err="1">
                <a:latin typeface="+mj-lt"/>
              </a:rPr>
              <a:t>розч</a:t>
            </a:r>
            <a:r>
              <a:rPr lang="uk-UA" sz="2000" u="sng" dirty="0">
                <a:latin typeface="+mj-lt"/>
              </a:rPr>
              <a:t>иняє</a:t>
            </a:r>
            <a:r>
              <a:rPr lang="uk-UA" sz="2000" dirty="0">
                <a:latin typeface="+mj-lt"/>
              </a:rPr>
              <a:t> жирову мембрану, вірус «помирає» і стає неактивним. А без ліпідної оболонки вірус не може існувати і взаємодіяти з іншими поверхнями, в тому числі із шкірою людини, проникаючи в її організм.</a:t>
            </a:r>
          </a:p>
        </p:txBody>
      </p:sp>
      <p:pic>
        <p:nvPicPr>
          <p:cNvPr id="2050" name="Picture 2" descr="Пам'ятка щодо проведення заходів антисептики та дезінфекції – НАМН Украї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012985"/>
            <a:ext cx="27908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3278" y="5373939"/>
            <a:ext cx="8442944" cy="147732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ru-RU" dirty="0" err="1">
                <a:latin typeface="+mj-lt"/>
              </a:rPr>
              <a:t>Вірус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тривалий</a:t>
            </a:r>
            <a:r>
              <a:rPr lang="ru-RU" dirty="0">
                <a:latin typeface="+mj-lt"/>
              </a:rPr>
              <a:t> час </a:t>
            </a:r>
            <a:r>
              <a:rPr lang="ru-RU" dirty="0" err="1">
                <a:latin typeface="+mj-lt"/>
              </a:rPr>
              <a:t>зберігається</a:t>
            </a:r>
            <a:r>
              <a:rPr lang="ru-RU" dirty="0">
                <a:latin typeface="+mj-lt"/>
              </a:rPr>
              <a:t> на </a:t>
            </a:r>
            <a:r>
              <a:rPr lang="ru-RU" dirty="0" err="1">
                <a:latin typeface="+mj-lt"/>
              </a:rPr>
              <a:t>поверхнях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різних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предметів</a:t>
            </a:r>
            <a:r>
              <a:rPr lang="ru-RU" dirty="0">
                <a:latin typeface="+mj-lt"/>
              </a:rPr>
              <a:t> – тканинах, гаджетах, ручках дверей, </a:t>
            </a:r>
            <a:r>
              <a:rPr lang="ru-RU" dirty="0" err="1">
                <a:latin typeface="+mj-lt"/>
              </a:rPr>
              <a:t>металевих</a:t>
            </a:r>
            <a:r>
              <a:rPr lang="ru-RU" dirty="0">
                <a:latin typeface="+mj-lt"/>
              </a:rPr>
              <a:t> і </a:t>
            </a:r>
            <a:r>
              <a:rPr lang="ru-RU" dirty="0" err="1">
                <a:latin typeface="+mj-lt"/>
              </a:rPr>
              <a:t>дерев’яних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матеріалах</a:t>
            </a:r>
            <a:r>
              <a:rPr lang="ru-RU" dirty="0">
                <a:latin typeface="+mj-lt"/>
              </a:rPr>
              <a:t>.</a:t>
            </a:r>
          </a:p>
          <a:p>
            <a:r>
              <a:rPr lang="ru-RU" dirty="0">
                <a:latin typeface="+mj-lt"/>
              </a:rPr>
              <a:t>            </a:t>
            </a:r>
            <a:r>
              <a:rPr lang="ru-RU" dirty="0" err="1">
                <a:latin typeface="+mj-lt"/>
              </a:rPr>
              <a:t>Більшість</a:t>
            </a:r>
            <a:r>
              <a:rPr lang="ru-RU" dirty="0">
                <a:latin typeface="+mj-lt"/>
              </a:rPr>
              <a:t> людей </a:t>
            </a:r>
            <a:r>
              <a:rPr lang="ru-RU" dirty="0" err="1">
                <a:latin typeface="+mj-lt"/>
              </a:rPr>
              <a:t>торкаються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різних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частин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обличчя</a:t>
            </a:r>
            <a:r>
              <a:rPr lang="ru-RU" dirty="0">
                <a:latin typeface="+mj-lt"/>
              </a:rPr>
              <a:t> раз на 2-5 </a:t>
            </a:r>
            <a:r>
              <a:rPr lang="ru-RU" dirty="0" err="1">
                <a:latin typeface="+mj-lt"/>
              </a:rPr>
              <a:t>хв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Отже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якщо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активний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вірус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потрапив</a:t>
            </a:r>
            <a:r>
              <a:rPr lang="ru-RU" dirty="0">
                <a:latin typeface="+mj-lt"/>
              </a:rPr>
              <a:t> вам на руки і </a:t>
            </a:r>
            <a:r>
              <a:rPr lang="ru-RU" dirty="0" err="1">
                <a:latin typeface="+mj-lt"/>
              </a:rPr>
              <a:t>ви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вчасно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його</a:t>
            </a:r>
            <a:r>
              <a:rPr lang="ru-RU" dirty="0">
                <a:latin typeface="+mj-lt"/>
              </a:rPr>
              <a:t> не </a:t>
            </a:r>
            <a:r>
              <a:rPr lang="ru-RU" dirty="0" err="1">
                <a:latin typeface="+mj-lt"/>
              </a:rPr>
              <a:t>змили</a:t>
            </a:r>
            <a:r>
              <a:rPr lang="ru-RU" dirty="0">
                <a:latin typeface="+mj-lt"/>
              </a:rPr>
              <a:t>, </a:t>
            </a:r>
            <a:r>
              <a:rPr lang="ru-RU" dirty="0" err="1">
                <a:latin typeface="+mj-lt"/>
              </a:rPr>
              <a:t>ризик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захворіти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надзвичайно</a:t>
            </a:r>
            <a:r>
              <a:rPr lang="ru-RU" dirty="0">
                <a:latin typeface="+mj-lt"/>
              </a:rPr>
              <a:t> </a:t>
            </a:r>
            <a:r>
              <a:rPr lang="ru-RU" dirty="0" err="1">
                <a:latin typeface="+mj-lt"/>
              </a:rPr>
              <a:t>високий</a:t>
            </a:r>
            <a:r>
              <a:rPr lang="ru-RU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3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251520" y="188640"/>
            <a:ext cx="7848872" cy="64087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Віруси</a:t>
            </a:r>
            <a:r>
              <a:rPr lang="uk-UA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 – це, фактично, змащені жиром </a:t>
            </a:r>
            <a:r>
              <a:rPr lang="uk-UA" sz="2400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наночастинки</a:t>
            </a:r>
            <a:r>
              <a:rPr lang="uk-UA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. Вони можуть залишатися активними упродовж тривалого часу на поверхнях, потім потрапити вам на руки, а звідти – на обличчя.</a:t>
            </a:r>
          </a:p>
          <a:p>
            <a:r>
              <a:rPr lang="uk-UA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           </a:t>
            </a:r>
          </a:p>
          <a:p>
            <a:r>
              <a:rPr lang="uk-UA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Сама лише вода не дуже ефективна для змивання вірусу з наших рук. Найкраще цьому сприяє саме мило – вірус відривається від шкіри і дуже легко руйнується у мильній воді</a:t>
            </a:r>
            <a:r>
              <a:rPr lang="uk-UA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.</a:t>
            </a:r>
            <a:endParaRPr lang="uk-UA" sz="2400" dirty="0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863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</TotalTime>
  <Words>459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Соседство</vt:lpstr>
      <vt:lpstr>Як правильно мити руки: рекомендації ВООЗ та медиків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 правильно мити руки: рекомендації ВООЗ та медиків</dc:title>
  <dc:creator>ASUS</dc:creator>
  <cp:lastModifiedBy>ASUS</cp:lastModifiedBy>
  <cp:revision>3</cp:revision>
  <dcterms:created xsi:type="dcterms:W3CDTF">2022-10-21T11:51:10Z</dcterms:created>
  <dcterms:modified xsi:type="dcterms:W3CDTF">2022-10-21T12:16:05Z</dcterms:modified>
</cp:coreProperties>
</file>