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4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804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9015" y="323273"/>
            <a:ext cx="8637073" cy="1468747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>
                <a:latin typeface="+mn-lt"/>
              </a:rPr>
              <a:t>Навчально-виробнича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лабораторія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виховної</a:t>
            </a:r>
            <a:r>
              <a:rPr lang="ru-RU" sz="2000" dirty="0">
                <a:latin typeface="+mn-lt"/>
              </a:rPr>
              <a:t> та психолого-</a:t>
            </a:r>
            <a:r>
              <a:rPr lang="ru-RU" sz="2000" dirty="0" err="1">
                <a:latin typeface="+mn-lt"/>
              </a:rPr>
              <a:t>педагогічної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роботи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en-US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361" y="1997968"/>
            <a:ext cx="8637072" cy="977621"/>
          </a:xfrm>
        </p:spPr>
        <p:txBody>
          <a:bodyPr>
            <a:noAutofit/>
          </a:bodyPr>
          <a:lstStyle/>
          <a:p>
            <a:pPr algn="ctr"/>
            <a:r>
              <a:rPr lang="uk-UA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Тематичний Модуль </a:t>
            </a:r>
          </a:p>
          <a:p>
            <a:pPr algn="ctr"/>
            <a:r>
              <a:rPr lang="uk-UA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“Права</a:t>
            </a:r>
            <a:r>
              <a:rPr lang="uk-UA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 та </a:t>
            </a:r>
            <a:r>
              <a:rPr lang="uk-UA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обов</a:t>
            </a:r>
            <a:r>
              <a:rPr lang="en-US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`</a:t>
            </a:r>
            <a:r>
              <a:rPr lang="uk-UA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язки</a:t>
            </a:r>
            <a:r>
              <a:rPr lang="uk-UA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 </a:t>
            </a:r>
            <a:r>
              <a:rPr lang="uk-UA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студента”</a:t>
            </a:r>
            <a:endParaRPr lang="en-US" sz="32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09230" y="4044784"/>
            <a:ext cx="62126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Інтелектуальний ресурс організації занять та розробки матеріалів:</a:t>
            </a:r>
          </a:p>
          <a:p>
            <a:r>
              <a:rPr lang="uk-UA" dirty="0" smtClean="0"/>
              <a:t>працівники навчально-виробничої лабораторії виховної та психолого-педагогічної роботи та студенти-магістранти Навчально-наукового </a:t>
            </a:r>
            <a:r>
              <a:rPr lang="uk-UA" smtClean="0"/>
              <a:t>Юридичного </a:t>
            </a:r>
            <a:r>
              <a:rPr lang="uk-UA" smtClean="0"/>
              <a:t>інституту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03967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- Для </a:t>
            </a:r>
            <a:r>
              <a:rPr lang="ru-RU" sz="2400" i="1" dirty="0" err="1" smtClean="0"/>
              <a:t>уникнення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ситуацій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їхнього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порушення</a:t>
            </a:r>
            <a:r>
              <a:rPr lang="ru-RU" sz="2400" i="1" dirty="0" smtClean="0"/>
              <a:t> </a:t>
            </a:r>
          </a:p>
          <a:p>
            <a:pPr>
              <a:buNone/>
            </a:pPr>
            <a:r>
              <a:rPr lang="ru-RU" sz="2400" i="1" dirty="0" smtClean="0"/>
              <a:t>- Для </a:t>
            </a:r>
            <a:r>
              <a:rPr lang="ru-RU" sz="2400" i="1" dirty="0" err="1" smtClean="0"/>
              <a:t>можливості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захисту</a:t>
            </a:r>
            <a:r>
              <a:rPr lang="ru-RU" sz="2400" i="1" dirty="0" smtClean="0"/>
              <a:t> </a:t>
            </a:r>
          </a:p>
          <a:p>
            <a:pPr>
              <a:buNone/>
            </a:pPr>
            <a:r>
              <a:rPr lang="ru-RU" sz="2400" i="1" dirty="0" smtClean="0"/>
              <a:t>- Для </a:t>
            </a:r>
            <a:r>
              <a:rPr lang="ru-RU" sz="2400" i="1" dirty="0" err="1" smtClean="0"/>
              <a:t>відновлення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порушених</a:t>
            </a:r>
            <a:r>
              <a:rPr lang="ru-RU" sz="2400" i="1" dirty="0" smtClean="0"/>
              <a:t> прав</a:t>
            </a:r>
          </a:p>
          <a:p>
            <a:pPr>
              <a:buNone/>
            </a:pPr>
            <a:r>
              <a:rPr lang="ru-RU" sz="2400" i="1" dirty="0" smtClean="0"/>
              <a:t>- Для </a:t>
            </a:r>
            <a:r>
              <a:rPr lang="ru-RU" sz="2400" i="1" dirty="0" err="1" smtClean="0"/>
              <a:t>поваги</a:t>
            </a:r>
            <a:r>
              <a:rPr lang="ru-RU" sz="2400" i="1" dirty="0" smtClean="0"/>
              <a:t> до прав </a:t>
            </a:r>
            <a:r>
              <a:rPr lang="ru-RU" sz="2400" i="1" dirty="0" err="1" smtClean="0"/>
              <a:t>інших</a:t>
            </a:r>
            <a:r>
              <a:rPr lang="ru-RU" sz="2400" i="1" dirty="0" smtClean="0"/>
              <a:t> людей, </a:t>
            </a:r>
            <a:r>
              <a:rPr lang="ru-RU" sz="2400" i="1" dirty="0" err="1" smtClean="0"/>
              <a:t>які</a:t>
            </a:r>
            <a:r>
              <a:rPr lang="ru-RU" sz="2400" i="1" dirty="0" smtClean="0"/>
              <a:t> мене </a:t>
            </a:r>
            <a:r>
              <a:rPr lang="ru-RU" sz="2400" i="1" dirty="0" err="1" smtClean="0"/>
              <a:t>оточують</a:t>
            </a:r>
            <a:r>
              <a:rPr lang="ru-RU" sz="2400" i="1" dirty="0" smtClean="0"/>
              <a:t> </a:t>
            </a:r>
          </a:p>
          <a:p>
            <a:pPr>
              <a:buNone/>
            </a:pPr>
            <a:r>
              <a:rPr lang="ru-RU" sz="2400" i="1" dirty="0" smtClean="0"/>
              <a:t>- Для того, </a:t>
            </a:r>
            <a:r>
              <a:rPr lang="ru-RU" sz="2400" i="1" dirty="0" err="1" smtClean="0"/>
              <a:t>щоб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мати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високий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рівень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правової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культури</a:t>
            </a:r>
            <a:endParaRPr lang="uk-UA" sz="2400" i="1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Навіщо</a:t>
            </a:r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мені</a:t>
            </a:r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знати </a:t>
            </a:r>
            <a:r>
              <a:rPr lang="ru-RU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свої</a:t>
            </a:r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права?</a:t>
            </a:r>
            <a:endParaRPr lang="uk-UA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559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1821" y="531564"/>
            <a:ext cx="9982413" cy="784057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Нормативно-правова база </a:t>
            </a:r>
            <a:endParaRPr lang="en-US" sz="2800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Закон України </a:t>
            </a:r>
            <a:r>
              <a:rPr lang="uk-UA" sz="2800" b="1" dirty="0" err="1" smtClean="0"/>
              <a:t>“Про</a:t>
            </a:r>
            <a:r>
              <a:rPr lang="uk-UA" sz="2800" b="1" dirty="0" smtClean="0"/>
              <a:t> </a:t>
            </a:r>
            <a:r>
              <a:rPr lang="uk-UA" sz="2800" b="1" dirty="0" err="1" smtClean="0"/>
              <a:t>освіту”</a:t>
            </a:r>
            <a:r>
              <a:rPr lang="uk-UA" sz="2800" b="1" dirty="0" smtClean="0"/>
              <a:t> – ст. 51, ст. 52</a:t>
            </a:r>
          </a:p>
          <a:p>
            <a:r>
              <a:rPr lang="uk-UA" sz="2800" b="1" dirty="0" smtClean="0"/>
              <a:t>Закон України </a:t>
            </a:r>
            <a:r>
              <a:rPr lang="uk-UA" sz="2800" b="1" dirty="0" err="1" smtClean="0"/>
              <a:t>“Про</a:t>
            </a:r>
            <a:r>
              <a:rPr lang="uk-UA" sz="2800" b="1" dirty="0" smtClean="0"/>
              <a:t> вищу </a:t>
            </a:r>
            <a:r>
              <a:rPr lang="uk-UA" sz="2800" b="1" dirty="0" err="1" smtClean="0"/>
              <a:t>освіту”</a:t>
            </a:r>
            <a:r>
              <a:rPr lang="uk-UA" sz="2800" b="1" dirty="0" smtClean="0"/>
              <a:t> – ст. 62, 63</a:t>
            </a:r>
          </a:p>
          <a:p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                                  </a:t>
            </a:r>
            <a:endParaRPr lang="uk-UA" dirty="0"/>
          </a:p>
        </p:txBody>
      </p:sp>
      <p:pic>
        <p:nvPicPr>
          <p:cNvPr id="4" name="Рисунок 3" descr="images (1)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612" y="3424236"/>
            <a:ext cx="3287049" cy="243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1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51579" y="640746"/>
            <a:ext cx="9603275" cy="104923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Закон </a:t>
            </a:r>
            <a:r>
              <a:rPr lang="uk-UA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україни</a:t>
            </a:r>
            <a:r>
              <a:rPr lang="uk-UA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uk-UA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“про</a:t>
            </a:r>
            <a:r>
              <a:rPr lang="uk-UA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вищу </a:t>
            </a:r>
            <a:r>
              <a:rPr lang="uk-UA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освіту”</a:t>
            </a:r>
            <a:endParaRPr lang="uk-UA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69191" y="1920198"/>
            <a:ext cx="10872349" cy="4030226"/>
          </a:xfrm>
        </p:spPr>
        <p:txBody>
          <a:bodyPr>
            <a:normAutofit/>
          </a:bodyPr>
          <a:lstStyle/>
          <a:p>
            <a:r>
              <a:rPr lang="uk-UA" b="1" dirty="0" smtClean="0"/>
              <a:t>Стаття 62.</a:t>
            </a:r>
            <a:r>
              <a:rPr lang="uk-UA" dirty="0" smtClean="0"/>
              <a:t> Права осіб, які навчаються у закладах вищої освіти</a:t>
            </a:r>
          </a:p>
          <a:p>
            <a:r>
              <a:rPr lang="uk-UA" dirty="0" smtClean="0"/>
              <a:t>1. Особи, які навчаються у закладах вищої освіти, мають право на: …</a:t>
            </a:r>
          </a:p>
          <a:p>
            <a:r>
              <a:rPr lang="uk-UA" dirty="0" smtClean="0"/>
              <a:t>2. Особи, які навчаються у закладах вищої освіти за денною формою навчання за рахунок коштів державного або місцевих бюджетів, мають право на отримання академічних та соціальних стипендій у встановленому законодавством порядку</a:t>
            </a:r>
          </a:p>
          <a:p>
            <a:r>
              <a:rPr lang="uk-UA" dirty="0" smtClean="0"/>
              <a:t>3. 3. Особи, які навчаються у закладах вищої освіти за денною формою навчання, можуть отримувати інші стипендії, призначені фізичними (юридичними) особами.</a:t>
            </a:r>
          </a:p>
          <a:p>
            <a:pPr>
              <a:buNone/>
            </a:pPr>
            <a:endParaRPr lang="uk-UA" dirty="0" smtClean="0"/>
          </a:p>
          <a:p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1728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228298" y="382042"/>
            <a:ext cx="9290050" cy="777875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Право на стипендіальне забезпечення</a:t>
            </a:r>
            <a:endParaRPr lang="uk-UA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228979" y="979179"/>
            <a:ext cx="11740107" cy="487571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uk-UA" sz="3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smtClean="0">
                <a:cs typeface="Times New Roman" pitchFamily="18" charset="0"/>
              </a:rPr>
              <a:t>ч.4, ст.62 ЗУ </a:t>
            </a:r>
            <a:r>
              <a:rPr lang="uk-UA" sz="4800" b="1" dirty="0" err="1" smtClean="0">
                <a:cs typeface="Times New Roman" pitchFamily="18" charset="0"/>
              </a:rPr>
              <a:t>“Про</a:t>
            </a:r>
            <a:r>
              <a:rPr lang="uk-UA" sz="4800" b="1" dirty="0" smtClean="0">
                <a:cs typeface="Times New Roman" pitchFamily="18" charset="0"/>
              </a:rPr>
              <a:t> вищу </a:t>
            </a:r>
            <a:r>
              <a:rPr lang="uk-UA" sz="4800" b="1" dirty="0" err="1" smtClean="0">
                <a:cs typeface="Times New Roman" pitchFamily="18" charset="0"/>
              </a:rPr>
              <a:t>освіту”</a:t>
            </a:r>
            <a:r>
              <a:rPr lang="uk-UA" sz="4800" dirty="0" smtClean="0">
                <a:cs typeface="Times New Roman" pitchFamily="18" charset="0"/>
              </a:rPr>
              <a:t> </a:t>
            </a:r>
          </a:p>
          <a:p>
            <a:r>
              <a:rPr lang="uk-UA" sz="4800" dirty="0" smtClean="0">
                <a:cs typeface="Times New Roman" pitchFamily="18" charset="0"/>
              </a:rPr>
              <a:t>Соціальні стипендії призначаються студентам (курсантам) закладу вищої освіти в порядку, встановленому Кабінетом Міністрів України.</a:t>
            </a:r>
          </a:p>
          <a:p>
            <a:r>
              <a:rPr lang="uk-UA" sz="4800" dirty="0" smtClean="0">
                <a:cs typeface="Times New Roman" pitchFamily="18" charset="0"/>
              </a:rPr>
              <a:t>Студенти (курсанти) закладу вищої освіти з числа дітей-сиріт та дітей, позбавлених батьківського піклування, а також студенти (курсанти) закладу вищої освіти, які в період навчання у віці від 18 до 23 років залишилися без батьків, мають гарантоване право на отримання соціальної стипендії, у тому числі у разі отримання академічної стипендії.</a:t>
            </a:r>
          </a:p>
          <a:p>
            <a:r>
              <a:rPr lang="uk-UA" sz="4800" dirty="0" smtClean="0">
                <a:cs typeface="Times New Roman" pitchFamily="18" charset="0"/>
              </a:rPr>
              <a:t>Академічні стипендії призначаються особам, які досягли значних успіхів у навчанні та/або науковій діяльності згідно з критеріями, встановленими Кабінетом Міністрів України. Частка студентів (курсантів), які мають право на отримання академічних стипендій, встановлюється вченою радою закладу вищої освіти у межах визначеного Кабінетом Міністрів України загального відсотка студентів (курсантів), які мають право на отримання академічних стипендій, та стипендіального фонду.</a:t>
            </a:r>
          </a:p>
          <a:p>
            <a:r>
              <a:rPr lang="uk-UA" sz="4800" dirty="0" smtClean="0">
                <a:cs typeface="Times New Roman" pitchFamily="18" charset="0"/>
              </a:rPr>
              <a:t>Студентам (курсантам) закладів вищої освіти, які мають право на отримання соціальної стипендії і набувають право на отримання академічної стипендії, надається один вид стипендії за їхнім вибором.</a:t>
            </a:r>
          </a:p>
          <a:p>
            <a:r>
              <a:rPr lang="uk-UA" sz="4800" dirty="0" smtClean="0">
                <a:cs typeface="Times New Roman" pitchFamily="18" charset="0"/>
              </a:rPr>
              <a:t>Соціальні стипендії призначаються студентам (курсантам) закладу вищої освіти в порядку, встановленому Кабінетом Міністрів України.</a:t>
            </a:r>
          </a:p>
          <a:p>
            <a:r>
              <a:rPr lang="uk-UA" sz="4800" dirty="0" smtClean="0">
                <a:cs typeface="Times New Roman" pitchFamily="18" charset="0"/>
              </a:rPr>
              <a:t>Студенти (курсанти) закладу вищої освіти з числа дітей-сиріт та дітей, позбавлених батьківського піклування, а також студенти (курсанти) закладу вищої освіти, які в період навчання у віці від 18 до 23 років залишилися без батьків, мають гарантоване право на отримання соціальної стипендії, у тому числі у разі отримання академічної стипендії.</a:t>
            </a:r>
          </a:p>
          <a:p>
            <a:r>
              <a:rPr lang="uk-UA" sz="4800" dirty="0" smtClean="0">
                <a:cs typeface="Times New Roman" pitchFamily="18" charset="0"/>
              </a:rPr>
              <a:t>Академічні стипендії призначаються особам, які досягли значних успіхів у навчанні та/або науковій діяльності згідно з критеріями, встановленими Кабінетом Міністрів України. Частка студентів (курсантів), які мають право на отримання академічних стипендій, встановлюється вченою радою закладу вищої освіти у межах визначеного Кабінетом Міністрів України загального відсотка студентів (курсантів), які мають право на отримання академічних стипендій, та стипендіального фонду.</a:t>
            </a:r>
          </a:p>
          <a:p>
            <a:r>
              <a:rPr lang="uk-UA" sz="4800" dirty="0" smtClean="0">
                <a:cs typeface="Times New Roman" pitchFamily="18" charset="0"/>
              </a:rPr>
              <a:t>Студентам (курсантам) закладів вищої освіти, які мають право на отримання соціальної стипендії і набувають право на отримання академічної стипендії, надається один вид стипендії за їхнім вибором.</a:t>
            </a:r>
            <a:endParaRPr lang="uk-UA" sz="4800" dirty="0" smtClean="0"/>
          </a:p>
        </p:txBody>
      </p:sp>
    </p:spTree>
    <p:extLst>
      <p:ext uri="{BB962C8B-B14F-4D97-AF65-F5344CB8AC3E}">
        <p14:creationId xmlns:p14="http://schemas.microsoft.com/office/powerpoint/2010/main" val="34617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682536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Обов</a:t>
            </a:r>
            <a:r>
              <a:rPr lang="en-US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`</a:t>
            </a:r>
            <a:r>
              <a:rPr lang="uk-UA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язки</a:t>
            </a:r>
            <a:r>
              <a:rPr lang="uk-UA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 студентів</a:t>
            </a:r>
            <a:endParaRPr lang="en-US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1939638"/>
            <a:ext cx="11477767" cy="3669592"/>
          </a:xfrm>
        </p:spPr>
        <p:txBody>
          <a:bodyPr>
            <a:noAutofit/>
          </a:bodyPr>
          <a:lstStyle/>
          <a:p>
            <a:r>
              <a:rPr lang="uk-UA" b="1" dirty="0" smtClean="0"/>
              <a:t>Стаття 63.</a:t>
            </a:r>
            <a:r>
              <a:rPr lang="uk-UA" dirty="0" smtClean="0"/>
              <a:t> Обов’язки осіб, які навчаються у закладах вищої освіти</a:t>
            </a:r>
          </a:p>
          <a:p>
            <a:r>
              <a:rPr lang="uk-UA" dirty="0" smtClean="0"/>
              <a:t>1. Особи, які навчаються у закладах вищої освіти, зобов’язані:</a:t>
            </a:r>
          </a:p>
          <a:p>
            <a:r>
              <a:rPr lang="uk-UA" dirty="0" smtClean="0"/>
              <a:t>1) дотримуватися вимог законодавства, статуту та правил внутрішнього розпорядку закладу вищої освіти;</a:t>
            </a:r>
          </a:p>
          <a:p>
            <a:r>
              <a:rPr lang="uk-UA" dirty="0" smtClean="0"/>
              <a:t>2) виконувати вимоги з охорони праці, техніки безпеки, виробничої санітарії, протипожежної безпеки, передбачені відповідними правилами та інструкціями;</a:t>
            </a:r>
          </a:p>
          <a:p>
            <a:r>
              <a:rPr lang="uk-UA" dirty="0" smtClean="0"/>
              <a:t>3) виконувати вимоги освітньої (наукової) програми (індивідуального навчального плану (за наявності), дотримуючись академічної доброчесності, та досягати визначених для відповідного рівня вищої освіти результатів навчання.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775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 Black" pitchFamily="34" charset="0"/>
              </a:rPr>
              <a:t>ДЯКУЮ ЗА УВАГУ!</a:t>
            </a:r>
            <a:endParaRPr lang="uk-UA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310</TotalTime>
  <Words>143</Words>
  <Application>Microsoft Office PowerPoint</Application>
  <PresentationFormat>Произвольный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Gallery</vt:lpstr>
      <vt:lpstr>Навчально-виробнича лабораторія виховної та психолого-педагогічної роботи  </vt:lpstr>
      <vt:lpstr>Навіщо мені знати свої права?</vt:lpstr>
      <vt:lpstr>Нормативно-правова база </vt:lpstr>
      <vt:lpstr>Закон україни “про вищу освіту”</vt:lpstr>
      <vt:lpstr>Право на стипендіальне забезпечення</vt:lpstr>
      <vt:lpstr>Обов`язки студентів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Навчально-виробнича лабораторія виховної та психолого-педагогічної роботи</dc:title>
  <dc:creator>VIKA</dc:creator>
  <cp:lastModifiedBy>Admin</cp:lastModifiedBy>
  <cp:revision>37</cp:revision>
  <dcterms:created xsi:type="dcterms:W3CDTF">2020-10-29T17:13:21Z</dcterms:created>
  <dcterms:modified xsi:type="dcterms:W3CDTF">2021-10-20T11:57:51Z</dcterms:modified>
</cp:coreProperties>
</file>